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 Biology 3.1 to 3.3, Enzymes and cellular energy. Lesson 2 of 3: What changes the rate, 60 minutes.
The plan, minute by minute (each slide's footer says where you are):
0 to 5 min (5)  Retrieval: SPITE
5 to 35 min (30)  Circus of enzyme labs
35 to 47 min (12)  Share and explain
47 to 55 min (8)  Data: two enzymes, one graph
55 to 60 min (5)  Exit
What students get wrong:
"The plateau is the enzyme being used up." Every active site is busy and every enzyme molecule is still working. Ask what adding more enzyme would do, then show it in chapter 3's figure.
"Cold denatures enzymes." Cold slows them; they are intact and recover when warmed. Keep "denatured" for heat and extreme pH.
Errors that turn up in published slides. Iodine with starch is blue-black, not purple; a positive biuret test is purple (blue means no protein); zanamivir stops neuraminidase cutting sialic acid, not hemagglutinin; cyanide binds the metal center of cytochrome c oxidase and is not an allosteric inhibitor.
Stretch and support:
Stretch: explain why the temperature curve is not symmetrical: two effects with different sensitivity to heat, collisions rising steadily and unfolding switching on sharply.
Stretch: from two saturation curves with the same maximum, decide which enzyme holds its substrate more tightly, and what that means at low substrate concentration.
Stretch: in the dry lab, compare full runs at 50 °C and 65 °C and explain why the 65 °C curve levels off far below the line where all the peroxide is used.
Support: one sentence frame for every graph: "As ___ increases from ___ to ___, the rate ___ because ___."
Support: drag a figure's slider and describe what moves before explaining why; the SPITE and Exits / Enters tiles as a checklist.
The lesson plan to print: https://www.biologybybradford.com/guides/downloads/ap-biology-unit-3-enzymes-lesson-2-plan.pdf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Retrieval: SPITE (5 min).
The plan: The Remember it tiles in chapter 3, then sketch from memory the shape of rate against substrate concentration, temperature and pH. Leave the sketches up; they are tested by the circus.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Retrieval: SPITE (5 min).
The plan: The Remember it tiles in chapter 3, then sketch from memory the shape of rate against substrate concentration, temperature and pH. Leave the sketches up; they are tested by the circus.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Retrieval: SPITE (5 min).
The plan: The Remember it tiles in chapter 3, then sketch from memory the shape of rate against substrate concentration, temperature and pH. Leave the sketches up; they are tested by the circus.
Spicy: Substrate (how much there is)
Peppers: pH (charges in the site)
Irritate: Inhibitors (block or bend the site)
Tired: Temperature (collisions, then unfolding)
Eyes: Enzyme (how much there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Circus of enzyme labs (30 min).
The plan: Everyone first times one disc in 3% peroxide to learn the end point (5 minutes). Then two of three stations, about 12 minutes each: pH, temperature, peroxide concentration. At each, read the method twice, draw a results table, run three trials.
The activity: Circus of enzyme labs. A filter paper disc soaked in catalase sinks in hydrogen peroxide, then floats up as oxygen collects on it: the time to rise measures the rate. Three stations change one variable each: pH (buffers at 4, 7 and 10), temperature (water baths from ice to 60 °C) and peroxide concentration (0.5% to 3%).
Needs: hole punch, filter paper, yeast suspension, forceps, hydrogen peroxide at four concentrations, three buffers, water baths, stopwatches, eye protection.
The time: 30 minutes, minutes 5 to 35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Enzyme and substrate molecules jostle about at random. A reaction can only happen when a substrate meets a free active site the right way round, so the rate depends on how often that happens.
Add more substrate and those meetings happen more often, so the rate climbs. But each enzyme molecule can only work so fast. Once there is so much substrate that every active site is refilled the moment it empties, the enzyme is saturated and the rate levels off at its maximum. Past that point, only more enzyme raises it.
Products matter too. As a reaction runs, substrate is used up and product builds up, so the rate falls: the relative concentrations of substrate and product set how fast it goes. Many reactions are reversible, and the same enzyme speeds whichever direction the concentrations favor.
Example: Carbonic anhydrase in red blood cells turns CO₂ and water into hydrogen carbonate (HCO₃⁻) as they pass through your muscles, where CO₂ is high. In your lungs, where CO₂ is low, the same enzyme turns it back into CO₂ to breathe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Enzyme and substrate molecules jostle about at random. A reaction can only happen when a substrate meets a free active site the right way round, so the rate depends on how often that happens.
Add more substrate and those meetings happen more often, so the rate climbs. But each enzyme molecule can only work so fast. Once there is so much substrate that every active site is refilled the moment it empties, the enzyme is saturated and the rate levels off at its maximum. Past that point, only more enzyme raises it.
Products matter too. As a reaction runs, substrate is used up and product builds up, so the rate falls: the relative concentrations of substrate and product set how fast it goes. Many reactions are reversible, and the same enzyme speeds whichever direction the concentrations favor.
Example: Carbonic anhydrase in red blood cells turns CO₂ and water into hydrogen carbonate (HCO₃⁻) as they pass through your muscles, where CO₂ is high. In your lungs, where CO₂ is low, the same enzyme turns it back into CO₂ to breathe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Enzyme and substrate molecules jostle about at random. A reaction can only happen when a substrate meets a free active site the right way round, so the rate depends on how often that happens.
Add more substrate and those meetings happen more often, so the rate climbs. But each enzyme molecule can only work so fast. Once there is so much substrate that every active site is refilled the moment it empties, the enzyme is saturated and the rate levels off at its maximum. Past that point, only more enzyme raises it.
Products matter too. As a reaction runs, substrate is used up and product builds up, so the rate falls: the relative concentrations of substrate and product set how fast it goes. Many reactions are reversible, and the same enzyme speeds whichever direction the concentrations favor.
Example: Carbonic anhydrase in red blood cells turns CO₂ and water into hydrogen carbonate (HCO₃⁻) as they pass through your muscles, where CO₂ is high. In your lungs, where CO₂ is low, the same enzyme turns it back into CO₂ to breathe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Warm a solution and its molecules move faster. Enzyme and substrate collide more often, and more of those collisions carry enough energy to react, so the rate rises. For many enzymes it roughly doubles with every 10 °C.
But an enzyme's shape is held by weak bonds, mostly hydrogen bonds. Past a point, its atoms vibrate so hard that these bonds break: the chain loosens, the active site loses its shape, the substrate no longer fits, and the rate falls steeply. An enzyme whose structure has been disrupted like this is denatured. The temperature where the two effects balance and the rate peaks is the optimum.
Denaturing breaks the bonds between R groups, not the peptide bonds, so the amino acid sequence survives. Sometimes, when conditions return to normal, the chain folds back and the enzyme works again: ribonuclease, unfolded by chemicals, refolds fully active once they are washed away. Chains unfolded by heat usually tangle and stick together instead, and the loss is permanent.
Example: Most human enzymes peak near 37 to 40 °C. The DNA polymerase of Thermus aquaticus, a bacterium from hot springs, works best at about 75 °C, which is why PCR uses it. Antarctic icefish have enzymes that work in water at about 0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Warm a solution and its molecules move faster. Enzyme and substrate collide more often, and more of those collisions carry enough energy to react, so the rate rises. For many enzymes it roughly doubles with every 10 °C.
But an enzyme's shape is held by weak bonds, mostly hydrogen bonds. Past a point, its atoms vibrate so hard that these bonds break: the chain loosens, the active site loses its shape, the substrate no longer fits, and the rate falls steeply. An enzyme whose structure has been disrupted like this is denatured. The temperature where the two effects balance and the rate peaks is the optimum.
Denaturing breaks the bonds between R groups, not the peptide bonds, so the amino acid sequence survives. Sometimes, when conditions return to normal, the chain folds back and the enzyme works again: ribonuclease, unfolded by chemicals, refolds fully active once they are washed away. Chains unfolded by heat usually tangle and stick together instead, and the loss is permanent.
Example: Most human enzymes peak near 37 to 40 °C. The DNA polymerase of Thermus aquaticus, a bacterium from hot springs, works best at about 75 °C, which is why PCR uses it. Antarctic icefish have enzymes that work in water at about 0 °C.
The animation "Watch it happen: collisions, heat and inhibitors",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Warm a solution and its molecules move faster. Enzyme and substrate collide more often, and more of those collisions carry enough energy to react, so the rate rises. For many enzymes it roughly doubles with every 10 °C.
But an enzyme's shape is held by weak bonds, mostly hydrogen bonds. Past a point, its atoms vibrate so hard that these bonds break: the chain loosens, the active site loses its shape, the substrate no longer fits, and the rate falls steeply. An enzyme whose structure has been disrupted like this is denatured. The temperature where the two effects balance and the rate peaks is the optimum.
Denaturing breaks the bonds between R groups, not the peptide bonds, so the amino acid sequence survives. Sometimes, when conditions return to normal, the chain folds back and the enzyme works again: ribonuclease, unfolded by chemicals, refolds fully active once they are washed away. Chains unfolded by heat usually tangle and stick together instead, and the loss is permanent.
Example: Most human enzymes peak near 37 to 40 °C. The DNA polymerase of Thermus aquaticus, a bacterium from hot springs, works best at about 75 °C, which is why PCR uses it. Antarctic icefish have enzymes that work in water at about 0 °C.
The animation "Watch it happen: collisions, heat and inhibitors", paused at 7.8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Warm a solution and its molecules move faster. Enzyme and substrate collide more often, and more of those collisions carry enough energy to react, so the rate rises. For many enzymes it roughly doubles with every 10 °C.
But an enzyme's shape is held by weak bonds, mostly hydrogen bonds. Past a point, its atoms vibrate so hard that these bonds break: the chain loosens, the active site loses its shape, the substrate no longer fits, and the rate falls steeply. An enzyme whose structure has been disrupted like this is denatured. The temperature where the two effects balance and the rate peaks is the optimum.
Denaturing breaks the bonds between R groups, not the peptide bonds, so the amino acid sequence survives. Sometimes, when conditions return to normal, the chain folds back and the enzyme works again: ribonuclease, unfolded by chemicals, refolds fully active once they are washed away. Chains unfolded by heat usually tangle and stick together instead, and the loss is permanent.
Example: Most human enzymes peak near 37 to 40 °C. The DNA polymerase of Thermus aquaticus, a bacterium from hot springs, works best at about 75 °C, which is why PCR uses it. Antarctic icefish have enzymes that work in water at about 0 °C.
The animation "Watch it happen: collisions, heat and inhibitors", paused at 21.8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The video is collisions.mp4, one loop of the animation in the guide. It plays in PowerPoint and Keynote. Google Slides does not play a video embedded in a .pptx: download collisions.mp4 (https://www.biologybybradford.com/guides/downloads/scenes/collisions.mp4), upload it to Google Drive, then Insert &gt; Video &gt; Google Drive.
In the guide the class can change it as it runs: https://www.biologybybradford.com/guides/ap-biology-unit-3-enzymes#temperature
What it shows, in order:
1. Molecules move at random, and most collisions miss the active site.
2. A successful collision: it binds and reacts, and the enzyme is unchanged.
3. Too hot: enzymes denature. Active sites lose their shape, and the rate falls.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pH measures how many hydrogen ions (H⁺) a solution holds: pH = −log[H⁺]. The scale is logarithmic, so each step down means ten times more H⁺, and pH 4 holds a thousand times the H⁺ of pH 7. You need the idea, not the calculation.
Many R groups in an active site can gain or lose H⁺. A carboxyl group (–COO⁻) picks one up in acid and loses its negative charge; an amino group (–NH₃⁺) gives one up in alkali and loses its positive charge. Change those charges and the substrate is no longer held, so the rate drops. Push the pH further and the ionic and hydrogen bonds that hold the fold break too: the enzyme denatures.
So every enzyme has an optimum pH, and it suits the place the enzyme works: pepsin in the acid of the stomach, trypsin in the small intestine, where alkaline juice from the pancreas has neutralized that acid.
Example: Pepsin starts digesting protein in the stomach at about pH 2. When food moves on into the small intestine, pancreatic juice at about pH 8 neutralizes the acid. Pepsin stops working there, and trypsin, which arrives in that juice and works best near pH 8, takes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Answer: B. At the plateau every active site is busy, so the number of sites is the limit. More enzyme means more sites. Try it: push the substrate high, then switch from 3 enzymes to 6, and watch the 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Answer: A. At pH 5 some carboxyl groups in the site pick up H⁺ and lose their charge, so the substrate is held less well. Nothing is broken: back at pH 7 they give the H⁺ up again, the charges return and so does the rate. Only a pH far from the optimum breaks the bonds that hold the fold. Slide the figure from 7 to 4 and on down to 2 to see the 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Share and explain (12 min).
The plan: Each station's groups put their result on the board. Explain each shape with the figures from chapters 3 to 5, dragging the sliders live: collisions and saturation; collisions then unfolding; charges in the site.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47 to 55 of 60: Data: two enzymes, one graph (8 min).
The plan: Plot pepsin and salivary amylase against pH from the table in the activity below, and explain both peaks with charges in the active site. Finish for homework if needed.
The activity: Two enzymes, one graph. Plot both on one pair of axes, then explain why each peaks where it does and why each falls away on both sides.
Activity as a percentage of each enzyme's highest. Needs: graph paper or a spreadsheet.
The time: 8 minutes, minutes 47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47 to 55 of 60: Data: two enzymes, one graph (8 min).
The plan: Plot pepsin and salivary amylase against pH from the table in the activity below, and explain both peaks with charges in the active site. Finish for homework if needed.
The activity: The enzyme in your spit. Salivary amylase digests starch. Students mix 2 cm³ of 1% starch with 1 cm³ of their own saliva at three temperatures, and every 30 seconds put a drop on a spotting tile with iodine. Iodine stays blue-black while starch is left; the end point is the first drop that stays yellow-brown. The guided version is the amylase home lab (written for IB, works as it is for AP).
Needs: 1% starch, dilute iodine solution, spotting tiles, droppers, stopwatches, iced water, room-temperature water and water at about 40 °C. Each student uses only their own saliva; where saliva practicals are not allowed, use 0.5% amylase solution instead.
The time: 8 minutes, minutes 47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4's predict box on paper before you reveal it: salivary amylase held at 70 °C, then cooled back to 37 °C.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4's predict box on paper before you reveal it: salivary amylase held at 70 °C, then cooled back to 37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4's predict box on paper before you reveal it: salivary amylase held at 70 °C, then cooled back to 37 °C.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4's predict box on paper before you reveal it: salivary amylase held at 70 °C, then cooled back to 37 °C.
Answer: C. At 70 °C the chains unfold, and as they cool most of them tangle with each other instead of refolding, so their active sites are gone for good. Compare the cold side: drag the slider down to 5 °C and the enzyme is slow but whole.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https://www.biologybybradford.com/exam-maker/sit?program=ap&amp;units=U3&amp;ced=3.1%2C3.2%2C3.3&amp;paper=quiz&amp;marks=15&amp;src=ep
The guide: https://www.biologybybradford.com/guides/ap-biology-unit-3-enzymes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AP Biology 3.1 to 3.3  ·  Enzymes and cellular energy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video" Target="../media/media-14-1.mp4"/><Relationship Id="rId2" Type="http://schemas.microsoft.com/office/2007/relationships/media" Target="../media/media-14-1.mp4"/><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hyperlink" Target="https://www.biologybybradford.com/exam-maker/sit?program=ap&amp;units=U3&amp;ced=3.1%2C3.2%2C3.3&amp;paper=quiz&amp;marks=15&amp;src=ep" TargetMode="External"/><Relationship Id="rId2" Type="http://schemas.openxmlformats.org/officeDocument/2006/relationships/hyperlink" Target="https://www.biologybybradford.com/guides/ap-biology-unit-3-enzymes" TargetMode="External"/><Relationship Id="rId3" Type="http://schemas.openxmlformats.org/officeDocument/2006/relationships/hyperlink" Target="https://www.biologybybradford.com/guides/ap-biology-unit-3-enzymes#collisions" TargetMode="External"/><Relationship Id="rId4" Type="http://schemas.openxmlformats.org/officeDocument/2006/relationships/hyperlink" Target="https://www.biologybybradford.com/guides/ap-biology-unit-3-enzymes#temperature" TargetMode="External"/><Relationship Id="rId5" Type="http://schemas.openxmlformats.org/officeDocument/2006/relationships/hyperlink" Target="https://www.biologybybradford.com/guides/ap-biology-unit-3-enzymes#ph" TargetMode="External"/><Relationship Id="rId6" Type="http://schemas.openxmlformats.org/officeDocument/2006/relationships/hyperlink" Target="https://www.biologybybradford.com/tools/tarsia?topics=ap:U3" TargetMode="External"/><Relationship Id="rId7" Type="http://schemas.openxmlformats.org/officeDocument/2006/relationships/hyperlink" Target="https://www.biologybybradford.com/tools/dominos?topics=ap:U3" TargetMode="External"/><Relationship Id="rId8" Type="http://schemas.openxmlformats.org/officeDocument/2006/relationships/hyperlink" Target="https://www.biologybybradford.com/tools/picture-reveal?topics=ap:U3" TargetMode="External"/><Relationship Id="rId9" Type="http://schemas.openxmlformats.org/officeDocument/2006/relationships/hyperlink" Target="https://www.biologybybradford.com/tools/pub-quiz?topics=ap:U3" TargetMode="External"/><Relationship Id="rId10" Type="http://schemas.openxmlformats.org/officeDocument/2006/relationships/hyperlink" Target="https://www.biologybybradford.com/escape-rooms/ap-biology-unit-3-cellular-energetics" TargetMode="External"/><Relationship Id="rId11" Type="http://schemas.openxmlformats.org/officeDocument/2006/relationships/hyperlink" Target="https://www.biologybybradford.com/escape-rooms?bank=ap:U3#bank" TargetMode="External"/><Relationship Id="rId12" Type="http://schemas.openxmlformats.org/officeDocument/2006/relationships/hyperlink" Target="https://www.biologybybradford.com/lessons/ap-biology-unit-3-enzymes" TargetMode="External"/><Relationship Id="rId13" Type="http://schemas.openxmlformats.org/officeDocument/2006/relationships/hyperlink" Target="https://www.biologybybradford.com/lessons/ap-biology-unit-3-environmental-impacts-on-enzyme-function" TargetMode="External"/><Relationship Id="rId14" Type="http://schemas.openxmlformats.org/officeDocument/2006/relationships/hyperlink" Target="https://www.biologybybradford.com/lessons/ap-biology-unit-3-cellular-energy" TargetMode="External"/><Relationship Id="rId15" Type="http://schemas.openxmlformats.org/officeDocument/2006/relationships/hyperlink" Target="https://www.biologybybradford.com/mcqs/ap-biology-unit-3-quiz-1-enzymes" TargetMode="External"/><Relationship Id="rId16" Type="http://schemas.openxmlformats.org/officeDocument/2006/relationships/hyperlink" Target="https://www.biologybybradford.com/mcqs/ap-biology-unit-3-quiz-2-enzyme-environment" TargetMode="External"/><Relationship Id="rId17" Type="http://schemas.openxmlformats.org/officeDocument/2006/relationships/hyperlink" Target="https://www.biologybybradford.com/mcqs/ap-biology-unit-3-quiz-3-cellular-energy" TargetMode="External"/><Relationship Id="rId18" Type="http://schemas.openxmlformats.org/officeDocument/2006/relationships/hyperlink" Target="https://www.biologybybradford.com/exam-maker/ap/unit-3-cellular-energetics" TargetMode="External"/><Relationship Id="rId19" Type="http://schemas.openxmlformats.org/officeDocument/2006/relationships/hyperlink" Target="https://www.splycr.com/?set=0b33474a-7e17-5bdf-b9a1-3ef54b18b9cd" TargetMode="External"/><Relationship Id="rId20" Type="http://schemas.openxmlformats.org/officeDocument/2006/relationships/hyperlink" Target="https://www.splycr.com/?set=ae35d49f-8fce-57bd-9dd2-da6b870e64e0" TargetMode="External"/><Relationship Id="rId21" Type="http://schemas.openxmlformats.org/officeDocument/2006/relationships/hyperlink" Target="https://www.splycr.com/?set=c7ea809c-4812-5108-94d5-b230eefb8d12" TargetMode="External"/><Relationship Id="rId22" Type="http://schemas.openxmlformats.org/officeDocument/2006/relationships/slideLayout" Target="../slideLayouts/slideLayout2.xml"/><Relationship Id="rId23"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256946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AP Biology 3.1 to 3.3</a:t>
            </a:r>
            <a:endParaRPr lang="en-US" sz="1100" dirty="0"/>
          </a:p>
        </p:txBody>
      </p:sp>
      <p:sp>
        <p:nvSpPr>
          <p:cNvPr id="5" name="Text 3"/>
          <p:cNvSpPr/>
          <p:nvPr/>
        </p:nvSpPr>
        <p:spPr>
          <a:xfrm>
            <a:off x="3529584"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3</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cellular energy</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What changes the rate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3.2.A, 3.2.B</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Temperature, pH and substrate concentration, tested in a circus of practicals and explained with the figures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3, 4, 5</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heat and extreme pH change an enzyme's structure, and when that change can be undone  (3.2.A)</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Predict how temperature, pH, substrate and product concentrations and inhibitors change the rate of a reaction  (3.2.B)</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Retrieval: SPITE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Remember it tiles in chapter 3, then sketch from memory the shape of rate against substrate concentration, temperature and pH.</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five things that change an enzyme's rate spell SPITE</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Spicy</a:t>
            </a:r>
            <a:endParaRPr lang="en-US" sz="1800" dirty="0"/>
          </a:p>
        </p:txBody>
      </p:sp>
      <p:sp>
        <p:nvSpPr>
          <p:cNvPr id="8" name="Shape 6"/>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Peppers</a:t>
            </a:r>
            <a:endParaRPr lang="en-US" sz="1800" dirty="0"/>
          </a:p>
        </p:txBody>
      </p:sp>
      <p:sp>
        <p:nvSpPr>
          <p:cNvPr id="11" name="Shape 9"/>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13" name="Text 11"/>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Irritate</a:t>
            </a:r>
            <a:endParaRPr lang="en-US" sz="1800" dirty="0"/>
          </a:p>
        </p:txBody>
      </p:sp>
      <p:sp>
        <p:nvSpPr>
          <p:cNvPr id="14" name="Shape 12"/>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6" name="Text 14"/>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Tired</a:t>
            </a:r>
            <a:endParaRPr lang="en-US" sz="1800" dirty="0"/>
          </a:p>
        </p:txBody>
      </p:sp>
      <p:sp>
        <p:nvSpPr>
          <p:cNvPr id="17" name="Shape 15"/>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18" name="Text 16"/>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9" name="Text 17"/>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Eyes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five things that change an enzyme's rate spell SPITE</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Spicy</a:t>
            </a:r>
            <a:endParaRPr lang="en-US" sz="1800" dirty="0"/>
          </a:p>
        </p:txBody>
      </p:sp>
      <p:sp>
        <p:nvSpPr>
          <p:cNvPr id="8" name="Text 6"/>
          <p:cNvSpPr/>
          <p:nvPr/>
        </p:nvSpPr>
        <p:spPr>
          <a:xfrm>
            <a:off x="548640"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Substrate</a:t>
            </a:r>
            <a:endParaRPr lang="en-US" sz="1800" dirty="0"/>
          </a:p>
        </p:txBody>
      </p:sp>
      <p:sp>
        <p:nvSpPr>
          <p:cNvPr id="9" name="Text 7"/>
          <p:cNvSpPr/>
          <p:nvPr/>
        </p:nvSpPr>
        <p:spPr>
          <a:xfrm>
            <a:off x="548640"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how much there is</a:t>
            </a:r>
            <a:endParaRPr lang="en-US" sz="1300" dirty="0"/>
          </a:p>
        </p:txBody>
      </p:sp>
      <p:sp>
        <p:nvSpPr>
          <p:cNvPr id="10" name="Shape 8"/>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Peppers</a:t>
            </a:r>
            <a:endParaRPr lang="en-US" sz="1800" dirty="0"/>
          </a:p>
        </p:txBody>
      </p:sp>
      <p:sp>
        <p:nvSpPr>
          <p:cNvPr id="13" name="Text 11"/>
          <p:cNvSpPr/>
          <p:nvPr/>
        </p:nvSpPr>
        <p:spPr>
          <a:xfrm>
            <a:off x="2813243"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a:t>
            </a:r>
            <a:endParaRPr lang="en-US" sz="1800" dirty="0"/>
          </a:p>
        </p:txBody>
      </p:sp>
      <p:sp>
        <p:nvSpPr>
          <p:cNvPr id="14" name="Text 12"/>
          <p:cNvSpPr/>
          <p:nvPr/>
        </p:nvSpPr>
        <p:spPr>
          <a:xfrm>
            <a:off x="2813243"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charges in the site</a:t>
            </a:r>
            <a:endParaRPr lang="en-US" sz="1300" dirty="0"/>
          </a:p>
        </p:txBody>
      </p:sp>
      <p:sp>
        <p:nvSpPr>
          <p:cNvPr id="15" name="Shape 13"/>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17" name="Text 15"/>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Irritate</a:t>
            </a:r>
            <a:endParaRPr lang="en-US" sz="1800" dirty="0"/>
          </a:p>
        </p:txBody>
      </p:sp>
      <p:sp>
        <p:nvSpPr>
          <p:cNvPr id="18" name="Text 16"/>
          <p:cNvSpPr/>
          <p:nvPr/>
        </p:nvSpPr>
        <p:spPr>
          <a:xfrm>
            <a:off x="5077846"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Inhibitors</a:t>
            </a:r>
            <a:endParaRPr lang="en-US" sz="1800" dirty="0"/>
          </a:p>
        </p:txBody>
      </p:sp>
      <p:sp>
        <p:nvSpPr>
          <p:cNvPr id="19" name="Text 17"/>
          <p:cNvSpPr/>
          <p:nvPr/>
        </p:nvSpPr>
        <p:spPr>
          <a:xfrm>
            <a:off x="5077846"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block or bend the site</a:t>
            </a:r>
            <a:endParaRPr lang="en-US" sz="1300" dirty="0"/>
          </a:p>
        </p:txBody>
      </p:sp>
      <p:sp>
        <p:nvSpPr>
          <p:cNvPr id="20" name="Shape 18"/>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22" name="Text 20"/>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Tired</a:t>
            </a:r>
            <a:endParaRPr lang="en-US" sz="1800" dirty="0"/>
          </a:p>
        </p:txBody>
      </p:sp>
      <p:sp>
        <p:nvSpPr>
          <p:cNvPr id="23" name="Text 21"/>
          <p:cNvSpPr/>
          <p:nvPr/>
        </p:nvSpPr>
        <p:spPr>
          <a:xfrm>
            <a:off x="7342449"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Temperature</a:t>
            </a:r>
            <a:endParaRPr lang="en-US" sz="1800" dirty="0"/>
          </a:p>
        </p:txBody>
      </p:sp>
      <p:sp>
        <p:nvSpPr>
          <p:cNvPr id="24" name="Text 22"/>
          <p:cNvSpPr/>
          <p:nvPr/>
        </p:nvSpPr>
        <p:spPr>
          <a:xfrm>
            <a:off x="7342449"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collisions, then unfolding</a:t>
            </a:r>
            <a:endParaRPr lang="en-US" sz="1300" dirty="0"/>
          </a:p>
        </p:txBody>
      </p:sp>
      <p:sp>
        <p:nvSpPr>
          <p:cNvPr id="25" name="Shape 23"/>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26" name="Text 24"/>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27" name="Text 25"/>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Eyes</a:t>
            </a:r>
            <a:endParaRPr lang="en-US" sz="1800" dirty="0"/>
          </a:p>
        </p:txBody>
      </p:sp>
      <p:sp>
        <p:nvSpPr>
          <p:cNvPr id="28" name="Text 26"/>
          <p:cNvSpPr/>
          <p:nvPr/>
        </p:nvSpPr>
        <p:spPr>
          <a:xfrm>
            <a:off x="9607052"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Enzyme</a:t>
            </a:r>
            <a:endParaRPr lang="en-US" sz="1800" dirty="0"/>
          </a:p>
        </p:txBody>
      </p:sp>
      <p:sp>
        <p:nvSpPr>
          <p:cNvPr id="29" name="Text 27"/>
          <p:cNvSpPr/>
          <p:nvPr/>
        </p:nvSpPr>
        <p:spPr>
          <a:xfrm>
            <a:off x="9607052"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how much there is</a:t>
            </a:r>
            <a:endParaRPr lang="en-US" sz="1300" dirty="0"/>
          </a:p>
        </p:txBody>
      </p:sp>
      <p:sp>
        <p:nvSpPr>
          <p:cNvPr id="3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30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Circus of enzyme labs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00" dirty="0">
                <a:solidFill>
                  <a:srgbClr val="1A3A2A"/>
                </a:solidFill>
                <a:latin typeface="Arial" pitchFamily="34" charset="0"/>
                <a:ea typeface="Arial" pitchFamily="34" charset="-122"/>
                <a:cs typeface="Arial" pitchFamily="34" charset="-120"/>
              </a:rPr>
              <a:t>Hole punch, filter paper, yeast suspension, forceps, hydrogen peroxide at four concentrations, three buffers, water baths, stopwatches, eye protection.</a:t>
            </a:r>
            <a:endParaRPr lang="en-US" sz="14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filter paper disc soaked in catalase sinks in hydrogen peroxide, then floats up as oxygen collects on it: the time to rise measures the rate. Three stations change one variable each: pH (buffers at 4, 7 and 10), temperature (water baths from ice to 60 °C) and peroxide concentration (0.5% to 3%).</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Share and explain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Explain each shape with the figures from chapters 3 to 5, dragging the sliders live.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3.2.B Substrate and enzyme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substrate, more collisions, up to a limit</a:t>
            </a:r>
            <a:endParaRPr lang="en-US" sz="2800" dirty="0"/>
          </a:p>
        </p:txBody>
      </p:sp>
      <p:sp>
        <p:nvSpPr>
          <p:cNvPr id="5" name="Shape 3"/>
          <p:cNvSpPr/>
          <p:nvPr/>
        </p:nvSpPr>
        <p:spPr>
          <a:xfrm>
            <a:off x="2265402" y="1581912"/>
            <a:ext cx="766089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75130" y="1691640"/>
            <a:ext cx="744143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3 enzymes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3.2.B Substrate and enzyme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substrate, more collisions, up to a limit</a:t>
            </a:r>
            <a:endParaRPr lang="en-US" sz="2800" dirty="0"/>
          </a:p>
        </p:txBody>
      </p:sp>
      <p:sp>
        <p:nvSpPr>
          <p:cNvPr id="5" name="Shape 3"/>
          <p:cNvSpPr/>
          <p:nvPr/>
        </p:nvSpPr>
        <p:spPr>
          <a:xfrm>
            <a:off x="2265402" y="1581912"/>
            <a:ext cx="766089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75130" y="1691640"/>
            <a:ext cx="744143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6 enzymes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3.2.B Substrate and enzyme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substrate, more collisions, up to a limit</a:t>
            </a:r>
            <a:endParaRPr lang="en-US" sz="2800" dirty="0"/>
          </a:p>
        </p:txBody>
      </p:sp>
      <p:sp>
        <p:nvSpPr>
          <p:cNvPr id="5" name="Shape 3"/>
          <p:cNvSpPr/>
          <p:nvPr/>
        </p:nvSpPr>
        <p:spPr>
          <a:xfrm>
            <a:off x="438912" y="2163743"/>
            <a:ext cx="6803136" cy="3536354"/>
          </a:xfrm>
          <a:prstGeom prst="roundRect">
            <a:avLst>
              <a:gd name="adj" fmla="val 310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73471"/>
            <a:ext cx="6583680" cy="3316898"/>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Low substrate: the rate is limited by how often substrate meets a free site.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High substrate: every site is busy, and the rate is limited by the amount of enzyme.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3.2.A 3.2.B Temperature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makes it faster, then breaks it</a:t>
            </a:r>
            <a:endParaRPr lang="en-US" sz="2800" dirty="0"/>
          </a:p>
        </p:txBody>
      </p:sp>
      <p:sp>
        <p:nvSpPr>
          <p:cNvPr id="5" name="Shape 3"/>
          <p:cNvSpPr/>
          <p:nvPr/>
        </p:nvSpPr>
        <p:spPr>
          <a:xfrm>
            <a:off x="438912" y="2327436"/>
            <a:ext cx="6803136" cy="3208967"/>
          </a:xfrm>
          <a:prstGeom prst="roundRect">
            <a:avLst>
              <a:gd name="adj" fmla="val 341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437164"/>
            <a:ext cx="6583680" cy="298951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Rising side: more collisions, and more of them with enough energy.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Falling side: denaturation, faster the hotter it gets.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enzyme's optimum suits the place it works.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3.2.A 3.2.B Temperature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makes it faster, then breaks it</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Molecules move at random, and most collisions miss the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0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3.2.A 3.2.B Temperature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makes it faster, then breaks it</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successful collision: it binds and reacts, and the enzyme is unchanged.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6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3.2.A 3.2.B Temperature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makes it faster, then breaks it</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Too hot: enzymes denature. Active sites lose their shape, and the rate falls.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41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3.2.A 3.2.B Temperature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makes it faster, then breaks it</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772936" y="1600200"/>
            <a:ext cx="664582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864376" y="1691640"/>
            <a:ext cx="646294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collisions, heat and inhibitors: click to play. It loops every 24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32735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3.2.A 3.2.B pH</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pH changes the charges in the site</a:t>
            </a:r>
            <a:endParaRPr lang="en-US" sz="2800" dirty="0"/>
          </a:p>
        </p:txBody>
      </p:sp>
      <p:sp>
        <p:nvSpPr>
          <p:cNvPr id="5" name="Shape 3"/>
          <p:cNvSpPr/>
          <p:nvPr/>
        </p:nvSpPr>
        <p:spPr>
          <a:xfrm>
            <a:off x="438912" y="2258709"/>
            <a:ext cx="6803136" cy="3346423"/>
          </a:xfrm>
          <a:prstGeom prst="roundRect">
            <a:avLst>
              <a:gd name="adj" fmla="val 327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368437"/>
            <a:ext cx="6583680" cy="3126967"/>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little off the optimum: charges in the site change, and the effect reverses when the pH returns.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Far off it: the bonds holding the fold break, and the enzyme denatures.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reaction has reached its plateau: more substrate no longer speeds it up. Which change would raise the rate?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Adding even more substrate to the mixture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Adding more of the enzyme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Taking each product out as soon as it forms</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Leaving the reaction to run for longer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Amylase is put in a buffer at pH 5 for a minute, then moved back to pH 7. What is its rate now?</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normal: its site's charges come back</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Still slow: any change of pH denatures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Faster than before: it has got used to acid</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Zero: an enzyme only works at its optimum</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reaction has reached its plateau: more substrate no longer speeds it up. Which change would raise the rate?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Adding even more substrate to the mixture</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Adding more of the enzyme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Taking each product out as soon as it forms</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Leaving the reaction to run for longer</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At the plateau every active site is busy, so the number of sites is the limit. More enzyme means more sites. Try it: push the substrate high, then switch from 3 enzymes to 6, and watch the graph.</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Amylase is put in a buffer at pH 5 for a minute, then moved back to pH 7. What is its rate now?</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normal: its site's charges come back</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Still slow: any change of pH denatures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Faster than before: it has got used to acid</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Zero: an enzyme only works at its optimum</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At pH 5 some carboxyl groups in the site pick up H⁺ and lose their charge, so the substrate is held less well. Nothing is broken: back at pH 7 they give the H⁺ up again, the charges return and so does the rate. Only a pH far from the optimum breaks the bonds that hold the fold. Slide the figure from 7 to 4 and on down to 2 to see the difference.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plateau is not the enzyme being used up or denatured. Every enzyme molecule is still there and still working, flat out. Add more enzyme and the rate climbs again.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Cold does not denature an enzyme. At 5 °C it is slow because it and its substrate move slowly, but its shape is intact, and it works normally once warmed. Write "denatured" for the hot side only (or an extreme pH).</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"Enzymes work best at pH 7" is not true of all of them: pepsin barely works at pH 7. And one pH unit is not a small change. It is ten times the H⁺.</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47 to 55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Two enzymes, one graph</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Graph paper or a spreadsheet.</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1280160"/>
          </a:xfrm>
          <a:prstGeom prst="rect">
            <a:avLst/>
          </a:prstGeom>
          <a:noFill/>
          <a:ln/>
        </p:spPr>
        <p:txBody>
          <a:bodyPr wrap="square" rtlCol="0" anchor="t">
            <a:normAutofit/>
          </a:bodyPr>
          <a:lstStyle/>
          <a:p>
            <a:pPr indent="0" marL="0">
              <a:buNone/>
            </a:pPr>
            <a:r>
              <a:rPr lang="en-US" sz="1850" dirty="0">
                <a:solidFill>
                  <a:srgbClr val="1A3A2A"/>
                </a:solidFill>
                <a:latin typeface="Arial" pitchFamily="34" charset="0"/>
                <a:ea typeface="Arial" pitchFamily="34" charset="-122"/>
                <a:cs typeface="Arial" pitchFamily="34" charset="-120"/>
              </a:rPr>
              <a:t>Plot both on one pair of axes, then explain why each peaks where it does and why each falls away on both sides. Activity as a percentage of each enzyme's highest.</a:t>
            </a:r>
            <a:endParaRPr lang="en-US" sz="185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5943600" y="3520440"/>
          <a:ext cx="5699455" cy="2743200"/>
        </p:xfrm>
        <a:graphic>
          <a:graphicData uri="http://schemas.openxmlformats.org/drawingml/2006/table">
            <a:tbl>
              <a:tblPr/>
              <a:tblGrid>
                <a:gridCol w="1899818"/>
                <a:gridCol w="1899818"/>
                <a:gridCol w="1899818"/>
              </a:tblGrid>
              <a:tr h="274320">
                <a:tc>
                  <a:txBody>
                    <a:bodyPr/>
                    <a:lstStyle/>
                    <a:p>
                      <a:pPr algn="ctr" indent="0" marL="0">
                        <a:buNone/>
                      </a:pPr>
                      <a:r>
                        <a:rPr lang="en-US" sz="1200" b="1" dirty="0">
                          <a:solidFill>
                            <a:srgbClr val="1A3A2A"/>
                          </a:solidFill>
                          <a:latin typeface="Arial" pitchFamily="34" charset="0"/>
                          <a:ea typeface="Arial" pitchFamily="34" charset="-122"/>
                          <a:cs typeface="Arial" pitchFamily="34" charset="-120"/>
                        </a:rPr>
                        <a:t>pH</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E8F6EE"/>
                    </a:solidFill>
                  </a:tcPr>
                </a:tc>
                <a:tc>
                  <a:txBody>
                    <a:bodyPr/>
                    <a:lstStyle/>
                    <a:p>
                      <a:pPr algn="ctr" indent="0" marL="0">
                        <a:buNone/>
                      </a:pPr>
                      <a:r>
                        <a:rPr lang="en-US" sz="1200" b="1" dirty="0">
                          <a:solidFill>
                            <a:srgbClr val="1A3A2A"/>
                          </a:solidFill>
                          <a:latin typeface="Arial" pitchFamily="34" charset="0"/>
                          <a:ea typeface="Arial" pitchFamily="34" charset="-122"/>
                          <a:cs typeface="Arial" pitchFamily="34" charset="-120"/>
                        </a:rPr>
                        <a:t>Pepsin</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E8F6EE"/>
                    </a:solidFill>
                  </a:tcPr>
                </a:tc>
                <a:tc>
                  <a:txBody>
                    <a:bodyPr/>
                    <a:lstStyle/>
                    <a:p>
                      <a:pPr algn="ctr" indent="0" marL="0">
                        <a:buNone/>
                      </a:pPr>
                      <a:r>
                        <a:rPr lang="en-US" sz="1200" b="1" dirty="0">
                          <a:solidFill>
                            <a:srgbClr val="1A3A2A"/>
                          </a:solidFill>
                          <a:latin typeface="Arial" pitchFamily="34" charset="0"/>
                          <a:ea typeface="Arial" pitchFamily="34" charset="-122"/>
                          <a:cs typeface="Arial" pitchFamily="34" charset="-120"/>
                        </a:rPr>
                        <a:t>Amylase</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E8F6EE"/>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62</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100</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71</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34</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9</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11</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38</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83</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7</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100</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8</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58</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r h="274320">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9</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c>
                  <a:txBody>
                    <a:bodyPr/>
                    <a:lstStyle/>
                    <a:p>
                      <a:pPr algn="ctr" indent="0" marL="0">
                        <a:buNone/>
                      </a:pPr>
                      <a:r>
                        <a:rPr lang="en-US" sz="1200" dirty="0">
                          <a:solidFill>
                            <a:srgbClr val="1A3A2A"/>
                          </a:solidFill>
                          <a:latin typeface="Arial" pitchFamily="34" charset="0"/>
                          <a:ea typeface="Arial" pitchFamily="34" charset="-122"/>
                          <a:cs typeface="Arial" pitchFamily="34" charset="-120"/>
                        </a:rPr>
                        <a:t>17</a:t>
                      </a:r>
                      <a:endParaRPr lang="en-US" sz="1200" dirty="0">
                        <a:latin typeface="Arial" charset="0"/>
                        <a:ea typeface="Arial" charset="0"/>
                        <a:cs typeface="Arial" charset="0"/>
                      </a:endParaRPr>
                    </a:p>
                  </a:txBody>
                  <a:tcPr marL="91440" marR="91440" marT="45720" marB="45720" anchor="ctr">
                    <a:lnL w="12700" cap="flat" cmpd="sng" algn="ctr">
                      <a:solidFill>
                        <a:srgbClr val="B9D3C5"/>
                      </a:solidFill>
                      <a:prstDash val="solid"/>
                      <a:round/>
                      <a:headEnd type="none" w="med" len="med"/>
                      <a:tailEnd type="none" w="med" len="med"/>
                    </a:lnL>
                    <a:lnR w="12700" cap="flat" cmpd="sng" algn="ctr">
                      <a:solidFill>
                        <a:srgbClr val="B9D3C5"/>
                      </a:solidFill>
                      <a:prstDash val="solid"/>
                      <a:round/>
                      <a:headEnd type="none" w="med" len="med"/>
                      <a:tailEnd type="none" w="med" len="med"/>
                    </a:lnR>
                    <a:lnT w="12700" cap="flat" cmpd="sng" algn="ctr">
                      <a:solidFill>
                        <a:srgbClr val="B9D3C5"/>
                      </a:solidFill>
                      <a:prstDash val="solid"/>
                      <a:round/>
                      <a:headEnd type="none" w="med" len="med"/>
                      <a:tailEnd type="none" w="med" len="med"/>
                    </a:lnT>
                    <a:lnB w="12700" cap="flat" cmpd="sng" algn="ctr">
                      <a:solidFill>
                        <a:srgbClr val="B9D3C5"/>
                      </a:solidFill>
                      <a:prstDash val="solid"/>
                      <a:round/>
                      <a:headEnd type="none" w="med" len="med"/>
                      <a:tailEnd type="none" w="med" len="med"/>
                    </a:lnB>
                    <a:solidFill>
                      <a:srgbClr val="FBFDFB"/>
                    </a:solidFill>
                  </a:tcPr>
                </a:tc>
              </a:tr>
            </a:tbl>
          </a:graphicData>
        </a:graphic>
      </p:graphicFrame>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47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enzyme in your spit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1% starch, dilute iodine solution, spotting tiles, droppers, stopwatches, iced water, room-temperature water and water at about 40 °C.</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Salivary amylase digests starch. Students mix 2 cm³ of 1% starch with 1 cm³ of their own saliva at three temperatures, and every 30 seconds put a drop on a spotting tile with iodine. Iodine stays blue-black while starch is left; the end point is the first drop that stays yellow-brown. The guided version is the amylase home lab (written for IB, works as it is for AP).</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heat and extreme pH change an enzyme's structure, and when that change can be undone  (3.2.A)</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Predict how temperature, pH, substrate and product concentrations and inhibitors change the rate of a reaction  (3.2.B)</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paper, on your own, before we go through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Salivary amylase is held at 70 °C for ten minutes, then cooled back to 37 °C. What is its rate now?</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Back to normal: 37 °C is near its optimum</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Higher than before, from the heat it took in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Far lower than normal: it stays unfolded</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Zero at first, then normal again in an hour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Salivary amylase is held at 70 °C for ten minutes, then cooled back to 37 °C. What is its rate now?</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Back to normal: 37 °C is near its optimum</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Higher than before, from the heat it took in</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Far lower than normal: it stays unfolded</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Zero at first, then normal again in an hour</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At 70 °C the chains unfold, and as they cool most of them tangle with each other instead of refolding, so their active sites are gone for good. Compare the cold side: drag the slider down to 5 °C and the enzyme is slow but whole.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3.1 to 3.3,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3 More substrate, more collisions, up to a limit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4 Heat makes it faster, then breaks it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5 pH changes the charges in the site</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Unit 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Unit 3, to present or run with no projector</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The Kelp Light Habitat</a:t>
            </a:r>
            <a:pPr indent="0" marL="0">
              <a:spcAft>
                <a:spcPts val="500"/>
              </a:spcAft>
              <a:buNone/>
            </a:pPr>
            <a:r>
              <a:rPr lang="en-US" sz="1300" dirty="0">
                <a:solidFill>
                  <a:srgbClr val="1A3A2A"/>
                </a:solidFill>
                <a:latin typeface="Arial" pitchFamily="34" charset="0"/>
                <a:ea typeface="Arial" pitchFamily="34" charset="-122"/>
                <a:cs typeface="Arial" pitchFamily="34" charset="-120"/>
              </a:rPr>
              <a:t> escape room, or 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Unit 3</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UNIT 3</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Environmental Impacts on Enzyme Function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Cellular Energy</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Environmental Impacts on Enzyme Function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Cellular Energy</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Unit 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scoring guidelines</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9" invalidUrl="" action="" tgtFrame="" tooltip="" history="1" highlightClick="0" endSnd="0">
                  <a:extLst>
                    <a:ext uri="{A12FA001-AC4F-418D-AE19-62706E023703}">
                      <ahyp:hlinkClr xmlns:ahyp="http://schemas.microsoft.com/office/drawing/2018/hyperlinkcolor" val="tx"/>
                    </a:ext>
                  </a:extLst>
                </a:hlinkClick>
              </a:rPr>
              <a:t>Unit 3: Cellular Energetics (part 1)</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20" invalidUrl="" action="" tgtFrame="" tooltip="" history="1" highlightClick="0" endSnd="0">
                  <a:extLst>
                    <a:ext uri="{A12FA001-AC4F-418D-AE19-62706E023703}">
                      <ahyp:hlinkClr xmlns:ahyp="http://schemas.microsoft.com/office/drawing/2018/hyperlinkcolor" val="tx"/>
                    </a:ext>
                  </a:extLst>
                </a:hlinkClick>
              </a:rPr>
              <a:t>Unit 3: Cellular Energetics (part 2)</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21" invalidUrl="" action="" tgtFrame="" tooltip="" history="1" highlightClick="0" endSnd="0">
                  <a:extLst>
                    <a:ext uri="{A12FA001-AC4F-418D-AE19-62706E023703}">
                      <ahyp:hlinkClr xmlns:ahyp="http://schemas.microsoft.com/office/drawing/2018/hyperlinkcolor" val="tx"/>
                    </a:ext>
                  </a:extLst>
                </a:hlinkClick>
              </a:rPr>
              <a:t>Unit 3: Cellular Energetics (part 3)</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Biology 3.1 to 3.3 Enzymes and cellular energy, lesson 2: What changes the rate</dc:title>
  <dc:subject>PptxGenJS Presentation</dc:subject>
  <dc:creator>Biology by Bradford</dc:creator>
  <cp:lastModifiedBy>Biology by Bradford</cp:lastModifiedBy>
  <cp:revision>1</cp:revision>
  <dcterms:created xsi:type="dcterms:W3CDTF">2026-10-18T20:55:35Z</dcterms:created>
  <dcterms:modified xsi:type="dcterms:W3CDTF">2026-10-18T20:55:35Z</dcterms:modified>
</cp:coreProperties>
</file>