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 Biology 3.1 to 3.3, Enzymes and cellular energy. Lesson 3 of 3: Inhibitors, pathways and energy, 60 minutes.
The plan, minute by minute (each slide's footer says where you are):
0 to 5 min (5)  Do now: two extra lines
5 to 15 min (10)  Block it or bend it
15 to 25 min (10)  Dry lab, Task 3
25 to 37 min (12)  Pathways and feedback
37 to 49 min (12)  Paying for uphill reactions
49 to 60 min (11)  Free response, timed
What students get wrong:
"Breaking ATP's bond releases energy." Breaking any bond takes energy. ATP hydrolysis is exergonic because the products are more stable. Make students write the corrected sentence.
"A competitive inhibitor lowers the maximum rate." It raises the substrate needed to reach the same maximum. The graphs in chapter 6 and Task 3 of the dry lab settle it.
Errors that turn up in published slides. Iodine with starch is blue-black, not purple; a positive biuret test is purple (blue means no protein); zanamivir stops neuraminidase cutting sialic acid, not hemagglutinin; cyanide binds the metal center of cytochrome c oxidase and is not an allosteric inhibitor.
Stretch and support:
Support: drag a figure's slider and describe what moves before explaining why; the SPITE and Exits / Enters tiles as a checklist.
Support: a printed, pre-drawn energy diagram to annotate during chapter 2, and the free-response table with the rows to compare already highlighted.
The lesson plan to print: https://www.biologybybradford.com/guides/downloads/ap-biology-unit-3-enzymes-lesson-3-plan.pdf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two extra lines (5 min).
The plan: Sketch rate against substrate concentration. Add a line for something that competes for the active site, and one for something that changes the site's shape from elsewhere.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An inhibitor is a molecule that binds to an enzyme and slows it down. There are two ways to do it, and a graph of rate against substrate concentration tells them apart.
A competitive inhibitor looks enough like the substrate to fit the active site, and while it sits there the substrate cannot bind. Most come and go, so inhibitor and substrate take turns at the sites, and the more substrate there is, the more often the substrate wins. Add enough and the rate climbs back to nearly its normal maximum.
A noncompetitive inhibitor binds somewhere else, at an allosteric site. It changes the shape of the enzyme, active site included. The substrate is not competing for that spot, so no amount of substrate wins those enzymes back: the maximum rate stays lower.
Most inhibitors bind reversibly and let go again. Some bond to the enzyme for good and take it out of action permanently, whichever site they use.
Example: s Zanamivir (Relenza), a flu drug, is shaped like sialic acid. New flu virus particles stay stuck to the cell they leave until the virus's enzyme neuraminidase cuts away the sialic acid they cling to. Zanamivir fills that enzyme's active site, so they stay stuck: a competitive inhibitor. Penicillin binds the active site of the enzyme bacteria use to cross-link their cell walls, and bonds to it for good. Isoleucine shuts down its own production by binding an allosteric site (chapter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An inhibitor is a molecule that binds to an enzyme and slows it down. There are two ways to do it, and a graph of rate against substrate concentration tells them apart.
A competitive inhibitor looks enough like the substrate to fit the active site, and while it sits there the substrate cannot bind. Most come and go, so inhibitor and substrate take turns at the sites, and the more substrate there is, the more often the substrate wins. Add enough and the rate climbs back to nearly its normal maximum.
A noncompetitive inhibitor binds somewhere else, at an allosteric site. It changes the shape of the enzyme, active site included. The substrate is not competing for that spot, so no amount of substrate wins those enzymes back: the maximum rate stays lower.
Most inhibitors bind reversibly and let go again. Some bond to the enzyme for good and take it out of action permanently, whichever site they use.
Example: s Zanamivir (Relenza), a flu drug, is shaped like sialic acid. New flu virus particles stay stuck to the cell they leave until the virus's enzyme neuraminidase cuts away the sialic acid they cling to. Zanamivir fills that enzyme's active site, so they stay stuck: a competitive inhibitor. Penicillin binds the active site of the enzyme bacteria use to cross-link their cell walls, and bonds to it for good. Isoleucine shuts down its own production by binding an allosteric site (chapter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An inhibitor is a molecule that binds to an enzyme and slows it down. There are two ways to do it, and a graph of rate against substrate concentration tells them apart.
A competitive inhibitor looks enough like the substrate to fit the active site, and while it sits there the substrate cannot bind. Most come and go, so inhibitor and substrate take turns at the sites, and the more substrate there is, the more often the substrate wins. Add enough and the rate climbs back to nearly its normal maximum.
A noncompetitive inhibitor binds somewhere else, at an allosteric site. It changes the shape of the enzyme, active site included. The substrate is not competing for that spot, so no amount of substrate wins those enzymes back: the maximum rate stays lower.
Most inhibitors bind reversibly and let go again. Some bond to the enzyme for good and take it out of action permanently, whichever site they use.
Example: s Zanamivir (Relenza), a flu drug, is shaped like sialic acid. New flu virus particles stay stuck to the cell they leave until the virus's enzyme neuraminidase cuts away the sialic acid they cling to. Zanamivir fills that enzyme's active site, so they stay stuck: a competitive inhibitor. Penicillin binds the active site of the enzyme bacteria use to cross-link their cell walls, and bonds to it for good. Isoleucine shuts down its own production by binding an allosteric site (chapter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An inhibitor is a molecule that binds to an enzyme and slows it down. There are two ways to do it, and a graph of rate against substrate concentration tells them apart.
A competitive inhibitor looks enough like the substrate to fit the active site, and while it sits there the substrate cannot bind. Most come and go, so inhibitor and substrate take turns at the sites, and the more substrate there is, the more often the substrate wins. Add enough and the rate climbs back to nearly its normal maximum.
A noncompetitive inhibitor binds somewhere else, at an allosteric site. It changes the shape of the enzyme, active site included. The substrate is not competing for that spot, so no amount of substrate wins those enzymes back: the maximum rate stays lower.
Most inhibitors bind reversibly and let go again. Some bond to the enzyme for good and take it out of action permanently, whichever site they use.
Example: s Zanamivir (Relenza), a flu drug, is shaped like sialic acid. New flu virus particles stay stuck to the cell they leave until the virus's enzyme neuraminidase cuts away the sialic acid they cling to. Zanamivir fills that enzyme's active site, so they stay stuck: a competitive inhibitor. Penicillin binds the active site of the enzyme bacteria use to cross-link their cell walls, and bonds to it for good. Isoleucine shuts down its own production by binding an allosteric site (chapter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Answer: B. A competitive inhibitor takes turns with the substrate for the same site, so flooding the mixture with substrate wins nearly every site back. A noncompetitive one holds its enzymes out of shape whatever the substrate does. Choose each type in the figure and drag the substrate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Copycat: Competitive (takes the active site; more substrate wins)
Nope: Noncompetitive (bends the site; max rate drops)
Another: Allosteric site (a site that is not the active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Block it or bend it (10 min).
The plan: Chapter 6's figure: compare the do-now sketches with the curves, then drag the substrate up with each inhibitor and count the molecules. Zanamivir and penicillin as the real cases; flag the cyanide trap.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Dry lab, Task 3 (10 min).
The plan: Pairs run the substrate series with no inhibitor, then competitive, then noncompetitive, and report each rate at 10% peroxide as a percentage of the uninhibited one. Or run it on the board and have the class predict each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Dry lab, Task 3 (10 min).
The plan: Pairs run the substrate series with no inhibitor, then competitive, then noncompetitive, and report each rate at 10% peroxide as a percentage of the uninhibited one. Or run it on the board and have the class predict each point.
The dry lab runs in the guide: https://www.biologybybradford.com/guides/ap-biology-unit-3-enzymes#lab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The activity: A pathway in the liver. Ethanol is turned into acetaldehyde by alcohol dehydrogenase, acetaldehyde into acetate by aldehyde dehydrogenase, and acetate into acetyl CoA, which enters the Krebs cycle. Ask: which enzyme has acetaldehyde as its product, and which as its substrate? What builds up if the second enzyme is slow? Methanol poisoning is treated with fomepizole, which binds the active site of alcohol dehydrogenase: why does that help, and what kind of inhibitor is it?
Needs: nothing but the guide. Fomepizole stops methanol being turned into formaldehyde and formic acid, the toxic products, while the methanol is excreted.
The time: 12 minutes, minutes 25 to 37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Cells rarely do anything in one reaction. They use metabolic pathways: chains of reactions, each catalyzed by its own enzyme, where the product of one step is the substrate of the next. Set glucose alight and its energy comes out all at once, as heat and light, and none of it is kept. Broken down in a cell, it goes through dozens of steps, each releasing a little energy that the cell can capture as ATP and control.
Control often acts on the first step. When the end product builds up, it binds an allosteric site on the pathway's first enzyme and switches it off: feedback inhibition. When the product is used up it lets go, and the pathway runs again. No energy or raw material is wasted making what the cell already has.
The same core pathways turn up everywhere. Bacteria, archaea and eukaryotes all use ATP as their energy currency, and versions of glycolysis run in all three, with several of the same enzymes. Pathways shared and conserved like this are best explained by inheritance from a common ancestor of all living things.
Example: Your liver breaks alcohol down in steps: ethanol to acetaldehyde (alcohol dehydrogenase), acetaldehyde to acetate (aldehyde dehydrogenase), then into the Krebs cycle. Some people inherit a slow version of the second enzyme. Toxic acetaldehyde builds up, and their face flushes after a drink.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Answer: D. Feedback inhibition: the end product binds an allosteric site on the first enzyme and bends its active site, so the whole pathway slows. Play the top figure to step 3, then step 4, when the product has been used and lets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37 of 60: Pathways and feedback (12 min).
The plan: The alcohol pathway reading (activity below), then chapter 8's feedback figure, stopped at step 3 for students to predict step 4. Close with the tree: why the same pathway in every domain?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cell is a highly ordered place: proteins folded just so, membranes whole, more potassium inside than out. The second law of thermodynamics says that every energy transfer turns some energy into heat, and the disorder of the universe as a whole always increases. Order never keeps itself. A cell holds on to it only by taking in energy all the time, from food or from light, faster than it loses energy. Cut off that flow, or lose the order, and the cell dies.
Life does not break the second law. A cell's order is paid for by the heat and disorder it releases into its surroundings.
Reactions come in two kinds. An exergonic reaction releases free energy (ΔG is negative), like the breakdown of glucose. An endergonic reaction needs free energy put in (ΔG is positive), like building a protein. A cell runs an endergonic reaction by coupling it to an exergonic one, and the usual partner is the hydrolysis of ATP, the cell's energy currency.
Example: Your body holds only about 250 grams of ATP at any moment, yet makes and spends roughly its own weight in ATP every day. Each molecule is split to ADP and rebuilt, over and over, with energy from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cell is a highly ordered place: proteins folded just so, membranes whole, more potassium inside than out. The second law of thermodynamics says that every energy transfer turns some energy into heat, and the disorder of the universe as a whole always increases. Order never keeps itself. A cell holds on to it only by taking in energy all the time, from food or from light, faster than it loses energy. Cut off that flow, or lose the order, and the cell dies.
Life does not break the second law. A cell's order is paid for by the heat and disorder it releases into its surroundings.
Reactions come in two kinds. An exergonic reaction releases free energy (ΔG is negative), like the breakdown of glucose. An endergonic reaction needs free energy put in (ΔG is positive), like building a protein. A cell runs an endergonic reaction by coupling it to an exergonic one, and the usual partner is the hydrolysis of ATP, the cell's energy currency.
Example: Your body holds only about 250 grams of ATP at any moment, yet makes and spends roughly its own weight in ATP every day. Each molecule is split to ADP and rebuilt, over and over, with energy from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cell is a highly ordered place: proteins folded just so, membranes whole, more potassium inside than out. The second law of thermodynamics says that every energy transfer turns some energy into heat, and the disorder of the universe as a whole always increases. Order never keeps itself. A cell holds on to it only by taking in energy all the time, from food or from light, faster than it loses energy. Cut off that flow, or lose the order, and the cell dies.
Life does not break the second law. A cell's order is paid for by the heat and disorder it releases into its surroundings.
Reactions come in two kinds. An exergonic reaction releases free energy (ΔG is negative), like the breakdown of glucose. An endergonic reaction needs free energy put in (ΔG is positive), like building a protein. A cell runs an endergonic reaction by coupling it to an exergonic one, and the usual partner is the hydrolysis of ATP, the cell's energy currency.
Example: Your body holds only about 250 grams of ATP at any moment, yet makes and spends roughly its own weight in ATP every day. Each molecule is split to ADP and rebuilt, over and over, with energy from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cell is a highly ordered place: proteins folded just so, membranes whole, more potassium inside than out. The second law of thermodynamics says that every energy transfer turns some energy into heat, and the disorder of the universe as a whole always increases. Order never keeps itself. A cell holds on to it only by taking in energy all the time, from food or from light, faster than it loses energy. Cut off that flow, or lose the order, and the cell dies.
Life does not break the second law. A cell's order is paid for by the heat and disorder it releases into its surroundings.
Reactions come in two kinds. An exergonic reaction releases free energy (ΔG is negative), like the breakdown of glucose. An endergonic reaction needs free energy put in (ΔG is positive), like building a protein. A cell runs an endergonic reaction by coupling it to an exergonic one, and the usual partner is the hydrolysis of ATP, the cell's energy currency.
Example: Your body holds only about 250 grams of ATP at any moment, yet makes and spends roughly its own weight in ATP every day. Each molecule is split to ADP and rebuilt, over and over, with energy from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cell is a highly ordered place: proteins folded just so, membranes whole, more potassium inside than out. The second law of thermodynamics says that every energy transfer turns some energy into heat, and the disorder of the universe as a whole always increases. Order never keeps itself. A cell holds on to it only by taking in energy all the time, from food or from light, faster than it loses energy. Cut off that flow, or lose the order, and the cell dies.
Life does not break the second law. A cell's order is paid for by the heat and disorder it releases into its surroundings.
Reactions come in two kinds. An exergonic reaction releases free energy (ΔG is negative), like the breakdown of glucose. An endergonic reaction needs free energy put in (ΔG is positive), like building a protein. A cell runs an endergonic reaction by coupling it to an exergonic one, and the usual partner is the hydrolysis of ATP, the cell's energy currency.
Example: Your body holds only about 250 grams of ATP at any moment, yet makes and spends roughly its own weight in ATP every day. Each molecule is split to ADP and rebuilt, over and over, with energy from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cell is a highly ordered place: proteins folded just so, membranes whole, more potassium inside than out. The second law of thermodynamics says that every energy transfer turns some energy into heat, and the disorder of the universe as a whole always increases. Order never keeps itself. A cell holds on to it only by taking in energy all the time, from food or from light, faster than it loses energy. Cut off that flow, or lose the order, and the cell dies.
Life does not break the second law. A cell's order is paid for by the heat and disorder it releases into its surroundings.
Reactions come in two kinds. An exergonic reaction releases free energy (ΔG is negative), like the breakdown of glucose. An endergonic reaction needs free energy put in (ΔG is positive), like building a protein. A cell runs an endergonic reaction by coupling it to an exergonic one, and the usual partner is the hydrolysis of ATP, the cell's energy currency.
Example: Your body holds only about 250 grams of ATP at any moment, yet makes and spends roughly its own weight in ATP every day. Each molecule is split to ADP and rebuilt, over and over, with energy from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cell is a highly ordered place: proteins folded just so, membranes whole, more potassium inside than out. The second law of thermodynamics says that every energy transfer turns some energy into heat, and the disorder of the universe as a whole always increases. Order never keeps itself. A cell holds on to it only by taking in energy all the time, from food or from light, faster than it loses energy. Cut off that flow, or lose the order, and the cell dies.
Life does not break the second law. A cell's order is paid for by the heat and disorder it releases into its surroundings.
Reactions come in two kinds. An exergonic reaction releases free energy (ΔG is negative), like the breakdown of glucose. An endergonic reaction needs free energy put in (ΔG is positive), like building a protein. A cell runs an endergonic reaction by coupling it to an exergonic one, and the usual partner is the hydrolysis of ATP, the cell's energy currency.
Example: Your body holds only about 250 grams of ATP at any moment, yet makes and spends roughly its own weight in ATP every day. Each molecule is split to ADP and rebuilt, over and over, with energy from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cell is a highly ordered place: proteins folded just so, membranes whole, more potassium inside than out. The second law of thermodynamics says that every energy transfer turns some energy into heat, and the disorder of the universe as a whole always increases. Order never keeps itself. A cell holds on to it only by taking in energy all the time, from food or from light, faster than it loses energy. Cut off that flow, or lose the order, and the cell dies.
Life does not break the second law. A cell's order is paid for by the heat and disorder it releases into its surroundings.
Reactions come in two kinds. An exergonic reaction releases free energy (ΔG is negative), like the breakdown of glucose. An endergonic reaction needs free energy put in (ΔG is positive), like building a protein. A cell runs an endergonic reaction by coupling it to an exergonic one, and the usual partner is the hydrolysis of ATP, the cell's energy currency.
Example: Your body holds only about 250 grams of ATP at any moment, yet makes and spends roughly its own weight in ATP every day. Each molecule is split to ADP and rebuilt, over and over, with energy from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Answer: C. An enzyme only lowers the activation energy and heat only speeds up collisions: neither changes ΔG, so X stays uphill. Coupled to ATP hydrolysis, the pair has ΔG = +20 − 31 = −11 kJ/mol, downhill, so it runs. More product would push X backwards.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Exits: Exergonic (energy leaves; ΔG negative)
Enters: Endergonic (energy goes in; ΔG positive)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49 of 60: Paying for uphill reactions (12 min).
The plan: Chapter 7: energy on and off for the cell, then the glutamine coupling a step at a time. Students add the ΔG values themselves before step 4 shows the total.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49 to 60 of 60: Free response, timed (11 min).
The plan: Two parts of a free-response question on inhibitors or coupling, from the Unit 3 exam maker (in Practise and revise, below), in 6 minutes, then swap and mark against the scoring guide. For homework, the Check step: a fresh paper on 3.1 to 3.3 from the exam bank, marked as students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49 to 60 of 60: Free response, timed (11 min).
The plan: Two parts of a free-response question on inhibitors or coupling, from the Unit 3 exam maker (in Practise and revise, below), in 6 minutes, then swap and mark against the scoring guide. For homework, the Check step: a fresh paper on 3.1 to 3.3 from the exam bank, marked as students go.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https://www.biologybybradford.com/exam-maker/sit?program=ap&amp;units=U3&amp;ced=3.1%2C3.2%2C3.3&amp;paper=quiz&amp;marks=15&amp;src=ep
The guide: https://www.biologybybradford.com/guides/ap-biology-unit-3-enzymes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AP Biology 3.1 to 3.3  ·  Enzymes and cellular energy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biologybybradford.com/guides/ap-biology-unit-3-enzymes#lab" TargetMode="External"/><Relationship Id="rId1" Type="http://schemas.openxmlformats.org/officeDocument/2006/relationships/image" Target="../media/image-14-1.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hyperlink" Target="https://www.biologybybradford.com/exam-maker/sit?program=ap&amp;units=U3&amp;ced=3.1%2C3.2%2C3.3&amp;paper=quiz&amp;marks=15&amp;src=ep" TargetMode="External"/><Relationship Id="rId2" Type="http://schemas.openxmlformats.org/officeDocument/2006/relationships/hyperlink" Target="https://www.biologybybradford.com/guides/ap-biology-unit-3-enzymes" TargetMode="External"/><Relationship Id="rId3" Type="http://schemas.openxmlformats.org/officeDocument/2006/relationships/hyperlink" Target="https://www.biologybybradford.com/guides/ap-biology-unit-3-enzymes#inhibitors" TargetMode="External"/><Relationship Id="rId4" Type="http://schemas.openxmlformats.org/officeDocument/2006/relationships/hyperlink" Target="https://www.biologybybradford.com/guides/ap-biology-unit-3-enzymes#energy" TargetMode="External"/><Relationship Id="rId5" Type="http://schemas.openxmlformats.org/officeDocument/2006/relationships/hyperlink" Target="https://www.biologybybradford.com/guides/ap-biology-unit-3-enzymes#pathways" TargetMode="External"/><Relationship Id="rId6" Type="http://schemas.openxmlformats.org/officeDocument/2006/relationships/hyperlink" Target="https://www.biologybybradford.com/guides/ap-biology-unit-3-enzymes#lab" TargetMode="External"/><Relationship Id="rId7" Type="http://schemas.openxmlformats.org/officeDocument/2006/relationships/hyperlink" Target="https://www.biologybybradford.com/tools/tarsia?topics=ap:U3" TargetMode="External"/><Relationship Id="rId8" Type="http://schemas.openxmlformats.org/officeDocument/2006/relationships/hyperlink" Target="https://www.biologybybradford.com/tools/dominos?topics=ap:U3" TargetMode="External"/><Relationship Id="rId9" Type="http://schemas.openxmlformats.org/officeDocument/2006/relationships/hyperlink" Target="https://www.biologybybradford.com/tools/picture-reveal?topics=ap:U3" TargetMode="External"/><Relationship Id="rId10" Type="http://schemas.openxmlformats.org/officeDocument/2006/relationships/hyperlink" Target="https://www.biologybybradford.com/tools/pub-quiz?topics=ap:U3" TargetMode="External"/><Relationship Id="rId11" Type="http://schemas.openxmlformats.org/officeDocument/2006/relationships/hyperlink" Target="https://www.biologybybradford.com/escape-rooms/ap-biology-unit-3-cellular-energetics" TargetMode="External"/><Relationship Id="rId12" Type="http://schemas.openxmlformats.org/officeDocument/2006/relationships/hyperlink" Target="https://www.biologybybradford.com/escape-rooms?bank=ap:U3#bank" TargetMode="External"/><Relationship Id="rId13" Type="http://schemas.openxmlformats.org/officeDocument/2006/relationships/hyperlink" Target="https://www.biologybybradford.com/lessons/ap-biology-unit-3-enzymes" TargetMode="External"/><Relationship Id="rId14" Type="http://schemas.openxmlformats.org/officeDocument/2006/relationships/hyperlink" Target="https://www.biologybybradford.com/lessons/ap-biology-unit-3-environmental-impacts-on-enzyme-function" TargetMode="External"/><Relationship Id="rId15" Type="http://schemas.openxmlformats.org/officeDocument/2006/relationships/hyperlink" Target="https://www.biologybybradford.com/lessons/ap-biology-unit-3-cellular-energy" TargetMode="External"/><Relationship Id="rId16" Type="http://schemas.openxmlformats.org/officeDocument/2006/relationships/hyperlink" Target="https://www.biologybybradford.com/mcqs/ap-biology-unit-3-quiz-1-enzymes" TargetMode="External"/><Relationship Id="rId17" Type="http://schemas.openxmlformats.org/officeDocument/2006/relationships/hyperlink" Target="https://www.biologybybradford.com/mcqs/ap-biology-unit-3-quiz-2-enzyme-environment" TargetMode="External"/><Relationship Id="rId18" Type="http://schemas.openxmlformats.org/officeDocument/2006/relationships/hyperlink" Target="https://www.biologybybradford.com/mcqs/ap-biology-unit-3-quiz-3-cellular-energy" TargetMode="External"/><Relationship Id="rId19" Type="http://schemas.openxmlformats.org/officeDocument/2006/relationships/hyperlink" Target="https://www.biologybybradford.com/exam-maker/ap/unit-3-cellular-energetics" TargetMode="External"/><Relationship Id="rId20" Type="http://schemas.openxmlformats.org/officeDocument/2006/relationships/hyperlink" Target="https://www.splycr.com/?set=0b33474a-7e17-5bdf-b9a1-3ef54b18b9cd" TargetMode="External"/><Relationship Id="rId21" Type="http://schemas.openxmlformats.org/officeDocument/2006/relationships/hyperlink" Target="https://www.splycr.com/?set=ae35d49f-8fce-57bd-9dd2-da6b870e64e0" TargetMode="External"/><Relationship Id="rId22" Type="http://schemas.openxmlformats.org/officeDocument/2006/relationships/hyperlink" Target="https://www.splycr.com/?set=c7ea809c-4812-5108-94d5-b230eefb8d12" TargetMode="External"/><Relationship Id="rId23" Type="http://schemas.openxmlformats.org/officeDocument/2006/relationships/slideLayout" Target="../slideLayouts/slideLayout2.xml"/><Relationship Id="rId24"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256946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AP Biology 3.1 to 3.3</a:t>
            </a:r>
            <a:endParaRPr lang="en-US" sz="1100" dirty="0"/>
          </a:p>
        </p:txBody>
      </p:sp>
      <p:sp>
        <p:nvSpPr>
          <p:cNvPr id="5" name="Text 3"/>
          <p:cNvSpPr/>
          <p:nvPr/>
        </p:nvSpPr>
        <p:spPr>
          <a:xfrm>
            <a:off x="3529584"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3</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Enzymes and cellular energy</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650" b="1" dirty="0">
                <a:solidFill>
                  <a:srgbClr val="1A3A2A"/>
                </a:solidFill>
                <a:latin typeface="Arial" pitchFamily="34" charset="0"/>
                <a:ea typeface="Arial" pitchFamily="34" charset="-122"/>
                <a:cs typeface="Arial" pitchFamily="34" charset="-120"/>
              </a:rPr>
              <a:t>Inhibitors, pathways and energy</a:t>
            </a:r>
            <a:endParaRPr lang="en-US" sz="36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3.2.B, 3.3.A, 3.3.B</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Competitive and noncompetitive inhibition, feedback in pathways, and coupling with ATP, ending on a timed free response</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6, 7, 8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850" dirty="0">
                <a:solidFill>
                  <a:srgbClr val="1A3A2A"/>
                </a:solidFill>
                <a:latin typeface="Arial" pitchFamily="34" charset="0"/>
                <a:ea typeface="Arial" pitchFamily="34" charset="-122"/>
                <a:cs typeface="Arial" pitchFamily="34" charset="-120"/>
              </a:rPr>
              <a:t>Predict how temperature, pH, substrate and product concentrations and inhibitors change the rate of a reaction  (3.2.B)</a:t>
            </a:r>
            <a:endParaRPr lang="en-US" sz="1850" dirty="0"/>
          </a:p>
          <a:p>
            <a:pPr marL="342900" indent="-342900">
              <a:spcAft>
                <a:spcPts val="1000"/>
              </a:spcAft>
              <a:buSzPct val="100000"/>
              <a:buChar char="☐"/>
            </a:pPr>
            <a:r>
              <a:rPr lang="en-US" sz="1850" dirty="0">
                <a:solidFill>
                  <a:srgbClr val="1A3A2A"/>
                </a:solidFill>
                <a:latin typeface="Arial" pitchFamily="34" charset="0"/>
                <a:ea typeface="Arial" pitchFamily="34" charset="-122"/>
                <a:cs typeface="Arial" pitchFamily="34" charset="-120"/>
              </a:rPr>
              <a:t>Describe why a living cell needs a constant input of energy, and how ATP couples an uphill reaction to a downhill one  (3.3.A)</a:t>
            </a:r>
            <a:endParaRPr lang="en-US" sz="1850" dirty="0"/>
          </a:p>
          <a:p>
            <a:pPr marL="342900" indent="-342900">
              <a:spcAft>
                <a:spcPts val="1000"/>
              </a:spcAft>
              <a:buSzPct val="100000"/>
              <a:buChar char="☐"/>
            </a:pPr>
            <a:r>
              <a:rPr lang="en-US" sz="1850" dirty="0">
                <a:solidFill>
                  <a:srgbClr val="1A3A2A"/>
                </a:solidFill>
                <a:latin typeface="Arial" pitchFamily="34" charset="0"/>
                <a:ea typeface="Arial" pitchFamily="34" charset="-122"/>
                <a:cs typeface="Arial" pitchFamily="34" charset="-120"/>
              </a:rPr>
              <a:t>Explain why energy pathways run in small steps, and what the same pathways in every domain of life tell us  (3.3.B)</a:t>
            </a:r>
            <a:endParaRPr lang="en-US" sz="18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Two extra lines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Sketch rate against substrate concentration.</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Add a line for something that competes for the active site, and one for something that changes the site's shape from elsewhere.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Block it or bend it</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6: Inhibitors block the site, or bend it</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3.2.B Inhibitors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Inhibitors block the site, or bend it</a:t>
            </a:r>
            <a:endParaRPr lang="en-US" sz="2800" dirty="0"/>
          </a:p>
        </p:txBody>
      </p:sp>
      <p:sp>
        <p:nvSpPr>
          <p:cNvPr id="5" name="Shape 3"/>
          <p:cNvSpPr/>
          <p:nvPr/>
        </p:nvSpPr>
        <p:spPr>
          <a:xfrm>
            <a:off x="1121294" y="1581912"/>
            <a:ext cx="994910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231022" y="1691640"/>
            <a:ext cx="972965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3.2.B Inhibitors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Inhibitors block the site, or bend it</a:t>
            </a:r>
            <a:endParaRPr lang="en-US" sz="2800" dirty="0"/>
          </a:p>
        </p:txBody>
      </p:sp>
      <p:sp>
        <p:nvSpPr>
          <p:cNvPr id="5" name="Shape 3"/>
          <p:cNvSpPr/>
          <p:nvPr/>
        </p:nvSpPr>
        <p:spPr>
          <a:xfrm>
            <a:off x="1121294" y="1581912"/>
            <a:ext cx="994910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231022" y="1691640"/>
            <a:ext cx="972965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Competitive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3.2.B Inhibitors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Inhibitors block the site, or bend it</a:t>
            </a:r>
            <a:endParaRPr lang="en-US" sz="2800" dirty="0"/>
          </a:p>
        </p:txBody>
      </p:sp>
      <p:sp>
        <p:nvSpPr>
          <p:cNvPr id="5" name="Shape 3"/>
          <p:cNvSpPr/>
          <p:nvPr/>
        </p:nvSpPr>
        <p:spPr>
          <a:xfrm>
            <a:off x="1121294" y="1581912"/>
            <a:ext cx="994910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231022" y="1691640"/>
            <a:ext cx="972965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Noncompetitive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3.2.B Inhibitors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Inhibitors block the site, or bend it</a:t>
            </a:r>
            <a:endParaRPr lang="en-US" sz="2800" dirty="0"/>
          </a:p>
        </p:txBody>
      </p:sp>
      <p:sp>
        <p:nvSpPr>
          <p:cNvPr id="5" name="Shape 3"/>
          <p:cNvSpPr/>
          <p:nvPr/>
        </p:nvSpPr>
        <p:spPr>
          <a:xfrm>
            <a:off x="438912" y="2553777"/>
            <a:ext cx="6803136" cy="2756287"/>
          </a:xfrm>
          <a:prstGeom prst="roundRect">
            <a:avLst>
              <a:gd name="adj" fmla="val 39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663505"/>
            <a:ext cx="6583680" cy="253683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Competitive: same maximum rate, but more substrate is needed to reach it.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Noncompetitive: a lower maximum rate, whatever the substrate concentration.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188720"/>
          </a:xfrm>
          <a:prstGeom prst="rect">
            <a:avLst/>
          </a:prstGeom>
          <a:noFill/>
          <a:ln/>
        </p:spPr>
        <p:txBody>
          <a:bodyPr wrap="square" rtlCol="0" anchor="t">
            <a:normAutofit/>
          </a:bodyPr>
          <a:lstStyle/>
          <a:p>
            <a:pPr indent="0" marL="0">
              <a:buNone/>
            </a:pPr>
            <a:r>
              <a:rPr lang="en-US" sz="2400" b="1" dirty="0">
                <a:solidFill>
                  <a:srgbClr val="1A3A2A"/>
                </a:solidFill>
                <a:latin typeface="Arial" pitchFamily="34" charset="0"/>
                <a:ea typeface="Arial" pitchFamily="34" charset="-122"/>
                <a:cs typeface="Arial" pitchFamily="34" charset="-120"/>
              </a:rPr>
              <a:t>Two reactions are slowed by inhibitors. You add a large excess of substrate to both. One gets back almost its full rate; the other does not. What does the one that recovered contain?</a:t>
            </a:r>
            <a:endParaRPr lang="en-US" sz="2400" dirty="0"/>
          </a:p>
        </p:txBody>
      </p:sp>
      <p:sp>
        <p:nvSpPr>
          <p:cNvPr id="5" name="Text 3"/>
          <p:cNvSpPr/>
          <p:nvPr/>
        </p:nvSpPr>
        <p:spPr>
          <a:xfrm>
            <a:off x="731520" y="21488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noncompetitive inhibitor at an allosteric site</a:t>
            </a:r>
            <a:endParaRPr lang="en-US" sz="1900" dirty="0"/>
          </a:p>
        </p:txBody>
      </p:sp>
      <p:sp>
        <p:nvSpPr>
          <p:cNvPr id="6" name="Text 4"/>
          <p:cNvSpPr/>
          <p:nvPr/>
        </p:nvSpPr>
        <p:spPr>
          <a:xfrm>
            <a:off x="731520" y="28387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competitive inhibitor, outnumbered by substrate</a:t>
            </a:r>
            <a:endParaRPr lang="en-US" sz="1900" dirty="0"/>
          </a:p>
        </p:txBody>
      </p:sp>
      <p:sp>
        <p:nvSpPr>
          <p:cNvPr id="7" name="Text 5"/>
          <p:cNvSpPr/>
          <p:nvPr/>
        </p:nvSpPr>
        <p:spPr>
          <a:xfrm>
            <a:off x="731520" y="3528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An inhibitor that the reaction has now used up</a:t>
            </a:r>
            <a:endParaRPr lang="en-US" sz="1900" dirty="0"/>
          </a:p>
        </p:txBody>
      </p:sp>
      <p:sp>
        <p:nvSpPr>
          <p:cNvPr id="8" name="Text 6"/>
          <p:cNvSpPr/>
          <p:nvPr/>
        </p:nvSpPr>
        <p:spPr>
          <a:xfrm>
            <a:off x="731520" y="42184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Too little enzyme to handle the extra substrate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188720"/>
          </a:xfrm>
          <a:prstGeom prst="rect">
            <a:avLst/>
          </a:prstGeom>
          <a:noFill/>
          <a:ln/>
        </p:spPr>
        <p:txBody>
          <a:bodyPr wrap="square" rtlCol="0" anchor="t">
            <a:normAutofit/>
          </a:bodyPr>
          <a:lstStyle/>
          <a:p>
            <a:pPr indent="0" marL="0">
              <a:buNone/>
            </a:pPr>
            <a:r>
              <a:rPr lang="en-US" sz="2400" b="1" dirty="0">
                <a:solidFill>
                  <a:srgbClr val="1A3A2A"/>
                </a:solidFill>
                <a:latin typeface="Arial" pitchFamily="34" charset="0"/>
                <a:ea typeface="Arial" pitchFamily="34" charset="-122"/>
                <a:cs typeface="Arial" pitchFamily="34" charset="-120"/>
              </a:rPr>
              <a:t>Two reactions are slowed by inhibitors. You add a large excess of substrate to both. One gets back almost its full rate; the other does not. What does the one that recovered contain?</a:t>
            </a:r>
            <a:endParaRPr lang="en-US" sz="2400" dirty="0"/>
          </a:p>
        </p:txBody>
      </p:sp>
      <p:sp>
        <p:nvSpPr>
          <p:cNvPr id="5" name="Text 3"/>
          <p:cNvSpPr/>
          <p:nvPr/>
        </p:nvSpPr>
        <p:spPr>
          <a:xfrm>
            <a:off x="731520" y="21488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noncompetitive inhibitor at an allosteric site</a:t>
            </a:r>
            <a:endParaRPr lang="en-US" sz="1900" dirty="0"/>
          </a:p>
        </p:txBody>
      </p:sp>
      <p:sp>
        <p:nvSpPr>
          <p:cNvPr id="6" name="Text 4"/>
          <p:cNvSpPr/>
          <p:nvPr/>
        </p:nvSpPr>
        <p:spPr>
          <a:xfrm>
            <a:off x="731520" y="28387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competitive inhibitor, outnumbered by substrate</a:t>
            </a:r>
            <a:endParaRPr lang="en-US" sz="1900" dirty="0"/>
          </a:p>
        </p:txBody>
      </p:sp>
      <p:sp>
        <p:nvSpPr>
          <p:cNvPr id="7" name="Text 5"/>
          <p:cNvSpPr/>
          <p:nvPr/>
        </p:nvSpPr>
        <p:spPr>
          <a:xfrm>
            <a:off x="731520" y="3528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An inhibitor that the reaction has now used up</a:t>
            </a:r>
            <a:endParaRPr lang="en-US" sz="1900" dirty="0"/>
          </a:p>
        </p:txBody>
      </p:sp>
      <p:sp>
        <p:nvSpPr>
          <p:cNvPr id="8" name="Text 6"/>
          <p:cNvSpPr/>
          <p:nvPr/>
        </p:nvSpPr>
        <p:spPr>
          <a:xfrm>
            <a:off x="731520" y="42184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Too little enzyme to handle the extra substrate</a:t>
            </a:r>
            <a:endParaRPr lang="en-US" sz="1900" dirty="0"/>
          </a:p>
        </p:txBody>
      </p:sp>
      <p:sp>
        <p:nvSpPr>
          <p:cNvPr id="9" name="Text 7"/>
          <p:cNvSpPr/>
          <p:nvPr/>
        </p:nvSpPr>
        <p:spPr>
          <a:xfrm>
            <a:off x="731520" y="4908296"/>
            <a:ext cx="10728655" cy="14193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competitive inhibitor takes turns with the substrate for the same site, so flooding the mixture with substrate wins nearly every site back. A noncompetitive one holds its enzymes out of shape whatever the substrate does. Choose each type in the figure and drag the substrate up.</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kinds of inhibitor, and where the second binds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Copycat</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N</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Nope</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Another</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kinds of inhibitor, and where the second binds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Copycat</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Competitive</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takes the active site; more substrate wins</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N</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Nope</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Noncompetitive</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bends the site; max rate drops</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Another</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Allosteric site</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site that is not the active site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Cyanide is often given as an allosteric inhibitor. It is not one: it binds the iron and copper center of cytochrome c oxidase, the very place where oxygen should bind at the end of the electron transport chain. And a competitive inhibitor does not lower the maximum rate. It raises the substrate concentration needed to reach it.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Dry lab, Task 3</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run the substrate series with no inhibitor, then competitive, then noncompetitive, and report each rate at 10% peroxide as a percentage of the uninhibited one.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Catalase and hydrogen peroxide</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Your question: How does one factor change the rate at which catalase breaks down hydrogen peroxide? Start with temperature: where is the optimum, and what happens beyond it?</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What you can change: One independent variable at a time: temperature, pH, hydrogen peroxide concentration, extract concentration, or an inhibitor, competitive or noncompetitive. Everything else stays fixed unless you change it on purpose.</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What to record: The volume of oxygen every 10 seconds, then the initial rate in cm³/min: the gradient at the very start. Three trials at each value, a mean, and a graph of the means.</a:t>
            </a:r>
            <a:endParaRPr lang="en-US" sz="135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biologybybradford.com/guides/ap-biology-unit-3-enzymes#lab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Pathways and feedback</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Close with the tree: why the same pathway in every domain?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READING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 pathway in the liver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Nothing but the guide.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Ethanol is turned into acetaldehyde by alcohol dehydrogenase, acetaldehyde into acetate by aldehyde dehydrogenase, and acetate into acetyl CoA, which enters the Krebs cycle. Ask: which enzyme has acetaldehyde as its product, and which as its substrate? What builds up if the second enzyme is slow? Methanol poisoning is treated with fomepizole, which binds the active site of alcohol dehydrogenase: why does that help, and what kind of inhibitor is it?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2210092" y="1581912"/>
            <a:ext cx="77715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19820" y="1691640"/>
            <a:ext cx="75520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pathway: each product is the next enzyme's substrate, so threonine is turned into isoleucine step by step (three steps here; the real pathway has five).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2210092" y="1581912"/>
            <a:ext cx="77715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19820" y="1691640"/>
            <a:ext cx="75520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cell makes more isoleucine than it is using, and it builds up.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2210092" y="1581912"/>
            <a:ext cx="77715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19820" y="1691640"/>
            <a:ext cx="75520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Isoleucine binds an allosteric site on enzyme 1 and bends its active site. The first step stops, so the whole pathway stops.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2210092" y="1581912"/>
            <a:ext cx="77715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19820" y="1691640"/>
            <a:ext cx="75520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As the cell uses isoleucine to build proteins, the level falls, isoleucine lets go, and the pathway runs again: negative feedback.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438912" y="2188036"/>
            <a:ext cx="6803136" cy="3487769"/>
          </a:xfrm>
          <a:prstGeom prst="roundRect">
            <a:avLst>
              <a:gd name="adj" fmla="val 314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97764"/>
            <a:ext cx="6583680" cy="326831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product of one step is the substrate of the next.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end product inhibits the first enzyme: negative feedback.</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Conserved pathways in every domain are evidence of common ancestry.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3736665" y="1581912"/>
            <a:ext cx="471836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846393" y="1691640"/>
            <a:ext cx="449890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Bacteria, archaea and eukaryotes all run on ATP, and all break glucose down by versions of glycolysis, several of whose enzymes have closely similar sequences in all three.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3736665" y="1581912"/>
            <a:ext cx="471836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846393" y="1691640"/>
            <a:ext cx="449890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All three groups trace back to one common ancestor. Archaea and eukaryotes share a more recent one as well.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3736665" y="1581912"/>
            <a:ext cx="471836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846393" y="1691640"/>
            <a:ext cx="449890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simplest explanation: the ancestor already had ATP and glycolysis, and every line of descent kept them. Shared, conserved pathways are evidence of common ancestry.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3.3.A 3.3.B Energy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Pathways go in small steps, shared by all life</a:t>
            </a:r>
            <a:endParaRPr lang="en-US" sz="2800" dirty="0"/>
          </a:p>
        </p:txBody>
      </p:sp>
      <p:sp>
        <p:nvSpPr>
          <p:cNvPr id="5" name="Shape 3"/>
          <p:cNvSpPr/>
          <p:nvPr/>
        </p:nvSpPr>
        <p:spPr>
          <a:xfrm>
            <a:off x="1097244" y="1627632"/>
            <a:ext cx="548647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206972" y="1737360"/>
            <a:ext cx="526701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product of one step is the substrate of the next.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end product inhibits the first enzyme: negative feedback.</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Conserved pathways in every domain are evidence of common ancestry.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end product of a pathway builds up in a cell. What happens to the first enzyme of that pathway?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denatured by the build-up of product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speeds up to clear the extra product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unaffected; only the last enzyme stops</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is slowed: the product binds it elsewhere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end product of a pathway builds up in a cell. What happens to the first enzyme of that pathway?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denatured by the build-up of product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speeds up to clear the extra product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unaffected; only the last enzyme stops</a:t>
            </a:r>
            <a:endParaRPr lang="en-US" sz="1900" dirty="0"/>
          </a:p>
        </p:txBody>
      </p:sp>
      <p:sp>
        <p:nvSpPr>
          <p:cNvPr id="8" name="Text 6"/>
          <p:cNvSpPr/>
          <p:nvPr/>
        </p:nvSpPr>
        <p:spPr>
          <a:xfrm>
            <a:off x="731520" y="391363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is slowed: the product binds it elsewhere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Feedback inhibition: the end product binds an allosteric site on the first enzyme and bends its active site, so the whole pathway slows. Play the top figure to step 3, then step 4, when the product has been used and lets go.</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Feedback inhibition does not destroy the first enzyme. The end product binds reversibly: as its level falls it lets go, and the enzyme works again. That is what makes it a switch.</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Paying for uphill reactions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add the ΔG values themselves before step 4 shows the total.</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3.3.A Cellular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Staying alive takes a constant supply of energy</a:t>
            </a:r>
            <a:endParaRPr lang="en-US" sz="2800" dirty="0"/>
          </a:p>
        </p:txBody>
      </p:sp>
      <p:sp>
        <p:nvSpPr>
          <p:cNvPr id="5" name="Shape 3"/>
          <p:cNvSpPr/>
          <p:nvPr/>
        </p:nvSpPr>
        <p:spPr>
          <a:xfrm>
            <a:off x="2837926" y="1581912"/>
            <a:ext cx="651584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47654" y="1691640"/>
            <a:ext cx="629638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Energy flowing 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3.3.A Cellular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Staying alive takes a constant supply of energy</a:t>
            </a:r>
            <a:endParaRPr lang="en-US" sz="2800" dirty="0"/>
          </a:p>
        </p:txBody>
      </p:sp>
      <p:sp>
        <p:nvSpPr>
          <p:cNvPr id="5" name="Shape 3"/>
          <p:cNvSpPr/>
          <p:nvPr/>
        </p:nvSpPr>
        <p:spPr>
          <a:xfrm>
            <a:off x="2837926" y="1581912"/>
            <a:ext cx="651584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47654" y="1691640"/>
            <a:ext cx="629638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Energy cut off</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3.3.A Cellular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Staying alive takes a constant supply of energy</a:t>
            </a:r>
            <a:endParaRPr lang="en-US" sz="2800" dirty="0"/>
          </a:p>
        </p:txBody>
      </p:sp>
      <p:sp>
        <p:nvSpPr>
          <p:cNvPr id="5" name="Shape 3"/>
          <p:cNvSpPr/>
          <p:nvPr/>
        </p:nvSpPr>
        <p:spPr>
          <a:xfrm>
            <a:off x="438912" y="1862141"/>
            <a:ext cx="6803136" cy="4139558"/>
          </a:xfrm>
          <a:prstGeom prst="roundRect">
            <a:avLst>
              <a:gd name="adj" fmla="val 265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71869"/>
            <a:ext cx="6583680" cy="392010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Energy in must exceed energy lost, to keep order and to do work.</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Coupled to ATP hydrolysis, an uphill step becomes part of a downhill pair.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3.3.A Cellular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Staying alive takes a constant supply of energy</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Making glutamine from glutamate and ammonia is uphill: ΔG = +14 kJ/mol. On its own it hardly happens.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3.3.A Cellular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Staying alive takes a constant supply of energy</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Splitting ATP into ADP and phosphate is downhill: ΔG = −31 kJ/mol. The products are more stable than ATP was.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3.3.A Cellular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Staying alive takes a constant supply of energy</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enzyme glutamine synthetase couples them: ATP hands its end phosphate to glutamate. Glutamyl phosphate is unstable, ready to react.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3.3.A Cellular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Staying alive takes a constant supply of energy</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Ammonia takes the phosphate's place, making glutamine. Overall +14 − 31 = −17 kJ/mol: downhill, so it runs. Respiration then rebuilds the ATP.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3.3.A Cellular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Staying alive takes a constant supply of energy</a:t>
            </a:r>
            <a:endParaRPr lang="en-US" sz="2800" dirty="0"/>
          </a:p>
        </p:txBody>
      </p:sp>
      <p:sp>
        <p:nvSpPr>
          <p:cNvPr id="5" name="Shape 3"/>
          <p:cNvSpPr/>
          <p:nvPr/>
        </p:nvSpPr>
        <p:spPr>
          <a:xfrm>
            <a:off x="658300" y="1627632"/>
            <a:ext cx="63643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28" y="1737360"/>
            <a:ext cx="61449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Energy in must exceed energy lost, to keep order and to do work.</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Coupled to ATP hydrolysis, an uphill step becomes part of a downhill pair.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Reaction X has ΔG = +20 kJ/mol. Which of these would make it run in a cell?</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Adding an enzyme that is specific to X</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Raising the temperature to speed it up</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Coupling X to ATP hydrolysis (−31)</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Adding more of X's products to the cell</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Reaction X has ΔG = +20 kJ/mol. Which of these would make it run in a cell?</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Adding an enzyme that is specific to X</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Raising the temperature to speed it up</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Coupling X to ATP hydrolysis (−31)</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Adding more of X's products to the cell</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An enzyme only lowers the activation energy and heat only speeds up collisions: neither changes ΔG, so X stays uphill. Coupled to ATP hydrolysis, the pair has ΔG = +20 − 31 = −11 kJ/mol, downhill, so it runs. More product would push X backwards.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way the energy goes: read the first two letters. EXergonic, energy EXits; ENdergonic, energy ENters.</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Exits</a:t>
            </a:r>
            <a:endParaRPr lang="en-US" sz="1800" dirty="0"/>
          </a:p>
        </p:txBody>
      </p:sp>
      <p:sp>
        <p:nvSpPr>
          <p:cNvPr id="8" name="Shape 6"/>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0" name="Text 8"/>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Enters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way the energy goes: read the first two letters. EXergonic, energy EXits; ENdergonic, energy ENters.</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Exits</a:t>
            </a:r>
            <a:endParaRPr lang="en-US" sz="1800" dirty="0"/>
          </a:p>
        </p:txBody>
      </p:sp>
      <p:sp>
        <p:nvSpPr>
          <p:cNvPr id="8" name="Text 6"/>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Exergonic</a:t>
            </a:r>
            <a:endParaRPr lang="en-US" sz="1800" dirty="0"/>
          </a:p>
        </p:txBody>
      </p:sp>
      <p:sp>
        <p:nvSpPr>
          <p:cNvPr id="9" name="Text 7"/>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energy leaves; ΔG negative</a:t>
            </a:r>
            <a:endParaRPr lang="en-US" sz="1300" dirty="0"/>
          </a:p>
        </p:txBody>
      </p:sp>
      <p:sp>
        <p:nvSpPr>
          <p:cNvPr id="10" name="Shape 8"/>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2" name="Text 10"/>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Enters</a:t>
            </a:r>
            <a:endParaRPr lang="en-US" sz="1800" dirty="0"/>
          </a:p>
        </p:txBody>
      </p:sp>
      <p:sp>
        <p:nvSpPr>
          <p:cNvPr id="13" name="Text 11"/>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Endergonic</a:t>
            </a:r>
            <a:endParaRPr lang="en-US" sz="1800" dirty="0"/>
          </a:p>
        </p:txBody>
      </p:sp>
      <p:sp>
        <p:nvSpPr>
          <p:cNvPr id="14" name="Text 12"/>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energy goes in; ΔG positive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49</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Energy is not stored in ATP's last phosphate bond like a spring, released when the bond snaps. Breaking any bond takes energy in. ATP hydrolysis releases energy because the products, ADP and phosphate, are more stable than ATP and water were: they hold less free energy.</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49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Free response, timed</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Two parts of a free-response question on inhibitors or coupling, from the Unit 3 exam maker, in 6 minutes, then swap and mark against the scoring guide.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49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one thing the dry lab showed, and one way the model differs from the real thing.</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3.1 to 3.3,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Inhibitors block the site, or bend it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7 Staying alive takes a constant supply of energy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8 Pathways go in small steps, shared by all life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Unit 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Unit 3, to present or run with no projector</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The Kelp Light Habitat</a:t>
            </a:r>
            <a:pPr indent="0" marL="0">
              <a:spcAft>
                <a:spcPts val="500"/>
              </a:spcAft>
              <a:buNone/>
            </a:pPr>
            <a:r>
              <a:rPr lang="en-US" sz="1300" dirty="0">
                <a:solidFill>
                  <a:srgbClr val="1A3A2A"/>
                </a:solidFill>
                <a:latin typeface="Arial" pitchFamily="34" charset="0"/>
                <a:ea typeface="Arial" pitchFamily="34" charset="-122"/>
                <a:cs typeface="Arial" pitchFamily="34" charset="-120"/>
              </a:rPr>
              <a:t> escape room, or 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Unit 3</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UNIT 3</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Environmental Impacts on Enzyme Function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Cellular Energy</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Environmental Impacts on Enzyme Function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Cellular Energy</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9" invalidUrl="" action="" tgtFrame="" tooltip="" history="1" highlightClick="0" endSnd="0">
                  <a:extLst>
                    <a:ext uri="{A12FA001-AC4F-418D-AE19-62706E023703}">
                      <ahyp:hlinkClr xmlns:ahyp="http://schemas.microsoft.com/office/drawing/2018/hyperlinkcolor" val="tx"/>
                    </a:ext>
                  </a:extLst>
                </a:hlinkClick>
              </a:rPr>
              <a:t>Unit 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scoring guidelines</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20" invalidUrl="" action="" tgtFrame="" tooltip="" history="1" highlightClick="0" endSnd="0">
                  <a:extLst>
                    <a:ext uri="{A12FA001-AC4F-418D-AE19-62706E023703}">
                      <ahyp:hlinkClr xmlns:ahyp="http://schemas.microsoft.com/office/drawing/2018/hyperlinkcolor" val="tx"/>
                    </a:ext>
                  </a:extLst>
                </a:hlinkClick>
              </a:rPr>
              <a:t>Unit 3: Cellular Energetics (part 1)</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21" invalidUrl="" action="" tgtFrame="" tooltip="" history="1" highlightClick="0" endSnd="0">
                  <a:extLst>
                    <a:ext uri="{A12FA001-AC4F-418D-AE19-62706E023703}">
                      <ahyp:hlinkClr xmlns:ahyp="http://schemas.microsoft.com/office/drawing/2018/hyperlinkcolor" val="tx"/>
                    </a:ext>
                  </a:extLst>
                </a:hlinkClick>
              </a:rPr>
              <a:t>Unit 3: Cellular Energetics (part 2)</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22" invalidUrl="" action="" tgtFrame="" tooltip="" history="1" highlightClick="0" endSnd="0">
                  <a:extLst>
                    <a:ext uri="{A12FA001-AC4F-418D-AE19-62706E023703}">
                      <ahyp:hlinkClr xmlns:ahyp="http://schemas.microsoft.com/office/drawing/2018/hyperlinkcolor" val="tx"/>
                    </a:ext>
                  </a:extLst>
                </a:hlinkClick>
              </a:rPr>
              <a:t>Unit 3: Cellular Energetics (part 3)</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Biology 3.1 to 3.3 Enzymes and cellular energy, lesson 3: Inhibitors, pathways and energy</dc:title>
  <dc:subject>PptxGenJS Presentation</dc:subject>
  <dc:creator>Biology by Bradford</dc:creator>
  <cp:lastModifiedBy>Biology by Bradford</cp:lastModifiedBy>
  <cp:revision>1</cp:revision>
  <dcterms:created xsi:type="dcterms:W3CDTF">2026-10-18T20:55:37Z</dcterms:created>
  <dcterms:modified xsi:type="dcterms:W3CDTF">2026-10-18T20:55:37Z</dcterms:modified>
</cp:coreProperties>
</file>