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A1.1, Water. Lesson 2 of 4: Sticky, soluble, and a place to live, 60 minutes.
The plan, minute by minute (each slide's footer says where you are):
0 to 5 min (5)  Walking water challenge
5 to 15 min (10)  Paper that drinks
15 to 30 min (15)  The solvent
30 to 50 min (20)  Water against air
50 to 55 min (5)  Back to the cups
55 to 60 min (5)  Exit and homework
What students get wrong:
Cohesion and adhesion mixed up. Use Clones and Anything.
Water dissolves everything. Not fats, waxes, cellulose or bone mineral.
Hydrophilic means soluble. Cellulose is hydrophilic and insoluble.
Conductivity and heat capacity are the same. One is how fast heat flows, the other how much heat it takes to warm something.
Fur keeps seals warm in water. Blubber does, because wet fur fails.
Stretch and support:
Support: sentence frames for property, cause and consequence: "Because water molecules are polar, ...
Support: use the Remember it tiles as a starter in each lesson.
Support: give the chapter 6 grid with the properties filled in.
Stretch: how high would capillary action lift water in a vessel 50 µm wide? Compare it with a 100 m tree.
Stretch: why are most large animals in cold water either well insulated or cold-blooded? Use thermal conductivity.
The lesson plan to print: https://www.biologybybradford.com/guides/downloads/ib-biology-a1-1-water-lesson-2-plan.pdf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Walking water challenge (5 min).
The plan: Groups set up the cups (activity below) and leave them running while the lesson goes on.
Start a 5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5 of 60: Walking water challenge (5 min).
The plan: Groups set up the cups (activity below) and leave them running while the lesson goes on.
The activity: Walking water. With five cups, paper towel strips and red, yellow and blue water, make orange in one cup and purple in another: yellow, empty, red, empty, blue, with the red cup fuller. Explain it at the end of the lesson.
Needs: five clear cups per group, paper towels, food colouring.
The time: 5 minutes, minutes 0 to 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Paper that drinks (10 min).
The plan: Coffee filter painting at the tables, then chapter 4's figure: why does the waxed tube fail? Turn over the Clones and Anything tiles.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Paper that drinks (10 min).
The plan: Coffee filter painting at the tables, then chapter 4's figure: why does the waxed tube fail? Turn over the Clones and Anything tiles.
The activity: Coffee filter painting. Drop watercolour on to a filter paper one drop at a time and watch it spread. Explain the spreading with adhesion to cellulose and capillary action.
Needs: coffee filters or filter paper, watercolours or washable felt tips, droppers, plates.
The time: 10 minutes, minutes 5 to 15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Paper that drinks (10 min).
The plan: Coffee filter painting at the tables, then chapter 4's figure: why does the waxed tube fail? Turn over the Clones and Anything tiles.
Water is attracted to other materials too, as long as they are polar or carry a charge. That is adhesion: hydrogen bonds or ionic attractions pull water on to the surface. Glass does it. So does cellulose, which is covered in OH groups, and so do the charged surfaces of clay and humus in soil. A waxy, non-polar surface gives water nothing to cling to, so water beads up on it instead.
Put a narrow gap between surfaces that water clings to and something useful happens. Water adheres to the walls and creeps up them, and cohesion drags the rest of the water along behind. This is capillary action. The narrower the gap, the higher the water rises.
In soil, rain is held in the narrow spaces between the particles by adhesion and cohesion, so it does not all drain away, and it can creep through the soil towards roots. Clay, with tiny spaces and charged particles, holds the most.
In a plant, a cell wall is a mesh of cellulose fibres with tiny gaps between them. Water soaks through the wall by capillary action and keeps it wet. In a leaf, those wet walls are where the evaporation of chapter 3 happens.
Example: A cotton towel dries you because water adheres to its cellulose fibres and creeps along the spaces between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Paper that drinks (10 min).
The plan: Coffee filter painting at the tables, then chapter 4's figure: why does the waxed tube fail? Turn over the Clones and Anything tiles.
Water is attracted to other materials too, as long as they are polar or carry a charge. That is adhesion: hydrogen bonds or ionic attractions pull water on to the surface. Glass does it. So does cellulose, which is covered in OH groups, and so do the charged surfaces of clay and humus in soil. A waxy, non-polar surface gives water nothing to cling to, so water beads up on it instead.
Put a narrow gap between surfaces that water clings to and something useful happens. Water adheres to the walls and creeps up them, and cohesion drags the rest of the water along behind. This is capillary action. The narrower the gap, the higher the water rises.
In soil, rain is held in the narrow spaces between the particles by adhesion and cohesion, so it does not all drain away, and it can creep through the soil towards roots. Clay, with tiny spaces and charged particles, holds the most.
In a plant, a cell wall is a mesh of cellulose fibres with tiny gaps between them. Water soaks through the wall by capillary action and keeps it wet. In a leaf, those wet walls are where the evaporation of chapter 3 happens.
Example: A cotton towel dries you because water adheres to its cellulose fibres and creeps along the spaces between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Paper that drinks (10 min).
The plan: Coffee filter painting at the tables, then chapter 4's figure: why does the waxed tube fail? Turn over the Clones and Anything tiles.
Water is attracted to other materials too, as long as they are polar or carry a charge. That is adhesion: hydrogen bonds or ionic attractions pull water on to the surface. Glass does it. So does cellulose, which is covered in OH groups, and so do the charged surfaces of clay and humus in soil. A waxy, non-polar surface gives water nothing to cling to, so water beads up on it instead.
Put a narrow gap between surfaces that water clings to and something useful happens. Water adheres to the walls and creeps up them, and cohesion drags the rest of the water along behind. This is capillary action. The narrower the gap, the higher the water rises.
In soil, rain is held in the narrow spaces between the particles by adhesion and cohesion, so it does not all drain away, and it can creep through the soil towards roots. Clay, with tiny spaces and charged particles, holds the most.
In a plant, a cell wall is a mesh of cellulose fibres with tiny gaps between them. Water soaks through the wall by capillary action and keeps it wet. In a leaf, those wet walls are where the evaporation of chapter 3 happens.
Example: A cotton towel dries you because water adheres to its cellulose fibres and creeps along the spaces between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Paper that drinks (10 min).
The plan: Coffee filter painting at the tables, then chapter 4's figure: why does the waxed tube fail? Turn over the Clones and Anything tiles.
Water is attracted to other materials too, as long as they are polar or carry a charge. That is adhesion: hydrogen bonds or ionic attractions pull water on to the surface. Glass does it. So does cellulose, which is covered in OH groups, and so do the charged surfaces of clay and humus in soil. A waxy, non-polar surface gives water nothing to cling to, so water beads up on it instead.
Put a narrow gap between surfaces that water clings to and something useful happens. Water adheres to the walls and creeps up them, and cohesion drags the rest of the water along behind. This is capillary action. The narrower the gap, the higher the water rises.
In soil, rain is held in the narrow spaces between the particles by adhesion and cohesion, so it does not all drain away, and it can creep through the soil towards roots. Clay, with tiny spaces and charged particles, holds the most.
In a plant, a cell wall is a mesh of cellulose fibres with tiny gaps between them. Water soaks through the wall by capillary action and keeps it wet. In a leaf, those wet walls are where the evaporation of chapter 3 happens.
Example: A cotton towel dries you because water adheres to its cellulose fibres and creeps along the spaces between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Paper that drinks (10 min).
The plan: Coffee filter painting at the tables, then chapter 4's figure: why does the waxed tube fail? Turn over the Clones and Anything tiles.
Water is attracted to other materials too, as long as they are polar or carry a charge. That is adhesion: hydrogen bonds or ionic attractions pull water on to the surface. Glass does it. So does cellulose, which is covered in OH groups, and so do the charged surfaces of clay and humus in soil. A waxy, non-polar surface gives water nothing to cling to, so water beads up on it instead.
Put a narrow gap between surfaces that water clings to and something useful happens. Water adheres to the walls and creeps up them, and cohesion drags the rest of the water along behind. This is capillary action. The narrower the gap, the higher the water rises.
In soil, rain is held in the narrow spaces between the particles by adhesion and cohesion, so it does not all drain away, and it can creep through the soil towards roots. Clay, with tiny spaces and charged particles, holds the most.
In a plant, a cell wall is a mesh of cellulose fibres with tiny gaps between them. Water soaks through the wall by capillary action and keeps it wet. In a leaf, those wet walls are where the evaporation of chapter 3 happens.
Example: A cotton towel dries you because water adheres to its cellulose fibres and creeps along the spaces between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Paper that drinks (10 min).
The plan: Coffee filter painting at the tables, then chapter 4's figure: why does the waxed tube fail? Turn over the Clones and Anything tiles.
Water is attracted to other materials too, as long as they are polar or carry a charge. That is adhesion: hydrogen bonds or ionic attractions pull water on to the surface. Glass does it. So does cellulose, which is covered in OH groups, and so do the charged surfaces of clay and humus in soil. A waxy, non-polar surface gives water nothing to cling to, so water beads up on it instead.
Put a narrow gap between surfaces that water clings to and something useful happens. Water adheres to the walls and creeps up them, and cohesion drags the rest of the water along behind. This is capillary action. The narrower the gap, the higher the water rises.
In soil, rain is held in the narrow spaces between the particles by adhesion and cohesion, so it does not all drain away, and it can creep through the soil towards roots. Clay, with tiny spaces and charged particles, holds the most.
In a plant, a cell wall is a mesh of cellulose fibres with tiny gaps between them. Water soaks through the wall by capillary action and keeps it wet. In a leaf, those wet walls are where the evaporation of chapter 3 happens.
Example: A cotton towel dries you because water adheres to its cellulose fibres and creeps along the spaces between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Paper that drinks (10 min).
The plan: Coffee filter painting at the tables, then chapter 4's figure: why does the waxed tube fail? Turn over the Clones and Anything tiles.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Paper that drinks (10 min).
The plan: Coffee filter painting at the tables, then chapter 4's figure: why does the waxed tube fail? Turn over the Clones and Anything tiles.
Answer: C. Purple water. Paper towel is cellulose. Water adheres to its fibres and creeps up and along the strip by capillary action, cohesion pulling the rest behind, and drips into the empty cup until the levels even out. Both colours arrive and mix. The same process keeps the walls of a leaf's cells wet and moves water through soil.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Paper that drinks (10 min).
The plan: Coffee filter painting at the tables, then chapter 4's figure: why does the waxed tube fail? Turn over the Clones and Anything tiles.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Paper that drinks (10 min).
The plan: Coffee filter painting at the tables, then chapter 4's figure: why does the waxed tube fail? Turn over the Clones and Anything tiles.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 to 15 of 60: Paper that drinks (10 min).
The plan: Coffee filter painting at the tables, then chapter 4's figure: why does the waxed tube fail? Turn over the Clones and Anything tiles.
Clones: Cohesion (water clings to its clones: other water molecules)
Anything: Adhesion (water clings to anything polar or charged: glass, cellulose, soil)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The solvent (15 min).
The plan: Chapter 5's figure, then the sorter in pairs. Ask which molecules work because they do not dissolve, and what for. Finish with the oxygen predict 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The solvent (15 min).
The plan: Chapter 5's figure, then the sorter in pairs. Ask which molecules work because they do not dissolve, and what for. Finish with the oxygen predict box.
A solution is a solute dissolved in a solvent. Water dissolves a wide variety of substances: ions such as Na⁺, K⁺ and Cl⁻, and polar molecules such as glucose, amino acids and urea.
It does so because of its own charges. Water molecules crowd round an ion with their δ− oxygens turned towards positive ions and their δ+ hydrogens towards negative ions, and pull the ions apart. Polar molecules dissolve by forming hydrogen bonds with water. Each dissolved particle ends up wrapped in water molecules, which is called solvation. A positive ion such as Na⁺ is a cation and a negative ion such as Cl⁻ is an anion.
Substances that are polar or charged are hydrophilic. Substances that are non-polar, such as fats, oils and waxes, are hydrophobic: water molecules bond to each other instead, which pushes the non-polar molecules together, as oil forms droplets.
That makes water the medium for metabolism. Most enzymes catalyse reactions in aqueous solution, in the cytoplasm and in the fluids inside organelles, where dissolved enzymes and substrates move about and collide. It also makes water the medium for transport. Blood plasma carries glucose, amino acids, ions, urea and hormones dissolved in it, and xylem sap carries mineral ions such as nitrate and potassium from roots to leaves. Phloem sap carries dissolved sugars. Fats cannot travel dissolved, so in blood they ride inside lipoproteins, packages of lipid and protein that are soluble.
Some molecules work because they are hydrophobic and insoluble. The wax on a leaf stops water escaping. Fat stores energy, and insulates, without dissolving into the cell's water (the seal's insulating fat, in chapter 6). The non-polar tails of phospholipids make membranes a barrier to water-soluble substances (B1.1 and B2.1). Ten substances to sort are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The solvent (15 min).
The plan: Chapter 5's figure, then the sorter in pairs. Ask which molecules work because they do not dissolve, and what for. Finish with the oxygen predict box.
A solution is a solute dissolved in a solvent. Water dissolves a wide variety of substances: ions such as Na⁺, K⁺ and Cl⁻, and polar molecules such as glucose, amino acids and urea.
It does so because of its own charges. Water molecules crowd round an ion with their δ− oxygens turned towards positive ions and their δ+ hydrogens towards negative ions, and pull the ions apart. Polar molecules dissolve by forming hydrogen bonds with water. Each dissolved particle ends up wrapped in water molecules, which is called solvation. A positive ion such as Na⁺ is a cation and a negative ion such as Cl⁻ is an anion.
Substances that are polar or charged are hydrophilic. Substances that are non-polar, such as fats, oils and waxes, are hydrophobic: water molecules bond to each other instead, which pushes the non-polar molecules together, as oil forms droplets.
That makes water the medium for metabolism. Most enzymes catalyse reactions in aqueous solution, in the cytoplasm and in the fluids inside organelles, where dissolved enzymes and substrates move about and collide. It also makes water the medium for transport. Blood plasma carries glucose, amino acids, ions, urea and hormones dissolved in it, and xylem sap carries mineral ions such as nitrate and potassium from roots to leaves. Phloem sap carries dissolved sugars. Fats cannot travel dissolved, so in blood they ride inside lipoproteins, packages of lipid and protein that are soluble.
Some molecules work because they are hydrophobic and insoluble. The wax on a leaf stops water escaping. Fat stores energy, and insulates, without dissolving into the cell's water (the seal's insulating fat, in chapter 6). The non-polar tails of phospholipids make membranes a barrier to water-soluble substances (B1.1 and B2.1). Ten substances to sort are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The solvent (15 min).
The plan: Chapter 5's figure, then the sorter in pairs. Ask which molecules work because they do not dissolve, and what for. Finish with the oxygen predict box.
A solution is a solute dissolved in a solvent. Water dissolves a wide variety of substances: ions such as Na⁺, K⁺ and Cl⁻, and polar molecules such as glucose, amino acids and urea.
It does so because of its own charges. Water molecules crowd round an ion with their δ− oxygens turned towards positive ions and their δ+ hydrogens towards negative ions, and pull the ions apart. Polar molecules dissolve by forming hydrogen bonds with water. Each dissolved particle ends up wrapped in water molecules, which is called solvation. A positive ion such as Na⁺ is a cation and a negative ion such as Cl⁻ is an anion.
Substances that are polar or charged are hydrophilic. Substances that are non-polar, such as fats, oils and waxes, are hydrophobic: water molecules bond to each other instead, which pushes the non-polar molecules together, as oil forms droplets.
That makes water the medium for metabolism. Most enzymes catalyse reactions in aqueous solution, in the cytoplasm and in the fluids inside organelles, where dissolved enzymes and substrates move about and collide. It also makes water the medium for transport. Blood plasma carries glucose, amino acids, ions, urea and hormones dissolved in it, and xylem sap carries mineral ions such as nitrate and potassium from roots to leaves. Phloem sap carries dissolved sugars. Fats cannot travel dissolved, so in blood they ride inside lipoproteins, packages of lipid and protein that are soluble.
Some molecules work because they are hydrophobic and insoluble. The wax on a leaf stops water escaping. Fat stores energy, and insulates, without dissolving into the cell's water (the seal's insulating fat, in chapter 6). The non-polar tails of phospholipids make membranes a barrier to water-soluble substances (B1.1 and B2.1). Ten substances to sort are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The solvent (15 min).
The plan: Chapter 5's figure, then the sorter in pairs. Ask which molecules work because they do not dissolve, and what for. Finish with the oxygen predict box.
A solution is a solute dissolved in a solvent. Water dissolves a wide variety of substances: ions such as Na⁺, K⁺ and Cl⁻, and polar molecules such as glucose, amino acids and urea.
It does so because of its own charges. Water molecules crowd round an ion with their δ− oxygens turned towards positive ions and their δ+ hydrogens towards negative ions, and pull the ions apart. Polar molecules dissolve by forming hydrogen bonds with water. Each dissolved particle ends up wrapped in water molecules, which is called solvation. A positive ion such as Na⁺ is a cation and a negative ion such as Cl⁻ is an anion.
Substances that are polar or charged are hydrophilic. Substances that are non-polar, such as fats, oils and waxes, are hydrophobic: water molecules bond to each other instead, which pushes the non-polar molecules together, as oil forms droplets.
That makes water the medium for metabolism. Most enzymes catalyse reactions in aqueous solution, in the cytoplasm and in the fluids inside organelles, where dissolved enzymes and substrates move about and collide. It also makes water the medium for transport. Blood plasma carries glucose, amino acids, ions, urea and hormones dissolved in it, and xylem sap carries mineral ions such as nitrate and potassium from roots to leaves. Phloem sap carries dissolved sugars. Fats cannot travel dissolved, so in blood they ride inside lipoproteins, packages of lipid and protein that are soluble.
Some molecules work because they are hydrophobic and insoluble. The wax on a leaf stops water escaping. Fat stores energy, and insulates, without dissolving into the cell's water (the seal's insulating fat, in chapter 6). The non-polar tails of phospholipids make membranes a barrier to water-soluble substances (B1.1 and B2.1). Ten substances to sort are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The solvent (15 min).
The plan: Chapter 5's figure, then the sorter in pairs. Ask which molecules work because they do not dissolve, and what for. Finish with the oxygen predict box.
A solution is a solute dissolved in a solvent. Water dissolves a wide variety of substances: ions such as Na⁺, K⁺ and Cl⁻, and polar molecules such as glucose, amino acids and urea.
It does so because of its own charges. Water molecules crowd round an ion with their δ− oxygens turned towards positive ions and their δ+ hydrogens towards negative ions, and pull the ions apart. Polar molecules dissolve by forming hydrogen bonds with water. Each dissolved particle ends up wrapped in water molecules, which is called solvation. A positive ion such as Na⁺ is a cation and a negative ion such as Cl⁻ is an anion.
Substances that are polar or charged are hydrophilic. Substances that are non-polar, such as fats, oils and waxes, are hydrophobic: water molecules bond to each other instead, which pushes the non-polar molecules together, as oil forms droplets.
That makes water the medium for metabolism. Most enzymes catalyse reactions in aqueous solution, in the cytoplasm and in the fluids inside organelles, where dissolved enzymes and substrates move about and collide. It also makes water the medium for transport. Blood plasma carries glucose, amino acids, ions, urea and hormones dissolved in it, and xylem sap carries mineral ions such as nitrate and potassium from roots to leaves. Phloem sap carries dissolved sugars. Fats cannot travel dissolved, so in blood they ride inside lipoproteins, packages of lipid and protein that are soluble.
Some molecules work because they are hydrophobic and insoluble. The wax on a leaf stops water escaping. Fat stores energy, and insulates, without dissolving into the cell's water (the seal's insulating fat, in chapter 6). The non-polar tails of phospholipids make membranes a barrier to water-soluble substances (B1.1 and B2.1). Ten substances to sort are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The solvent (15 min).
The plan: Chapter 5's figure, then the sorter in pairs. Ask which molecules work because they do not dissolve, and what for. Finish with the oxygen predict box.
A solution is a solute dissolved in a solvent. Water dissolves a wide variety of substances: ions such as Na⁺, K⁺ and Cl⁻, and polar molecules such as glucose, amino acids and urea.
It does so because of its own charges. Water molecules crowd round an ion with their δ− oxygens turned towards positive ions and their δ+ hydrogens towards negative ions, and pull the ions apart. Polar molecules dissolve by forming hydrogen bonds with water. Each dissolved particle ends up wrapped in water molecules, which is called solvation. A positive ion such as Na⁺ is a cation and a negative ion such as Cl⁻ is an anion.
Substances that are polar or charged are hydrophilic. Substances that are non-polar, such as fats, oils and waxes, are hydrophobic: water molecules bond to each other instead, which pushes the non-polar molecules together, as oil forms droplets.
That makes water the medium for metabolism. Most enzymes catalyse reactions in aqueous solution, in the cytoplasm and in the fluids inside organelles, where dissolved enzymes and substrates move about and collide. It also makes water the medium for transport. Blood plasma carries glucose, amino acids, ions, urea and hormones dissolved in it, and xylem sap carries mineral ions such as nitrate and potassium from roots to leaves. Phloem sap carries dissolved sugars. Fats cannot travel dissolved, so in blood they ride inside lipoproteins, packages of lipid and protein that are soluble.
Some molecules work because they are hydrophobic and insoluble. The wax on a leaf stops water escaping. Fat stores energy, and insulates, without dissolving into the cell's water (the seal's insulating fat, in chapter 6). The non-polar tails of phospholipids make membranes a barrier to water-soluble substances (B1.1 and B2.1). Ten substances to sort are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The solvent (15 min).
The plan: Chapter 5's figure, then the sorter in pairs. Ask which molecules work because they do not dissolve, and what for. Finish with the oxygen predict box.
A solution is a solute dissolved in a solvent. Water dissolves a wide variety of substances: ions such as Na⁺, K⁺ and Cl⁻, and polar molecules such as glucose, amino acids and urea.
It does so because of its own charges. Water molecules crowd round an ion with their δ− oxygens turned towards positive ions and their δ+ hydrogens towards negative ions, and pull the ions apart. Polar molecules dissolve by forming hydrogen bonds with water. Each dissolved particle ends up wrapped in water molecules, which is called solvation. A positive ion such as Na⁺ is a cation and a negative ion such as Cl⁻ is an anion.
Substances that are polar or charged are hydrophilic. Substances that are non-polar, such as fats, oils and waxes, are hydrophobic: water molecules bond to each other instead, which pushes the non-polar molecules together, as oil forms droplets.
That makes water the medium for metabolism. Most enzymes catalyse reactions in aqueous solution, in the cytoplasm and in the fluids inside organelles, where dissolved enzymes and substrates move about and collide. It also makes water the medium for transport. Blood plasma carries glucose, amino acids, ions, urea and hormones dissolved in it, and xylem sap carries mineral ions such as nitrate and potassium from roots to leaves. Phloem sap carries dissolved sugars. Fats cannot travel dissolved, so in blood they ride inside lipoproteins, packages of lipid and protein that are soluble.
Some molecules work because they are hydrophobic and insoluble. The wax on a leaf stops water escaping. Fat stores energy, and insulates, without dissolving into the cell's water (the seal's insulating fat, in chapter 6). The non-polar tails of phospholipids make membranes a barrier to water-soluble substances (B1.1 and B2.1). Ten substances to sort are below.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The solvent (15 min).
The plan: Chapter 5's figure, then the sorter in pairs. Ask which molecules work because they do not dissolve, and what for. Finish with the oxygen predict box.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The solvent (15 min).
The plan: Chapter 5's figure, then the sorter in pairs. Ask which molecules work because they do not dissolve, and what for. Finish with the oxygen predict box.
Answer: C. A little dissolves. A litre of water at 20 °C holds only about 9 mg of oxygen, about a thirtieth of the oxygen in a litre of air. Small non-polar molecules such as oxygen slip in between water molecules in small amounts. It is enough for fish, which pass a great deal of water over large gills. Warm water holds even less, which is why fish gasp at the surface in a heatwave.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30 of 60: The solvent (15 min).
The plan: Chapter 5's figure, then the sorter in pairs. Ask which molecules work because they do not dissolve, and what for. Finish with the oxygen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Water against air (20 min).
The plan: Chapter 6's figure on the board, one property at a time. Pairs fill the loon and seal grid, then the pup predict box.
The activity: Loon and seal: water against air. A grid of four properties by two animals, each cell split into in water and in air. Fill it from chapter 6's figure, then check it in pairs.
Needs: printed grid or exercise books.
The time: 20 minutes, minutes 30 to 50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Water against air (20 min).
The plan: Chapter 6's figure on the board, one property at a time. Pairs fill the loon and seal grid, then the pup predict box.
Water is a habitat as well as a medium, and living in it is very different from living in air. Four properties decide most of the difference. The values here are for 20 °C.
Two animals show the contrast. The black-throated loon (Gavia arctica) is a diving bird that breeds on large northern lakes, winters at sea and chases fish underwater. The ringed seal (Pusa hispida) is the commonest Arctic seal. It lives on and under the sea ice, keeps breathing holes open with its claws, and is kept warm in the water by a thick layer of blubber. The figure sets water against air for each property, and shows what it means for each animal.
Example: Same bird, two names: in Britain and Ireland Gavia arctica is the black-throated diver. In an exam, either the common name or the scientific name is accepted.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Water against air (20 min).
The plan: Chapter 6's figure on the board, one property at a time. Pairs fill the loon and seal grid, then the pup predict box.
Water is a habitat as well as a medium, and living in it is very different from living in air. Four properties decide most of the difference. The values here are for 20 °C.
Two animals show the contrast. The black-throated loon (Gavia arctica) is a diving bird that breeds on large northern lakes, winters at sea and chases fish underwater. The ringed seal (Pusa hispida) is the commonest Arctic seal. It lives on and under the sea ice, keeps breathing holes open with its claws, and is kept warm in the water by a thick layer of blubber. The figure sets water against air for each property, and shows what it means for each animal.
Example: Same bird, two names: in Britain and Ireland Gavia arctica is the black-throated diver. In an exam, either the common name or the scientific name is accepted.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Water against air (20 min).
The plan: Chapter 6's figure on the board, one property at a time. Pairs fill the loon and seal grid, then the pup predict box.
Water is a habitat as well as a medium, and living in it is very different from living in air. Four properties decide most of the difference. The values here are for 20 °C.
Two animals show the contrast. The black-throated loon (Gavia arctica) is a diving bird that breeds on large northern lakes, winters at sea and chases fish underwater. The ringed seal (Pusa hispida) is the commonest Arctic seal. It lives on and under the sea ice, keeps breathing holes open with its claws, and is kept warm in the water by a thick layer of blubber. The figure sets water against air for each property, and shows what it means for each animal.
Example: Same bird, two names: in Britain and Ireland Gavia arctica is the black-throated diver. In an exam, either the common name or the scientific name is accepted.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Water against air (20 min).
The plan: Chapter 6's figure on the board, one property at a time. Pairs fill the loon and seal grid, then the pup predict box.
Water is a habitat as well as a medium, and living in it is very different from living in air. Four properties decide most of the difference. The values here are for 20 °C.
Two animals show the contrast. The black-throated loon (Gavia arctica) is a diving bird that breeds on large northern lakes, winters at sea and chases fish underwater. The ringed seal (Pusa hispida) is the commonest Arctic seal. It lives on and under the sea ice, keeps breathing holes open with its claws, and is kept warm in the water by a thick layer of blubber. The figure sets water against air for each property, and shows what it means for each animal.
Example: Same bird, two names: in Britain and Ireland Gavia arctica is the black-throated diver. In an exam, either the common name or the scientific name is accepted.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Water against air (20 min).
The plan: Chapter 6's figure on the board, one property at a time. Pairs fill the loon and seal grid, then the pup predict box.
Water is a habitat as well as a medium, and living in it is very different from living in air. Four properties decide most of the difference. The values here are for 20 °C.
Two animals show the contrast. The black-throated loon (Gavia arctica) is a diving bird that breeds on large northern lakes, winters at sea and chases fish underwater. The ringed seal (Pusa hispida) is the commonest Arctic seal. It lives on and under the sea ice, keeps breathing holes open with its claws, and is kept warm in the water by a thick layer of blubber. The figure sets water against air for each property, and shows what it means for each animal.
Example: Same bird, two names: in Britain and Ireland Gavia arctica is the black-throated diver. In an exam, either the common name or the scientific name is accepted.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Water against air (20 min).
The plan: Chapter 6's figure on the board, one property at a time. Pairs fill the loon and seal grid, then the pup predict box.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Water against air (20 min).
The plan: Chapter 6's figure on the board, one property at a time. Pairs fill the loon and seal grid, then the pup predict box.
Answer: B. It chills fast. The woolly fur keeps a pup warm in the snow cave because it traps air, a poor conductor of heat. Soaked, it holds water instead, and the pup has almost no blubber yet. The sea, at about −1.8 °C, is indeed warmer than the winter air, but water draws heat away so much faster that the pup loses heat far more quickly in it. That is why the snow caves matter.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30 to 50 of 60: Water against air (20 min).
The plan: Chapter 6's figure on the board, one property at a time. Pairs fill the loon and seal grid, then the pup predict box.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50 to 55 of 60: Back to the cups (5 min).
The plan: What happened in the cups, and why: adhesion first, then cohesion.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and homework (5 min).
The plan: Turn the Big Vessels Turn Slowly tiles back over and say what each stands for. Homework: research an organism and its water, and the Check step.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and homework (5 min).
The plan: Turn the Big Vessels Turn Slowly tiles back over and say what each stands for. Homework: research an organism and its water, and the Check step.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and homework (5 min).
The plan: Turn the Big Vessels Turn Slowly tiles back over and say what each stands for. Homework: research an organism and its water, and the Check step.
Ask the class what each letter stands for before revealing.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and homework (5 min).
The plan: Turn the Big Vessels Turn Slowly tiles back over and say what each stands for. Homework: research an organism and its water, and the Check step.
Big: Buoyancy (water holds a body up)
Vessels: Viscosity (water resists movement: more drag)
Turn: Thermal conductivity (water draws heat from a body fast)
Slowly: Specific heat capacity (water's temperature changes slowly)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and homework (5 min).
The plan: Turn the Big Vessels Turn Slowly tiles back over and say what each stands for. Homework: research an organism and its water, and the Check step.
The activity: An organism and its water. Choose a local species or a favourite. Outline its adaptations to at least three properties of water (cohesion, adhesion, surface tension, solvent, buoyancy, viscosity, thermal conductivity, specific heat capacity) in a one-page profile with a sketch. Finish with a gallery walk. This is an ATL research skills task.
Needs: devices or the library; a profile template with the properties as headings.
The time: 5 minutes, minutes 55 to 60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55 to 60 of 60: Exit and homework (5 min).
The plan: Turn the Big Vessels Turn Slowly tiles back over and say what each stands for. Homework: research an organism and its water, and the Check step.
The activity: Write a cryptic clue. Each student writes cryptic clues for three words from the keyword list, then swaps with a neighbour and solves.
Needs: the A1.1 key terms.
The plan sets no time of its own for this activity: use it in this step, in place of part of it, or for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https://www.biologybybradford.com/exam-maker/sit?topics=A1.1&amp;level=SL&amp;paper=quiz&amp;marks=15&amp;src=ep
The guide: https://www.biologybybradford.com/guides/ib-biology-a1-1-water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A1.1  ·  Water  ·  Lesson 2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2.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2.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2.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2.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hyperlink" Target="https://www.biologybybradford.com/exam-maker/sit?topics=A1.1&amp;level=SL&amp;paper=quiz&amp;marks=15&amp;src=ep" TargetMode="External"/><Relationship Id="rId2" Type="http://schemas.openxmlformats.org/officeDocument/2006/relationships/hyperlink" Target="https://www.biologybybradford.com/guides/ib-biology-a1-1-water" TargetMode="External"/><Relationship Id="rId3" Type="http://schemas.openxmlformats.org/officeDocument/2006/relationships/hyperlink" Target="https://www.biologybybradford.com/guides/ib-biology-a1-1-water#adhesion" TargetMode="External"/><Relationship Id="rId4" Type="http://schemas.openxmlformats.org/officeDocument/2006/relationships/hyperlink" Target="https://www.biologybybradford.com/guides/ib-biology-a1-1-water#solvent" TargetMode="External"/><Relationship Id="rId5" Type="http://schemas.openxmlformats.org/officeDocument/2006/relationships/hyperlink" Target="https://www.biologybybradford.com/guides/ib-biology-a1-1-water#habitat" TargetMode="External"/><Relationship Id="rId6" Type="http://schemas.openxmlformats.org/officeDocument/2006/relationships/hyperlink" Target="https://www.biologybybradford.com/tools/tarsia?topics=ib:A1.1&amp;level=HL" TargetMode="External"/><Relationship Id="rId7" Type="http://schemas.openxmlformats.org/officeDocument/2006/relationships/hyperlink" Target="https://www.biologybybradford.com/tools/dominos?topics=ib:A1.1&amp;level=HL" TargetMode="External"/><Relationship Id="rId8" Type="http://schemas.openxmlformats.org/officeDocument/2006/relationships/hyperlink" Target="https://www.biologybybradford.com/tools/picture-reveal?topics=ib:A1.1&amp;level=HL" TargetMode="External"/><Relationship Id="rId9" Type="http://schemas.openxmlformats.org/officeDocument/2006/relationships/hyperlink" Target="https://www.biologybybradford.com/tools/pub-quiz?topics=ib:A1.1&amp;level=HL" TargetMode="External"/><Relationship Id="rId10" Type="http://schemas.openxmlformats.org/officeDocument/2006/relationships/hyperlink" Target="https://www.biologybybradford.com/escape-rooms?bank=ib:A1.1&amp;level=HL#bank" TargetMode="External"/><Relationship Id="rId11" Type="http://schemas.openxmlformats.org/officeDocument/2006/relationships/hyperlink" Target="https://www.biologybybradford.com/lessons/ib-biology-topic-a-1-1-water" TargetMode="External"/><Relationship Id="rId12" Type="http://schemas.openxmlformats.org/officeDocument/2006/relationships/hyperlink" Target="https://www.biologybybradford.com/summary-doodles/ib-biology-topic-a-1-1-water" TargetMode="External"/><Relationship Id="rId13" Type="http://schemas.openxmlformats.org/officeDocument/2006/relationships/hyperlink" Target="https://www.biologybybradford.com/mcqs/ib-biology-topic-a-1-1-water" TargetMode="External"/><Relationship Id="rId14" Type="http://schemas.openxmlformats.org/officeDocument/2006/relationships/hyperlink" Target="https://www.biologybybradford.com/tools/revision-maps/a1-1-water" TargetMode="External"/><Relationship Id="rId15" Type="http://schemas.openxmlformats.org/officeDocument/2006/relationships/hyperlink" Target="https://www.biologybybradford.com/exam-maker/ib/a1-1-water" TargetMode="External"/><Relationship Id="rId16" Type="http://schemas.openxmlformats.org/officeDocument/2006/relationships/hyperlink" Target="https://www.splycr.com/?set=1e6608e0-80d1-5a9a-a07a-125693c9258d" TargetMode="External"/><Relationship Id="rId17" Type="http://schemas.openxmlformats.org/officeDocument/2006/relationships/slideLayout" Target="../slideLayouts/slideLayout2.xml"/><Relationship Id="rId18"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A1.1</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2 OF 4</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Water</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3650" b="1" dirty="0">
                <a:solidFill>
                  <a:srgbClr val="1A3A2A"/>
                </a:solidFill>
                <a:latin typeface="Arial" pitchFamily="34" charset="0"/>
                <a:ea typeface="Arial" pitchFamily="34" charset="-122"/>
                <a:cs typeface="Arial" pitchFamily="34" charset="-120"/>
              </a:rPr>
              <a:t>Sticky, soluble, and a place to live</a:t>
            </a:r>
            <a:endParaRPr lang="en-US" sz="365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A1.1.4 to A1.1.6</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Adhesion and capillary action, water as the solvent, and water against air for the loon and the ringed seal</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4, 5, 6</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800" dirty="0">
                <a:solidFill>
                  <a:srgbClr val="1A3A2A"/>
                </a:solidFill>
                <a:latin typeface="Arial" pitchFamily="34" charset="0"/>
                <a:ea typeface="Arial" pitchFamily="34" charset="-122"/>
                <a:cs typeface="Arial" pitchFamily="34" charset="-120"/>
              </a:rPr>
              <a:t>Explain how adhesion draws water through soil and plant cell walls by capillary action  (A1.1.4)</a:t>
            </a:r>
            <a:endParaRPr lang="en-US" sz="1800" dirty="0"/>
          </a:p>
          <a:p>
            <a:pPr marL="342900" indent="-342900">
              <a:spcAft>
                <a:spcPts val="1000"/>
              </a:spcAft>
              <a:buSzPct val="100000"/>
              <a:buChar char="☐"/>
            </a:pPr>
            <a:r>
              <a:rPr lang="en-US" sz="1800" dirty="0">
                <a:solidFill>
                  <a:srgbClr val="1A3A2A"/>
                </a:solidFill>
                <a:latin typeface="Arial" pitchFamily="34" charset="0"/>
                <a:ea typeface="Arial" pitchFamily="34" charset="-122"/>
                <a:cs typeface="Arial" pitchFamily="34" charset="-120"/>
              </a:rPr>
              <a:t>Explain why water is the medium for metabolism and transport, and why some molecules work because they do not dissolve  (A1.1.5)</a:t>
            </a:r>
            <a:endParaRPr lang="en-US" sz="1800" dirty="0"/>
          </a:p>
          <a:p>
            <a:pPr marL="342900" indent="-342900">
              <a:spcAft>
                <a:spcPts val="1000"/>
              </a:spcAft>
              <a:buSzPct val="100000"/>
              <a:buChar char="☐"/>
            </a:pPr>
            <a:r>
              <a:rPr lang="en-US" sz="1800" dirty="0">
                <a:solidFill>
                  <a:srgbClr val="1A3A2A"/>
                </a:solidFill>
                <a:latin typeface="Arial" pitchFamily="34" charset="0"/>
                <a:ea typeface="Arial" pitchFamily="34" charset="-122"/>
                <a:cs typeface="Arial" pitchFamily="34" charset="-120"/>
              </a:rPr>
              <a:t>Compare water with air for buoyancy, viscosity, thermal conductivity and specific heat capacity, using the black-throated loon and the ringed seal  (A1.1.6)</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Walking water challenge</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Groups set up the cups and leave them running while the lesson goes on.</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5:00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CHALLENGE</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Walking water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300" dirty="0">
                <a:solidFill>
                  <a:srgbClr val="1A3A2A"/>
                </a:solidFill>
                <a:latin typeface="Arial" pitchFamily="34" charset="0"/>
                <a:ea typeface="Arial" pitchFamily="34" charset="-122"/>
                <a:cs typeface="Arial" pitchFamily="34" charset="-120"/>
              </a:rPr>
              <a:t>Five clear cups per group, paper towels, food colouring.</a:t>
            </a:r>
            <a:endParaRPr lang="en-US" sz="13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With five cups, paper towel strips and red, yellow and blue water, make orange in one cup and purple in another: yellow, empty, red, empty, blue, with the red cup fuller. Explain it at the end of the lesson.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Paper that drinks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Coffee filter painting at the tables, then chapter 4's figure: why does the waxed tube fail?</a:t>
            </a:r>
            <a:endParaRPr lang="en-US" sz="3000" dirty="0"/>
          </a:p>
          <a:p>
            <a:pPr indent="0" marL="0">
              <a:buNone/>
            </a:pPr>
            <a:endParaRPr lang="en-US" sz="3000" dirty="0"/>
          </a:p>
          <a:p>
            <a:pPr indent="0" marL="0">
              <a:buNone/>
            </a:pPr>
            <a:r>
              <a:rPr lang="en-US" sz="3000" dirty="0">
                <a:solidFill>
                  <a:srgbClr val="1A3A2A"/>
                </a:solidFill>
                <a:latin typeface="Arial" pitchFamily="34" charset="0"/>
                <a:ea typeface="Arial" pitchFamily="34" charset="-122"/>
                <a:cs typeface="Arial" pitchFamily="34" charset="-120"/>
              </a:rPr>
              <a:t>Turn over the Clones and Anything tiles.</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PRACTICAL</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Coffee filter painting</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Coffee filters or filter paper, watercolours or washable felt tips, droppers, plates.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Drop watercolour on to a filter paper one drop at a time and watch it spread. Explain the spreading with adhesion to cellulose and capillary action.</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A1.1.4 Adhesion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clings to polar surfaces</a:t>
            </a:r>
            <a:endParaRPr lang="en-US" sz="2800" dirty="0"/>
          </a:p>
        </p:txBody>
      </p:sp>
      <p:sp>
        <p:nvSpPr>
          <p:cNvPr id="5" name="Shape 3"/>
          <p:cNvSpPr/>
          <p:nvPr/>
        </p:nvSpPr>
        <p:spPr>
          <a:xfrm>
            <a:off x="3335249" y="1581912"/>
            <a:ext cx="552119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44977" y="1691640"/>
            <a:ext cx="530174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Water is attracted to the polar glass wall and forms bonds with it: adhesion. The water’s edge curves up where it meets the glass.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A1.1.4 Adhesion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clings to polar surfaces</a:t>
            </a:r>
            <a:endParaRPr lang="en-US" sz="2800" dirty="0"/>
          </a:p>
        </p:txBody>
      </p:sp>
      <p:sp>
        <p:nvSpPr>
          <p:cNvPr id="5" name="Shape 3"/>
          <p:cNvSpPr/>
          <p:nvPr/>
        </p:nvSpPr>
        <p:spPr>
          <a:xfrm>
            <a:off x="3335249" y="1581912"/>
            <a:ext cx="552119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44977" y="1691640"/>
            <a:ext cx="530174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Cohesion drags more water up behind the edge, and the column rises until its weight balances the pull.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A1.1.4 Adhesion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clings to polar surfaces</a:t>
            </a:r>
            <a:endParaRPr lang="en-US" sz="2800" dirty="0"/>
          </a:p>
        </p:txBody>
      </p:sp>
      <p:sp>
        <p:nvSpPr>
          <p:cNvPr id="5" name="Shape 3"/>
          <p:cNvSpPr/>
          <p:nvPr/>
        </p:nvSpPr>
        <p:spPr>
          <a:xfrm>
            <a:off x="3335249" y="1581912"/>
            <a:ext cx="552119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44977" y="1691640"/>
            <a:ext cx="530174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narrower the tube, the higher the water climbs.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A1.1.4 Adhesion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clings to polar surfaces</a:t>
            </a:r>
            <a:endParaRPr lang="en-US" sz="2800" dirty="0"/>
          </a:p>
        </p:txBody>
      </p:sp>
      <p:sp>
        <p:nvSpPr>
          <p:cNvPr id="5" name="Shape 3"/>
          <p:cNvSpPr/>
          <p:nvPr/>
        </p:nvSpPr>
        <p:spPr>
          <a:xfrm>
            <a:off x="3335249" y="1581912"/>
            <a:ext cx="552119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44977" y="1691640"/>
            <a:ext cx="530174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Wax has nothing for water to cling to: with no adhesion the surface curves down and sits below the level outside.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A1.1.4 Adhesion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clings to polar surfaces</a:t>
            </a:r>
            <a:endParaRPr lang="en-US" sz="2800" dirty="0"/>
          </a:p>
        </p:txBody>
      </p:sp>
      <p:sp>
        <p:nvSpPr>
          <p:cNvPr id="5" name="Shape 3"/>
          <p:cNvSpPr/>
          <p:nvPr/>
        </p:nvSpPr>
        <p:spPr>
          <a:xfrm>
            <a:off x="3335249" y="1581912"/>
            <a:ext cx="5521197"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444977" y="1691640"/>
            <a:ext cx="530174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same pull holds water between soil particles and soaks it through the gaps in a cellulose cell wall.</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337413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4  ·  A1.1.4 Adhesion</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Water clings to polar surfaces</a:t>
            </a:r>
            <a:endParaRPr lang="en-US" sz="2800" dirty="0"/>
          </a:p>
        </p:txBody>
      </p:sp>
      <p:sp>
        <p:nvSpPr>
          <p:cNvPr id="5" name="Shape 3"/>
          <p:cNvSpPr/>
          <p:nvPr/>
        </p:nvSpPr>
        <p:spPr>
          <a:xfrm>
            <a:off x="627294" y="1627632"/>
            <a:ext cx="6426373"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737022" y="1737360"/>
            <a:ext cx="6206917"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Water is attracted to other materials too, as long as they are polar or carry a charge. That is adhesion: hydrogen bonds or ionic attractions pull water on to the surface.</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So does cellulose, which is covered in OH groups, and so do the charged surfaces of clay and humus in soil.</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Water adheres to the walls and creeps up them, and cohesion drags the rest of the water along behind. This is capillary action.</a:t>
            </a:r>
            <a:endParaRPr lang="en-US" sz="1450" dirty="0"/>
          </a:p>
          <a:p>
            <a:pPr marL="342900" indent="-342900">
              <a:spcAft>
                <a:spcPts val="800"/>
              </a:spcAft>
              <a:buSzPct val="100000"/>
              <a:buChar char="●"/>
            </a:pPr>
            <a:r>
              <a:rPr lang="en-US" sz="1450" dirty="0">
                <a:solidFill>
                  <a:srgbClr val="1A3A2A"/>
                </a:solidFill>
                <a:latin typeface="Arial" pitchFamily="34" charset="0"/>
                <a:ea typeface="Arial" pitchFamily="34" charset="-122"/>
                <a:cs typeface="Arial" pitchFamily="34" charset="-120"/>
              </a:rPr>
              <a:t>In soil, rain is held in the narrow spaces between the particles by adhesion and cohesion, so it does not all drain away, and it can creep through the soil towards roots.</a:t>
            </a:r>
            <a:endParaRPr lang="en-US" sz="14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Three cups in a row: red water, an empty cup, blue water. A strip of paper towel bridges each full cup and the empty one. What is in the middle cup a few hours later?</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Nothing: water cannot climb up and out of a cup by itself, whatever the paper strip is made of</a:t>
            </a:r>
            <a:endParaRPr lang="en-US" sz="1900" dirty="0"/>
          </a:p>
        </p:txBody>
      </p:sp>
      <p:sp>
        <p:nvSpPr>
          <p:cNvPr id="6" name="Text 4"/>
          <p:cNvSpPr/>
          <p:nvPr/>
        </p:nvSpPr>
        <p:spPr>
          <a:xfrm>
            <a:off x="731520" y="321970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Only red water, because the red cup was filled first and so its water got into the middle cup first</a:t>
            </a:r>
            <a:endParaRPr lang="en-US" sz="1900" dirty="0"/>
          </a:p>
        </p:txBody>
      </p:sp>
      <p:sp>
        <p:nvSpPr>
          <p:cNvPr id="7" name="Text 5"/>
          <p:cNvSpPr/>
          <p:nvPr/>
        </p:nvSpPr>
        <p:spPr>
          <a:xfrm>
            <a:off x="731520" y="419912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Purple water, rising until the levels even out, because water creeps along paper from both sides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Three cups in a row: red water, an empty cup, blue water. A strip of paper towel bridges each full cup and the empty one. What is in the middle cup a few hours later?</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Nothing: water cannot climb up and out of a cup by itself, whatever the paper strip is made of</a:t>
            </a:r>
            <a:endParaRPr lang="en-US" sz="1900" dirty="0"/>
          </a:p>
        </p:txBody>
      </p:sp>
      <p:sp>
        <p:nvSpPr>
          <p:cNvPr id="6" name="Text 4"/>
          <p:cNvSpPr/>
          <p:nvPr/>
        </p:nvSpPr>
        <p:spPr>
          <a:xfrm>
            <a:off x="731520" y="321970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Only red water, because the red cup was filled first and so its water got into the middle cup first</a:t>
            </a:r>
            <a:endParaRPr lang="en-US" sz="1900" dirty="0"/>
          </a:p>
        </p:txBody>
      </p:sp>
      <p:sp>
        <p:nvSpPr>
          <p:cNvPr id="7" name="Text 5"/>
          <p:cNvSpPr/>
          <p:nvPr/>
        </p:nvSpPr>
        <p:spPr>
          <a:xfrm>
            <a:off x="731520" y="4199128"/>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Purple water, rising until the levels even out, because water creeps along paper from both sides</a:t>
            </a:r>
            <a:endParaRPr lang="en-US" sz="1900" dirty="0"/>
          </a:p>
        </p:txBody>
      </p:sp>
      <p:sp>
        <p:nvSpPr>
          <p:cNvPr id="8" name="Text 6"/>
          <p:cNvSpPr/>
          <p:nvPr/>
        </p:nvSpPr>
        <p:spPr>
          <a:xfrm>
            <a:off x="731520" y="5178552"/>
            <a:ext cx="10728655" cy="114909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Purple water. Paper towel is cellulose. Water adheres to its fibres and creeps up and along the strip by capillary action, cohesion pulling the rest behind, and drips into the empty cup until the levels even out. Both colours arrive and mix. The same process keeps the walls of a leaf's cells wet and moves water through soil.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"Cohesion and adhesion are the same thing." Cohesion is water to water. Adhesion is water to a different material that is polar or charged. Capillary action needs both.</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Cohesion or adhesion?</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Clones</a:t>
            </a:r>
            <a:endParaRPr lang="en-US" sz="1800" dirty="0"/>
          </a:p>
        </p:txBody>
      </p:sp>
      <p:sp>
        <p:nvSpPr>
          <p:cNvPr id="8" name="Shape 6"/>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0" name="Text 8"/>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Anything</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 to 15</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Cohesion or adhesion?</a:t>
            </a:r>
            <a:endParaRPr lang="en-US" sz="2600" dirty="0"/>
          </a:p>
        </p:txBody>
      </p:sp>
      <p:sp>
        <p:nvSpPr>
          <p:cNvPr id="5" name="Shape 3"/>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C</a:t>
            </a:r>
            <a:endParaRPr lang="en-US" sz="6000" dirty="0"/>
          </a:p>
        </p:txBody>
      </p:sp>
      <p:sp>
        <p:nvSpPr>
          <p:cNvPr id="7" name="Text 5"/>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Clones</a:t>
            </a:r>
            <a:endParaRPr lang="en-US" sz="1800" dirty="0"/>
          </a:p>
        </p:txBody>
      </p:sp>
      <p:sp>
        <p:nvSpPr>
          <p:cNvPr id="8" name="Text 6"/>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Cohesion</a:t>
            </a:r>
            <a:endParaRPr lang="en-US" sz="1800" dirty="0"/>
          </a:p>
        </p:txBody>
      </p:sp>
      <p:sp>
        <p:nvSpPr>
          <p:cNvPr id="9" name="Text 7"/>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water clings to its clones: other water molecules</a:t>
            </a:r>
            <a:endParaRPr lang="en-US" sz="1300" dirty="0"/>
          </a:p>
        </p:txBody>
      </p:sp>
      <p:sp>
        <p:nvSpPr>
          <p:cNvPr id="10" name="Shape 8"/>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A</a:t>
            </a:r>
            <a:endParaRPr lang="en-US" sz="6000" dirty="0"/>
          </a:p>
        </p:txBody>
      </p:sp>
      <p:sp>
        <p:nvSpPr>
          <p:cNvPr id="12" name="Text 10"/>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Anything</a:t>
            </a:r>
            <a:endParaRPr lang="en-US" sz="1800" dirty="0"/>
          </a:p>
        </p:txBody>
      </p:sp>
      <p:sp>
        <p:nvSpPr>
          <p:cNvPr id="13" name="Text 11"/>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Adhesion</a:t>
            </a:r>
            <a:endParaRPr lang="en-US" sz="1800" dirty="0"/>
          </a:p>
        </p:txBody>
      </p:sp>
      <p:sp>
        <p:nvSpPr>
          <p:cNvPr id="14" name="Text 12"/>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water clings to anything polar or charged: glass, cellulose, soil</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3</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The solvent</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5: The solvent cells run in</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A1.1.5 Water as a solvent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solvent cells run in</a:t>
            </a:r>
            <a:endParaRPr lang="en-US" sz="2800" dirty="0"/>
          </a:p>
        </p:txBody>
      </p:sp>
      <p:sp>
        <p:nvSpPr>
          <p:cNvPr id="5" name="Shape 3"/>
          <p:cNvSpPr/>
          <p:nvPr/>
        </p:nvSpPr>
        <p:spPr>
          <a:xfrm>
            <a:off x="3413196" y="1581912"/>
            <a:ext cx="536530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22924" y="1691640"/>
            <a:ext cx="514584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grain of salt is a lattice of ions, sodium (Na⁺) and chloride (Cl⁻), held together by their opposite charges.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A1.1.5 Water as a solvent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solvent cells run in</a:t>
            </a:r>
            <a:endParaRPr lang="en-US" sz="2800" dirty="0"/>
          </a:p>
        </p:txBody>
      </p:sp>
      <p:sp>
        <p:nvSpPr>
          <p:cNvPr id="5" name="Shape 3"/>
          <p:cNvSpPr/>
          <p:nvPr/>
        </p:nvSpPr>
        <p:spPr>
          <a:xfrm>
            <a:off x="3413196" y="1581912"/>
            <a:ext cx="536530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22924" y="1691640"/>
            <a:ext cx="514584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Water molecules turn to face the ions, oxygen towards Na⁺ and hydrogens towards Cl⁻, and together they pull ions loose.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A1.1.5 Water as a solvent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solvent cells run in</a:t>
            </a:r>
            <a:endParaRPr lang="en-US" sz="2800" dirty="0"/>
          </a:p>
        </p:txBody>
      </p:sp>
      <p:sp>
        <p:nvSpPr>
          <p:cNvPr id="5" name="Shape 3"/>
          <p:cNvSpPr/>
          <p:nvPr/>
        </p:nvSpPr>
        <p:spPr>
          <a:xfrm>
            <a:off x="3413196" y="1581912"/>
            <a:ext cx="536530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22924" y="1691640"/>
            <a:ext cx="514584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Dissolved: every ion is wrapped in its own shell of water molecules and drifts away from the rest.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A1.1.5 Water as a solvent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solvent cells run in</a:t>
            </a:r>
            <a:endParaRPr lang="en-US" sz="2800" dirty="0"/>
          </a:p>
        </p:txBody>
      </p:sp>
      <p:sp>
        <p:nvSpPr>
          <p:cNvPr id="5" name="Shape 3"/>
          <p:cNvSpPr/>
          <p:nvPr/>
        </p:nvSpPr>
        <p:spPr>
          <a:xfrm>
            <a:off x="3413196" y="1581912"/>
            <a:ext cx="536530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22924" y="1691640"/>
            <a:ext cx="514584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sugar is covered in OH groups, which make hydrogen bonds with water, so it dissolves too.</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A1.1.5 Water as a solvent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solvent cells run in</a:t>
            </a:r>
            <a:endParaRPr lang="en-US" sz="2800" dirty="0"/>
          </a:p>
        </p:txBody>
      </p:sp>
      <p:sp>
        <p:nvSpPr>
          <p:cNvPr id="5" name="Shape 3"/>
          <p:cNvSpPr/>
          <p:nvPr/>
        </p:nvSpPr>
        <p:spPr>
          <a:xfrm>
            <a:off x="3413196" y="1581912"/>
            <a:ext cx="5365303"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522924" y="1691640"/>
            <a:ext cx="5145847"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Oil molecules are non-polar. Water bonds to water, not to oil, so the oil is pushed together into a droplet.</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A1.1.5 Water as a solvent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solvent cells run in</a:t>
            </a:r>
            <a:endParaRPr lang="en-US" sz="2800" dirty="0"/>
          </a:p>
        </p:txBody>
      </p:sp>
      <p:sp>
        <p:nvSpPr>
          <p:cNvPr id="5" name="Shape 3"/>
          <p:cNvSpPr/>
          <p:nvPr/>
        </p:nvSpPr>
        <p:spPr>
          <a:xfrm>
            <a:off x="718549" y="1627632"/>
            <a:ext cx="6243862"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828277" y="1737360"/>
            <a:ext cx="6024406"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solution is a solute dissolved in a solvent.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dissolved particle ends up wrapped in water molecules, which is called solvation.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Substances that are polar or charged are hydrophilic.</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Substances that are non-polar, such as fats, oils and waxes, are hydrophobic: water molecules bond to each other instead, which pushes the non-polar molecules together, as oil forms droplets.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A1.1.5 Water as a solvent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The solvent cells run in</a:t>
            </a:r>
            <a:endParaRPr lang="en-US" sz="2800" dirty="0"/>
          </a:p>
        </p:txBody>
      </p:sp>
      <p:sp>
        <p:nvSpPr>
          <p:cNvPr id="5" name="Shape 3"/>
          <p:cNvSpPr/>
          <p:nvPr/>
        </p:nvSpPr>
        <p:spPr>
          <a:xfrm>
            <a:off x="438912" y="1753047"/>
            <a:ext cx="6803136" cy="4357745"/>
          </a:xfrm>
          <a:prstGeom prst="roundRect">
            <a:avLst>
              <a:gd name="adj" fmla="val 2518"/>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862775"/>
            <a:ext cx="6583680" cy="4138289"/>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solution is a solute dissolved in a solvent.</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Each dissolved particle ends up wrapped in water molecules, which is called solvation.</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Substances that are polar or charged are hydrophilic.</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Substances that are non-polar, such as fats, oils and waxes, are hydrophobic: water molecules bond to each other instead, which pushes the non-polar molecules together, as oil forms droplets.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Fish get all their oxygen from water. Oxygen molecules (O₂) are non-polar. How does the oxygen get into the water?</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does not get in as a gas at all: fish split water molecules at the gills and take the oxygen from them</a:t>
            </a:r>
            <a:endParaRPr lang="en-US" sz="1900" dirty="0"/>
          </a:p>
        </p:txBody>
      </p:sp>
      <p:sp>
        <p:nvSpPr>
          <p:cNvPr id="6" name="Text 4"/>
          <p:cNvSpPr/>
          <p:nvPr/>
        </p:nvSpPr>
        <p:spPr>
          <a:xfrm>
            <a:off x="731520" y="321970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forms hydrogen bonds with the water molecules round it, in just the same way that glucose does</a:t>
            </a:r>
            <a:endParaRPr lang="en-US" sz="1900" dirty="0"/>
          </a:p>
        </p:txBody>
      </p:sp>
      <p:sp>
        <p:nvSpPr>
          <p:cNvPr id="7" name="Text 5"/>
          <p:cNvSpPr/>
          <p:nvPr/>
        </p:nvSpPr>
        <p:spPr>
          <a:xfrm>
            <a:off x="731520" y="419912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Small non-polar molecules dissolve a little, and a little is enough to reach the gills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Fish get all their oxygen from water. Oxygen molecules (O₂) are non-polar. How does the oxygen get into the water?</a:t>
            </a:r>
            <a:endParaRPr lang="en-US" sz="2600" dirty="0"/>
          </a:p>
        </p:txBody>
      </p:sp>
      <p:sp>
        <p:nvSpPr>
          <p:cNvPr id="5" name="Text 3"/>
          <p:cNvSpPr/>
          <p:nvPr/>
        </p:nvSpPr>
        <p:spPr>
          <a:xfrm>
            <a:off x="731520" y="224028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does not get in as a gas at all: fish split water molecules at the gills and take the oxygen from them</a:t>
            </a:r>
            <a:endParaRPr lang="en-US" sz="1900" dirty="0"/>
          </a:p>
        </p:txBody>
      </p:sp>
      <p:sp>
        <p:nvSpPr>
          <p:cNvPr id="6" name="Text 4"/>
          <p:cNvSpPr/>
          <p:nvPr/>
        </p:nvSpPr>
        <p:spPr>
          <a:xfrm>
            <a:off x="731520" y="321970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forms hydrogen bonds with the water molecules round it, in just the same way that glucose does</a:t>
            </a:r>
            <a:endParaRPr lang="en-US" sz="1900" dirty="0"/>
          </a:p>
        </p:txBody>
      </p:sp>
      <p:sp>
        <p:nvSpPr>
          <p:cNvPr id="7" name="Text 5"/>
          <p:cNvSpPr/>
          <p:nvPr/>
        </p:nvSpPr>
        <p:spPr>
          <a:xfrm>
            <a:off x="731520" y="4199128"/>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Small non-polar molecules dissolve a little, and a little is enough to reach the gills</a:t>
            </a:r>
            <a:endParaRPr lang="en-US" sz="1900" dirty="0"/>
          </a:p>
        </p:txBody>
      </p:sp>
      <p:sp>
        <p:nvSpPr>
          <p:cNvPr id="8" name="Text 6"/>
          <p:cNvSpPr/>
          <p:nvPr/>
        </p:nvSpPr>
        <p:spPr>
          <a:xfrm>
            <a:off x="731520" y="5178552"/>
            <a:ext cx="10728655" cy="1149096"/>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 little dissolves. A litre of water at 20 °C holds only about 9 mg of oxygen, about a thirtieth of the oxygen in a litre of air. Small non-polar molecules such as oxygen slip in between water molecules in small amounts. It is enough for fish, which pass a great deal of water over large gills. Warm water holds even less, which is why fish gasp at the surface in a heatwave.</a:t>
            </a:r>
            <a:endParaRPr lang="en-US" sz="1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30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"Water is the universal solvent." It dissolves more substances than any other common liquid, but not everything: fats, waxes, cellulose and bone mineral do not dissolve, and life depends on that.</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TABLE</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20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Loon and seal: water against air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Printed grid or exercise books.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A grid of four properties by two animals, each cell split into in water and in air. Fill it from chapter 6's figure, then check it in pairs.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A1.1.6 Water as a habitat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Life in water, life in air</a:t>
            </a:r>
            <a:endParaRPr lang="en-US" sz="2800" dirty="0"/>
          </a:p>
        </p:txBody>
      </p:sp>
      <p:sp>
        <p:nvSpPr>
          <p:cNvPr id="5" name="Shape 3"/>
          <p:cNvSpPr/>
          <p:nvPr/>
        </p:nvSpPr>
        <p:spPr>
          <a:xfrm>
            <a:off x="4004468" y="1581912"/>
            <a:ext cx="41827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114196" y="1691640"/>
            <a:ext cx="39633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Buoyancy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A1.1.6 Water as a habitat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Life in water, life in air</a:t>
            </a:r>
            <a:endParaRPr lang="en-US" sz="2800" dirty="0"/>
          </a:p>
        </p:txBody>
      </p:sp>
      <p:sp>
        <p:nvSpPr>
          <p:cNvPr id="5" name="Shape 3"/>
          <p:cNvSpPr/>
          <p:nvPr/>
        </p:nvSpPr>
        <p:spPr>
          <a:xfrm>
            <a:off x="4004468" y="1581912"/>
            <a:ext cx="41827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114196" y="1691640"/>
            <a:ext cx="39633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Viscosity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A1.1.6 Water as a habitat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Life in water, life in air</a:t>
            </a:r>
            <a:endParaRPr lang="en-US" sz="2800" dirty="0"/>
          </a:p>
        </p:txBody>
      </p:sp>
      <p:sp>
        <p:nvSpPr>
          <p:cNvPr id="5" name="Shape 3"/>
          <p:cNvSpPr/>
          <p:nvPr/>
        </p:nvSpPr>
        <p:spPr>
          <a:xfrm>
            <a:off x="4004468" y="1581912"/>
            <a:ext cx="41827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114196" y="1691640"/>
            <a:ext cx="39633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Heat flow</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A1.1.6 Water as a habitat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Life in water, life in air</a:t>
            </a:r>
            <a:endParaRPr lang="en-US" sz="2800" dirty="0"/>
          </a:p>
        </p:txBody>
      </p:sp>
      <p:sp>
        <p:nvSpPr>
          <p:cNvPr id="5" name="Shape 3"/>
          <p:cNvSpPr/>
          <p:nvPr/>
        </p:nvSpPr>
        <p:spPr>
          <a:xfrm>
            <a:off x="4004468" y="1581912"/>
            <a:ext cx="4182759"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114196" y="1691640"/>
            <a:ext cx="3963303"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Heat capacity</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437997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6  ·  A1.1.6 Water as a habitat</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Life in water, life in air</a:t>
            </a:r>
            <a:endParaRPr lang="en-US" sz="2800" dirty="0"/>
          </a:p>
        </p:txBody>
      </p:sp>
      <p:sp>
        <p:nvSpPr>
          <p:cNvPr id="5" name="Shape 3"/>
          <p:cNvSpPr/>
          <p:nvPr/>
        </p:nvSpPr>
        <p:spPr>
          <a:xfrm>
            <a:off x="1410770" y="1627632"/>
            <a:ext cx="4859421"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1520498" y="1737360"/>
            <a:ext cx="4639965"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Buoyancy. Water is over 800 times as dense as air, so it pushes up on a body with almost as much force as the body weighs. Air hardly supports a body at all.</a:t>
            </a:r>
            <a:endParaRPr lang="en-US" sz="1100" dirty="0"/>
          </a:p>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Viscosity. Water is about 55 times as viscous as air, and far denser, so a body moving through it meets much more drag. Streamlined shapes save energy.</a:t>
            </a:r>
            <a:endParaRPr lang="en-US" sz="1100" dirty="0"/>
          </a:p>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Thermal conductivity. Water conducts heat about 23 times as fast as air, so a warm body loses heat far faster in water than in air at the same temperature. Animals in cold water need thick insulation.</a:t>
            </a:r>
            <a:endParaRPr lang="en-US" sz="1100" dirty="0"/>
          </a:p>
          <a:p>
            <a:pPr marL="342900" indent="-342900">
              <a:spcAft>
                <a:spcPts val="800"/>
              </a:spcAft>
              <a:buSzPct val="100000"/>
              <a:buChar char="●"/>
            </a:pPr>
            <a:r>
              <a:rPr lang="en-US" sz="1100" dirty="0">
                <a:solidFill>
                  <a:srgbClr val="1A3A2A"/>
                </a:solidFill>
                <a:latin typeface="Arial" pitchFamily="34" charset="0"/>
                <a:ea typeface="Arial" pitchFamily="34" charset="-122"/>
                <a:cs typeface="Arial" pitchFamily="34" charset="-120"/>
              </a:rPr>
              <a:t>Specific heat capacity. It takes about 4.2 J to warm 1 g of water by 1 °C, about four times as much as for 1 g of air, and a litre of water holds about 3,500 times as much heat for each degree as a litre of air. Much of the energy goes into breaking hydrogen bonds before the molecules can move faster. So lakes and seas change temperature slowly, from day to night and season to season, and make a stable habitat.</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57300"/>
          </a:xfrm>
          <a:prstGeom prst="rect">
            <a:avLst/>
          </a:prstGeom>
          <a:noFill/>
          <a:ln/>
        </p:spPr>
        <p:txBody>
          <a:bodyPr wrap="square" rtlCol="0" anchor="t">
            <a:normAutofit/>
          </a:bodyPr>
          <a:lstStyle/>
          <a:p>
            <a:pPr indent="0" marL="0">
              <a:buNone/>
            </a:pPr>
            <a:r>
              <a:rPr lang="en-US" sz="2550" b="1" dirty="0">
                <a:solidFill>
                  <a:srgbClr val="1A3A2A"/>
                </a:solidFill>
                <a:latin typeface="Arial" pitchFamily="34" charset="0"/>
                <a:ea typeface="Arial" pitchFamily="34" charset="-122"/>
                <a:cs typeface="Arial" pitchFamily="34" charset="-120"/>
              </a:rPr>
              <a:t>Ringed seal pups are born in snow caves on the sea ice, with thick woolly fur but almost no blubber. What happens to a young pup that has to stay in the sea for a long time?</a:t>
            </a:r>
            <a:endParaRPr lang="en-US" sz="2550" dirty="0"/>
          </a:p>
        </p:txBody>
      </p:sp>
      <p:sp>
        <p:nvSpPr>
          <p:cNvPr id="5" name="Text 3"/>
          <p:cNvSpPr/>
          <p:nvPr/>
        </p:nvSpPr>
        <p:spPr>
          <a:xfrm>
            <a:off x="731520" y="221742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stays warm: the thick woolly fur traps heat in water just as it does in air, so it needs no blubber</a:t>
            </a:r>
            <a:endParaRPr lang="en-US" sz="1900" dirty="0"/>
          </a:p>
        </p:txBody>
      </p:sp>
      <p:sp>
        <p:nvSpPr>
          <p:cNvPr id="6" name="Text 4"/>
          <p:cNvSpPr/>
          <p:nvPr/>
        </p:nvSpPr>
        <p:spPr>
          <a:xfrm>
            <a:off x="731520" y="319684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chills fast: soaked fur holds no air, and water draws heat away about 23 times faster than air does</a:t>
            </a:r>
            <a:endParaRPr lang="en-US" sz="1900" dirty="0"/>
          </a:p>
        </p:txBody>
      </p:sp>
      <p:sp>
        <p:nvSpPr>
          <p:cNvPr id="7" name="Text 5"/>
          <p:cNvSpPr/>
          <p:nvPr/>
        </p:nvSpPr>
        <p:spPr>
          <a:xfrm>
            <a:off x="731520" y="417626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warms up: the sea under the ice is warmer than the winter air above it, so the pup gains heat from it</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57300"/>
          </a:xfrm>
          <a:prstGeom prst="rect">
            <a:avLst/>
          </a:prstGeom>
          <a:noFill/>
          <a:ln/>
        </p:spPr>
        <p:txBody>
          <a:bodyPr wrap="square" rtlCol="0" anchor="t">
            <a:normAutofit/>
          </a:bodyPr>
          <a:lstStyle/>
          <a:p>
            <a:pPr indent="0" marL="0">
              <a:buNone/>
            </a:pPr>
            <a:r>
              <a:rPr lang="en-US" sz="2550" b="1" dirty="0">
                <a:solidFill>
                  <a:srgbClr val="1A3A2A"/>
                </a:solidFill>
                <a:latin typeface="Arial" pitchFamily="34" charset="0"/>
                <a:ea typeface="Arial" pitchFamily="34" charset="-122"/>
                <a:cs typeface="Arial" pitchFamily="34" charset="-120"/>
              </a:rPr>
              <a:t>Ringed seal pups are born in snow caves on the sea ice, with thick woolly fur but almost no blubber. What happens to a young pup that has to stay in the sea for a long time?</a:t>
            </a:r>
            <a:endParaRPr lang="en-US" sz="2550" dirty="0"/>
          </a:p>
        </p:txBody>
      </p:sp>
      <p:sp>
        <p:nvSpPr>
          <p:cNvPr id="5" name="Text 3"/>
          <p:cNvSpPr/>
          <p:nvPr/>
        </p:nvSpPr>
        <p:spPr>
          <a:xfrm>
            <a:off x="731520" y="221742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It stays warm: the thick woolly fur traps heat in water just as it does in air, so it needs no blubber</a:t>
            </a:r>
            <a:endParaRPr lang="en-US" sz="1900" dirty="0"/>
          </a:p>
        </p:txBody>
      </p:sp>
      <p:sp>
        <p:nvSpPr>
          <p:cNvPr id="6" name="Text 4"/>
          <p:cNvSpPr/>
          <p:nvPr/>
        </p:nvSpPr>
        <p:spPr>
          <a:xfrm>
            <a:off x="731520" y="3196844"/>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It chills fast: soaked fur holds no air, and water draws heat away about 23 times faster than air does</a:t>
            </a:r>
            <a:endParaRPr lang="en-US" sz="1900" dirty="0"/>
          </a:p>
        </p:txBody>
      </p:sp>
      <p:sp>
        <p:nvSpPr>
          <p:cNvPr id="7" name="Text 5"/>
          <p:cNvSpPr/>
          <p:nvPr/>
        </p:nvSpPr>
        <p:spPr>
          <a:xfrm>
            <a:off x="731520" y="417626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It warms up: the sea under the ice is warmer than the winter air above it, so the pup gains heat from it</a:t>
            </a:r>
            <a:endParaRPr lang="en-US" sz="1900" dirty="0"/>
          </a:p>
        </p:txBody>
      </p:sp>
      <p:sp>
        <p:nvSpPr>
          <p:cNvPr id="8" name="Text 6"/>
          <p:cNvSpPr/>
          <p:nvPr/>
        </p:nvSpPr>
        <p:spPr>
          <a:xfrm>
            <a:off x="731520" y="5155692"/>
            <a:ext cx="10728655" cy="1171956"/>
          </a:xfrm>
          <a:prstGeom prst="rect">
            <a:avLst/>
          </a:prstGeom>
          <a:noFill/>
          <a:ln/>
        </p:spPr>
        <p:txBody>
          <a:bodyPr wrap="square" rtlCol="0" anchor="t">
            <a:normAutofit/>
          </a:bodyPr>
          <a:lstStyle/>
          <a:p>
            <a:pPr indent="0" marL="0">
              <a:buNone/>
            </a:pPr>
            <a:r>
              <a:rPr lang="en-US" sz="1650" dirty="0">
                <a:solidFill>
                  <a:srgbClr val="1A3A2A"/>
                </a:solidFill>
                <a:latin typeface="Arial" pitchFamily="34" charset="0"/>
                <a:ea typeface="Arial" pitchFamily="34" charset="-122"/>
                <a:cs typeface="Arial" pitchFamily="34" charset="-120"/>
              </a:rPr>
              <a:t>It chills fast. The woolly fur keeps a pup warm in the snow cave because it traps air, a poor conductor of heat. Soaked, it holds water instead, and the pup has almost no blubber yet. The sea, at about −1.8 °C, is indeed warmer than the winter air, but water draws heat away so much faster that the pup loses heat far more quickly in it. That is why the snow caves matter.</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30 to 50</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"Thermal conductivity and specific heat capacity are the same." Water is high in both: it drains heat from a warm body quickly, while its own temperature hardly changes.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50 to 55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5</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5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Back to the cups</a:t>
            </a:r>
            <a:endParaRPr lang="en-US" sz="3200" dirty="0"/>
          </a:p>
        </p:txBody>
      </p:sp>
      <p:sp>
        <p:nvSpPr>
          <p:cNvPr id="6" name="Text 4"/>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What happened in the cups, and why: adhesion first, then cohesion.</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adhesion draws water through soil and plant cell walls by capillary action  (A1.1.4)</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water is the medium for metabolism and transport, and why some molecules work because they do not dissolve  (A1.1.5)</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Compare water with air for buoyancy, viscosity, thermal conductivity and specific heat capacity, using the black-throated loon and the ringed seal  (A1.1.6)</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Turn the Big Vessels Turn Slowly tiles back over and say what each stands for.</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four properties A1.1.6 compares</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Big</a:t>
            </a:r>
            <a:endParaRPr lang="en-US" sz="1800" dirty="0"/>
          </a:p>
        </p:txBody>
      </p:sp>
      <p:sp>
        <p:nvSpPr>
          <p:cNvPr id="8" name="Shape 6"/>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9" name="Text 7"/>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V</a:t>
            </a:r>
            <a:endParaRPr lang="en-US" sz="6000" dirty="0"/>
          </a:p>
        </p:txBody>
      </p:sp>
      <p:sp>
        <p:nvSpPr>
          <p:cNvPr id="10" name="Text 8"/>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Vessels</a:t>
            </a:r>
            <a:endParaRPr lang="en-US" sz="1800" dirty="0"/>
          </a:p>
        </p:txBody>
      </p:sp>
      <p:sp>
        <p:nvSpPr>
          <p:cNvPr id="11" name="Shape 9"/>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2" name="Text 10"/>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3" name="Text 11"/>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Turn</a:t>
            </a:r>
            <a:endParaRPr lang="en-US" sz="1800" dirty="0"/>
          </a:p>
        </p:txBody>
      </p:sp>
      <p:sp>
        <p:nvSpPr>
          <p:cNvPr id="14" name="Shape 12"/>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15" name="Text 13"/>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16" name="Text 14"/>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Slowly</a:t>
            </a:r>
            <a:endParaRPr lang="en-US" sz="1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563624"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REMEMBER IT</a:t>
            </a:r>
            <a:endParaRPr lang="en-US" sz="1100" dirty="0"/>
          </a:p>
        </p:txBody>
      </p:sp>
      <p:sp>
        <p:nvSpPr>
          <p:cNvPr id="4" name="Text 2"/>
          <p:cNvSpPr/>
          <p:nvPr/>
        </p:nvSpPr>
        <p:spPr>
          <a:xfrm>
            <a:off x="457200" y="777240"/>
            <a:ext cx="11277295" cy="10515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The four properties A1.1.6 compares</a:t>
            </a:r>
            <a:endParaRPr lang="en-US" sz="2600" dirty="0"/>
          </a:p>
        </p:txBody>
      </p:sp>
      <p:sp>
        <p:nvSpPr>
          <p:cNvPr id="5" name="Shape 3"/>
          <p:cNvSpPr/>
          <p:nvPr/>
        </p:nvSpPr>
        <p:spPr>
          <a:xfrm>
            <a:off x="998068" y="1920240"/>
            <a:ext cx="2377440" cy="2011680"/>
          </a:xfrm>
          <a:prstGeom prst="roundRect">
            <a:avLst>
              <a:gd name="adj" fmla="val 5455"/>
            </a:avLst>
          </a:prstGeom>
          <a:solidFill>
            <a:srgbClr val="F0C33D"/>
          </a:solidFill>
          <a:ln w="19050">
            <a:solidFill>
              <a:srgbClr val="1A3A2A"/>
            </a:solidFill>
            <a:prstDash val="solid"/>
          </a:ln>
        </p:spPr>
      </p:sp>
      <p:sp>
        <p:nvSpPr>
          <p:cNvPr id="6" name="Text 4"/>
          <p:cNvSpPr/>
          <p:nvPr/>
        </p:nvSpPr>
        <p:spPr>
          <a:xfrm>
            <a:off x="99806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B</a:t>
            </a:r>
            <a:endParaRPr lang="en-US" sz="6000" dirty="0"/>
          </a:p>
        </p:txBody>
      </p:sp>
      <p:sp>
        <p:nvSpPr>
          <p:cNvPr id="7" name="Text 5"/>
          <p:cNvSpPr/>
          <p:nvPr/>
        </p:nvSpPr>
        <p:spPr>
          <a:xfrm>
            <a:off x="99806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Big</a:t>
            </a:r>
            <a:endParaRPr lang="en-US" sz="1800" dirty="0"/>
          </a:p>
        </p:txBody>
      </p:sp>
      <p:sp>
        <p:nvSpPr>
          <p:cNvPr id="8" name="Text 6"/>
          <p:cNvSpPr/>
          <p:nvPr/>
        </p:nvSpPr>
        <p:spPr>
          <a:xfrm>
            <a:off x="99806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Buoyancy</a:t>
            </a:r>
            <a:endParaRPr lang="en-US" sz="1800" dirty="0"/>
          </a:p>
        </p:txBody>
      </p:sp>
      <p:sp>
        <p:nvSpPr>
          <p:cNvPr id="9" name="Text 7"/>
          <p:cNvSpPr/>
          <p:nvPr/>
        </p:nvSpPr>
        <p:spPr>
          <a:xfrm>
            <a:off x="99806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water holds a body up</a:t>
            </a:r>
            <a:endParaRPr lang="en-US" sz="1300" dirty="0"/>
          </a:p>
        </p:txBody>
      </p:sp>
      <p:sp>
        <p:nvSpPr>
          <p:cNvPr id="10" name="Shape 8"/>
          <p:cNvSpPr/>
          <p:nvPr/>
        </p:nvSpPr>
        <p:spPr>
          <a:xfrm>
            <a:off x="3604108" y="1920240"/>
            <a:ext cx="2377440" cy="2011680"/>
          </a:xfrm>
          <a:prstGeom prst="roundRect">
            <a:avLst>
              <a:gd name="adj" fmla="val 5455"/>
            </a:avLst>
          </a:prstGeom>
          <a:solidFill>
            <a:srgbClr val="F0C33D"/>
          </a:solidFill>
          <a:ln w="19050">
            <a:solidFill>
              <a:srgbClr val="1A3A2A"/>
            </a:solidFill>
            <a:prstDash val="solid"/>
          </a:ln>
        </p:spPr>
      </p:sp>
      <p:sp>
        <p:nvSpPr>
          <p:cNvPr id="11" name="Text 9"/>
          <p:cNvSpPr/>
          <p:nvPr/>
        </p:nvSpPr>
        <p:spPr>
          <a:xfrm>
            <a:off x="360410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V</a:t>
            </a:r>
            <a:endParaRPr lang="en-US" sz="6000" dirty="0"/>
          </a:p>
        </p:txBody>
      </p:sp>
      <p:sp>
        <p:nvSpPr>
          <p:cNvPr id="12" name="Text 10"/>
          <p:cNvSpPr/>
          <p:nvPr/>
        </p:nvSpPr>
        <p:spPr>
          <a:xfrm>
            <a:off x="360410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Vessels</a:t>
            </a:r>
            <a:endParaRPr lang="en-US" sz="1800" dirty="0"/>
          </a:p>
        </p:txBody>
      </p:sp>
      <p:sp>
        <p:nvSpPr>
          <p:cNvPr id="13" name="Text 11"/>
          <p:cNvSpPr/>
          <p:nvPr/>
        </p:nvSpPr>
        <p:spPr>
          <a:xfrm>
            <a:off x="3604108" y="4114800"/>
            <a:ext cx="2377440" cy="59436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Viscosity</a:t>
            </a:r>
            <a:endParaRPr lang="en-US" sz="1800" dirty="0"/>
          </a:p>
        </p:txBody>
      </p:sp>
      <p:sp>
        <p:nvSpPr>
          <p:cNvPr id="14" name="Text 12"/>
          <p:cNvSpPr/>
          <p:nvPr/>
        </p:nvSpPr>
        <p:spPr>
          <a:xfrm>
            <a:off x="360410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water resists movement: more drag</a:t>
            </a:r>
            <a:endParaRPr lang="en-US" sz="1300" dirty="0"/>
          </a:p>
        </p:txBody>
      </p:sp>
      <p:sp>
        <p:nvSpPr>
          <p:cNvPr id="15" name="Shape 13"/>
          <p:cNvSpPr/>
          <p:nvPr/>
        </p:nvSpPr>
        <p:spPr>
          <a:xfrm>
            <a:off x="6210148" y="1920240"/>
            <a:ext cx="2377440" cy="2011680"/>
          </a:xfrm>
          <a:prstGeom prst="roundRect">
            <a:avLst>
              <a:gd name="adj" fmla="val 5455"/>
            </a:avLst>
          </a:prstGeom>
          <a:solidFill>
            <a:srgbClr val="F0C33D"/>
          </a:solidFill>
          <a:ln w="19050">
            <a:solidFill>
              <a:srgbClr val="1A3A2A"/>
            </a:solidFill>
            <a:prstDash val="solid"/>
          </a:ln>
        </p:spPr>
      </p:sp>
      <p:sp>
        <p:nvSpPr>
          <p:cNvPr id="16" name="Text 14"/>
          <p:cNvSpPr/>
          <p:nvPr/>
        </p:nvSpPr>
        <p:spPr>
          <a:xfrm>
            <a:off x="621014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T</a:t>
            </a:r>
            <a:endParaRPr lang="en-US" sz="6000" dirty="0"/>
          </a:p>
        </p:txBody>
      </p:sp>
      <p:sp>
        <p:nvSpPr>
          <p:cNvPr id="17" name="Text 15"/>
          <p:cNvSpPr/>
          <p:nvPr/>
        </p:nvSpPr>
        <p:spPr>
          <a:xfrm>
            <a:off x="621014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Turn</a:t>
            </a:r>
            <a:endParaRPr lang="en-US" sz="1800" dirty="0"/>
          </a:p>
        </p:txBody>
      </p:sp>
      <p:sp>
        <p:nvSpPr>
          <p:cNvPr id="18" name="Text 16"/>
          <p:cNvSpPr/>
          <p:nvPr/>
        </p:nvSpPr>
        <p:spPr>
          <a:xfrm>
            <a:off x="621014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Thermal conductivity</a:t>
            </a:r>
            <a:endParaRPr lang="en-US" sz="1650" dirty="0"/>
          </a:p>
        </p:txBody>
      </p:sp>
      <p:sp>
        <p:nvSpPr>
          <p:cNvPr id="19" name="Text 17"/>
          <p:cNvSpPr/>
          <p:nvPr/>
        </p:nvSpPr>
        <p:spPr>
          <a:xfrm>
            <a:off x="621014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water draws heat from a body fast</a:t>
            </a:r>
            <a:endParaRPr lang="en-US" sz="1300" dirty="0"/>
          </a:p>
        </p:txBody>
      </p:sp>
      <p:sp>
        <p:nvSpPr>
          <p:cNvPr id="20" name="Shape 18"/>
          <p:cNvSpPr/>
          <p:nvPr/>
        </p:nvSpPr>
        <p:spPr>
          <a:xfrm>
            <a:off x="8816188" y="1920240"/>
            <a:ext cx="2377440" cy="2011680"/>
          </a:xfrm>
          <a:prstGeom prst="roundRect">
            <a:avLst>
              <a:gd name="adj" fmla="val 5455"/>
            </a:avLst>
          </a:prstGeom>
          <a:solidFill>
            <a:srgbClr val="F0C33D"/>
          </a:solidFill>
          <a:ln w="19050">
            <a:solidFill>
              <a:srgbClr val="1A3A2A"/>
            </a:solidFill>
            <a:prstDash val="solid"/>
          </a:ln>
        </p:spPr>
      </p:sp>
      <p:sp>
        <p:nvSpPr>
          <p:cNvPr id="21" name="Text 19"/>
          <p:cNvSpPr/>
          <p:nvPr/>
        </p:nvSpPr>
        <p:spPr>
          <a:xfrm>
            <a:off x="8816188" y="2011680"/>
            <a:ext cx="2377440" cy="1097280"/>
          </a:xfrm>
          <a:prstGeom prst="rect">
            <a:avLst/>
          </a:prstGeom>
          <a:noFill/>
          <a:ln/>
        </p:spPr>
        <p:txBody>
          <a:bodyPr wrap="square" rtlCol="0" anchor="ctr"/>
          <a:lstStyle/>
          <a:p>
            <a:pPr algn="ctr" indent="0" marL="0">
              <a:buNone/>
            </a:pPr>
            <a:r>
              <a:rPr lang="en-US" sz="6000" b="1" dirty="0">
                <a:solidFill>
                  <a:srgbClr val="1A3A2A"/>
                </a:solidFill>
                <a:latin typeface="Arial" pitchFamily="34" charset="0"/>
                <a:ea typeface="Arial" pitchFamily="34" charset="-122"/>
                <a:cs typeface="Arial" pitchFamily="34" charset="-120"/>
              </a:rPr>
              <a:t>S</a:t>
            </a:r>
            <a:endParaRPr lang="en-US" sz="6000" dirty="0"/>
          </a:p>
        </p:txBody>
      </p:sp>
      <p:sp>
        <p:nvSpPr>
          <p:cNvPr id="22" name="Text 20"/>
          <p:cNvSpPr/>
          <p:nvPr/>
        </p:nvSpPr>
        <p:spPr>
          <a:xfrm>
            <a:off x="8816188" y="3108960"/>
            <a:ext cx="2377440" cy="640080"/>
          </a:xfrm>
          <a:prstGeom prst="rect">
            <a:avLst/>
          </a:prstGeom>
          <a:noFill/>
          <a:ln/>
        </p:spPr>
        <p:txBody>
          <a:bodyPr wrap="square" rtlCol="0" anchor="ctr">
            <a:normAutofit/>
          </a:bodyPr>
          <a:lstStyle/>
          <a:p>
            <a:pPr algn="ctr" indent="0" marL="0">
              <a:buNone/>
            </a:pPr>
            <a:r>
              <a:rPr lang="en-US" sz="1800" b="1" dirty="0">
                <a:solidFill>
                  <a:srgbClr val="1A3A2A"/>
                </a:solidFill>
                <a:latin typeface="Arial" pitchFamily="34" charset="0"/>
                <a:ea typeface="Arial" pitchFamily="34" charset="-122"/>
                <a:cs typeface="Arial" pitchFamily="34" charset="-120"/>
              </a:rPr>
              <a:t>Slowly</a:t>
            </a:r>
            <a:endParaRPr lang="en-US" sz="1800" dirty="0"/>
          </a:p>
        </p:txBody>
      </p:sp>
      <p:sp>
        <p:nvSpPr>
          <p:cNvPr id="23" name="Text 21"/>
          <p:cNvSpPr/>
          <p:nvPr/>
        </p:nvSpPr>
        <p:spPr>
          <a:xfrm>
            <a:off x="8816188" y="4114800"/>
            <a:ext cx="2377440" cy="594360"/>
          </a:xfrm>
          <a:prstGeom prst="rect">
            <a:avLst/>
          </a:prstGeom>
          <a:noFill/>
          <a:ln/>
        </p:spPr>
        <p:txBody>
          <a:bodyPr wrap="square" rtlCol="0" anchor="ctr">
            <a:normAutofit/>
          </a:bodyPr>
          <a:lstStyle/>
          <a:p>
            <a:pPr algn="ctr" indent="0" marL="0">
              <a:buNone/>
            </a:pPr>
            <a:r>
              <a:rPr lang="en-US" sz="1650" b="1" dirty="0">
                <a:solidFill>
                  <a:srgbClr val="1A3A2A"/>
                </a:solidFill>
                <a:latin typeface="Arial" pitchFamily="34" charset="0"/>
                <a:ea typeface="Arial" pitchFamily="34" charset="-122"/>
                <a:cs typeface="Arial" pitchFamily="34" charset="-120"/>
              </a:rPr>
              <a:t>Specific heat capacity</a:t>
            </a:r>
            <a:endParaRPr lang="en-US" sz="1650" dirty="0"/>
          </a:p>
        </p:txBody>
      </p:sp>
      <p:sp>
        <p:nvSpPr>
          <p:cNvPr id="24" name="Text 22"/>
          <p:cNvSpPr/>
          <p:nvPr/>
        </p:nvSpPr>
        <p:spPr>
          <a:xfrm>
            <a:off x="8816188" y="4709160"/>
            <a:ext cx="2377440" cy="1097280"/>
          </a:xfrm>
          <a:prstGeom prst="rect">
            <a:avLst/>
          </a:prstGeom>
          <a:noFill/>
          <a:ln/>
        </p:spPr>
        <p:txBody>
          <a:bodyPr wrap="square" rtlCol="0" anchor="t">
            <a:normAutofit/>
          </a:bodyPr>
          <a:lstStyle/>
          <a:p>
            <a:pPr algn="ctr" indent="0" marL="0">
              <a:buNone/>
            </a:pPr>
            <a:r>
              <a:rPr lang="en-US" sz="1300" dirty="0">
                <a:solidFill>
                  <a:srgbClr val="4A6859"/>
                </a:solidFill>
                <a:latin typeface="Arial" pitchFamily="34" charset="0"/>
                <a:ea typeface="Arial" pitchFamily="34" charset="-122"/>
                <a:cs typeface="Arial" pitchFamily="34" charset="-120"/>
              </a:rPr>
              <a:t>water's temperature changes slowly</a:t>
            </a:r>
            <a:endParaRPr lang="en-US" sz="13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26187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RESEARCH</a:t>
            </a:r>
            <a:endParaRPr lang="en-US" sz="1100" dirty="0"/>
          </a:p>
        </p:txBody>
      </p:sp>
      <p:sp>
        <p:nvSpPr>
          <p:cNvPr id="4" name="Text 2"/>
          <p:cNvSpPr/>
          <p:nvPr/>
        </p:nvSpPr>
        <p:spPr>
          <a:xfrm>
            <a:off x="1856232"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An organism and its water</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57912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Devices or the library; a profile template with the properties as headings.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Choose a local species or a favourite. Outline its adaptations to at least three properties of water (cohesion, adhesion, surface tension, solvent, buoyancy, viscosity, thermal conductivity, specific heat capacity) in a one-page profile with a sketch. Finish with a gallery walk. This is an ATL research skills task.</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55 to 60</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1755648" y="320040"/>
            <a:ext cx="2066544"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IF THERE IS TIME</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Write a cryptic clue</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The A1.1 key terms.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Each student writes cryptic clues for three words from the keyword list, then swaps with a neighbour and solves.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A1.1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4 Water clings to polar surfaces</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5 The solvent cells run in</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6 Life in water, life in air</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A1.1,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A1.1,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A1.1</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A1.1</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Water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Summary doodle: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Water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Water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A1.1 Water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A1.1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A1.1 Water</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A1.1 Water, lesson 2: Sticky, soluble, and a place to live</dc:title>
  <dc:subject>PptxGenJS Presentation</dc:subject>
  <dc:creator>Biology by Bradford</dc:creator>
  <cp:lastModifiedBy>Biology by Bradford</cp:lastModifiedBy>
  <cp:revision>1</cp:revision>
  <dcterms:created xsi:type="dcterms:W3CDTF">2026-10-19T17:20:19Z</dcterms:created>
  <dcterms:modified xsi:type="dcterms:W3CDTF">2026-10-19T17:20:19Z</dcterms:modified>
</cp:coreProperties>
</file>