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A1.1, Water. Lesson 3 of 4: Wet wicks, or water at the bench, 60 minutes.
The plan, minute by minute (each slide's footer says where you are):
0 to 5 min (5)  The question
5 to 20 min (15)  Liquids compared
20 to 35 min (15)  The hand starter, measured
35 to 45 min (10)  Process
45 to 60 min (15)  Explain
The same hour can run the bench stations (the activity below) instead, with the dry lab for homework.
What students get wrong:
Sweat cools because water has a high specific heat capacity. It cools because evaporation takes heat away (latent heat of vaporisation).
Stretch and support:
Stretch: in the dry lab, predict the curve for a liquid that boils at about 97 °C, between ethanol and water, then reason about it.
The lesson plan to print: https://www.biologybybradford.com/guides/downloads/ib-biology-a1-1-water-lesson-3-plan.pdf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The question (5 min).
The plan: Name the independent, dependent and controlled variables together. Why a dry wick and an oil wick?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The question (5 min).
The plan: Name the independent, dependent and controlled variables together. Why a dry wick and an oil wick?
The activity: Water at the bench. Four stations. Drops on a coin, water and soapy water, three trials each, with mean, SD and SE (cohesion). Capillary rise in tubes or straws of three widths (adhesion). What dissolves: salt, sugar, oil and sand (solvent). Water against dry sand warmed under a lamp, with the temperature taken every 2 minutes (heat capacity).
Needs: coins, droppers, washing-up liquid, capillary tubes or straws, beakers, salt, sugar, oil, sand, a lamp, thermometers.
The lesson is built round this activity: the steps that follow run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The question (5 min).
The plan: Name the independent, dependent and controlled variables together. Why a dry wick and an oil wick?
The activity: Wet wicks. The dry lab, with the tasks and questions under it, and its results table as a CSV for a pooled class graph. Done for real, it needs probes or thermometers, gauze, water, ethanol (flammable: no flames), cooking oil, droppers and a desk fan.
Needs: one device per pair.
The lesson is built round this activity: the steps that follow run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Liquids compared (15 min).
The plan: Pairs open the dry lab and run all four wicks in still air three times, recording each run. Students write their hypothesis for each wick before the first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Liquids compared (15 min).
The plan: Pairs open the dry lab and run all four wicks in still air three times, recording each run. Students write their hypothesis for each wick before the first run.
The dry lab runs in the guide: https://www.biologybybradford.com/guides/ib-biology-a1-1-water#lab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20 of 60: Liquids compared (15 min).
The plan: Pairs open the dry lab and run all four wicks in still air three times, recording each run. Students write their hypothesis for each wick before the first run.
The activity: Wet hand, dry hand. Students wet the back of one hand, blow on both, and say which is colder and why. Revisit it after the dry lab, when the answer has numbers behind it.
Needs: water, paper towels.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20 to 35 of 60: The hand starter, measured (15 min).
The plan: In the dry lab, fan on, then humidity at 20% and 80%. Each pair takes a different set-up, runs it three times, and the class pools its results on the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35 to 45 of 60: Process (10 min).
The plan: Work out one standard deviation and standard error by hand, check them against Graph your results in the lab, and draw a graph with error bars.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60 of 60: Explain (15 min).
The plan: The three questions under the lab. Link the result to sweating and to leaves, and evaluate the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60 of 60: Explain (15 min).
The plan: The three questions under the lab. Link the result to sweating and to leaves, and evaluate the method.
Collect the slips: they say where to start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https://www.biologybybradford.com/exam-maker/sit?topics=A1.1&amp;level=SL&amp;paper=quiz&amp;marks=15&amp;src=ep
The guide: https://www.biologybybradford.com/guides/ib-biology-a1-1-water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A1.1  ·  Water  ·  Lesson 3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www.biologybybradford.com/guides/ib-biology-a1-1-water#lab" TargetMode="External"/><Relationship Id="rId1" Type="http://schemas.openxmlformats.org/officeDocument/2006/relationships/image" Target="../media/image-6-1.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www.biologybybradford.com/exam-maker/sit?topics=A1.1&amp;level=SL&amp;paper=quiz&amp;marks=15&amp;src=ep" TargetMode="External"/><Relationship Id="rId2" Type="http://schemas.openxmlformats.org/officeDocument/2006/relationships/hyperlink" Target="https://www.biologybybradford.com/guides/ib-biology-a1-1-water" TargetMode="External"/><Relationship Id="rId3" Type="http://schemas.openxmlformats.org/officeDocument/2006/relationships/hyperlink" Target="https://www.biologybybradford.com/guides/ib-biology-a1-1-water#lab" TargetMode="External"/><Relationship Id="rId4" Type="http://schemas.openxmlformats.org/officeDocument/2006/relationships/hyperlink" Target="https://www.biologybybradford.com/tools/tarsia?topics=ib:A1.1&amp;level=HL" TargetMode="External"/><Relationship Id="rId5" Type="http://schemas.openxmlformats.org/officeDocument/2006/relationships/hyperlink" Target="https://www.biologybybradford.com/tools/dominos?topics=ib:A1.1&amp;level=HL" TargetMode="External"/><Relationship Id="rId6" Type="http://schemas.openxmlformats.org/officeDocument/2006/relationships/hyperlink" Target="https://www.biologybybradford.com/tools/picture-reveal?topics=ib:A1.1&amp;level=HL" TargetMode="External"/><Relationship Id="rId7" Type="http://schemas.openxmlformats.org/officeDocument/2006/relationships/hyperlink" Target="https://www.biologybybradford.com/tools/pub-quiz?topics=ib:A1.1&amp;level=HL" TargetMode="External"/><Relationship Id="rId8" Type="http://schemas.openxmlformats.org/officeDocument/2006/relationships/hyperlink" Target="https://www.biologybybradford.com/escape-rooms?bank=ib:A1.1&amp;level=HL#bank" TargetMode="External"/><Relationship Id="rId9" Type="http://schemas.openxmlformats.org/officeDocument/2006/relationships/hyperlink" Target="https://www.biologybybradford.com/lessons/ib-biology-topic-a-1-1-water" TargetMode="External"/><Relationship Id="rId10" Type="http://schemas.openxmlformats.org/officeDocument/2006/relationships/hyperlink" Target="https://www.biologybybradford.com/summary-doodles/ib-biology-topic-a-1-1-water" TargetMode="External"/><Relationship Id="rId11" Type="http://schemas.openxmlformats.org/officeDocument/2006/relationships/hyperlink" Target="https://www.biologybybradford.com/mcqs/ib-biology-topic-a-1-1-water" TargetMode="External"/><Relationship Id="rId12" Type="http://schemas.openxmlformats.org/officeDocument/2006/relationships/hyperlink" Target="https://www.biologybybradford.com/tools/revision-maps/a1-1-water" TargetMode="External"/><Relationship Id="rId13" Type="http://schemas.openxmlformats.org/officeDocument/2006/relationships/hyperlink" Target="https://www.biologybybradford.com/exam-maker/ib/a1-1-water" TargetMode="External"/><Relationship Id="rId14" Type="http://schemas.openxmlformats.org/officeDocument/2006/relationships/hyperlink" Target="https://www.splycr.com/?set=1e6608e0-80d1-5a9a-a07a-125693c9258d" TargetMode="External"/><Relationship Id="rId15" Type="http://schemas.openxmlformats.org/officeDocument/2006/relationships/slideLayout" Target="../slideLayouts/slideLayout2.xml"/><Relationship Id="rId16"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3 OF 4</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Water</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3850" b="1" dirty="0">
                <a:solidFill>
                  <a:srgbClr val="1A3A2A"/>
                </a:solidFill>
                <a:latin typeface="Arial" pitchFamily="34" charset="0"/>
                <a:ea typeface="Arial" pitchFamily="34" charset="-122"/>
                <a:cs typeface="Arial" pitchFamily="34" charset="-120"/>
              </a:rPr>
              <a:t>Wet wicks, or water at the bench</a:t>
            </a:r>
            <a:endParaRPr lang="en-US" sz="385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Practical</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What makes a wet surface cool: the wet wicks dry lab (or the bench stations), with repeats, mean, SD and SE</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the dry lab</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What makes a wet surface cool: the wet wicks dry lab (or the bench stations), with repeats, mean, SD and SE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question</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Name the independent, dependent and controlled variables together.</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Why a dry wick and an oil wick?</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146304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THE LESSON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Water at the bench</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777240"/>
          </a:xfrm>
          <a:prstGeom prst="rect">
            <a:avLst/>
          </a:prstGeom>
          <a:noFill/>
          <a:ln/>
        </p:spPr>
        <p:txBody>
          <a:bodyPr wrap="square" rtlCol="0" anchor="t">
            <a:normAutofit/>
          </a:bodyPr>
          <a:lstStyle/>
          <a:p>
            <a:pPr indent="0" marL="0">
              <a:buNone/>
            </a:pPr>
            <a:r>
              <a:rPr lang="en-US" sz="1450" dirty="0">
                <a:solidFill>
                  <a:srgbClr val="1A3A2A"/>
                </a:solidFill>
                <a:latin typeface="Arial" pitchFamily="34" charset="0"/>
                <a:ea typeface="Arial" pitchFamily="34" charset="-122"/>
                <a:cs typeface="Arial" pitchFamily="34" charset="-120"/>
              </a:rPr>
              <a:t>Coins, droppers, washing-up liquid, capillary tubes or straws, beakers, salt, sugar, oil, sand, a lamp, thermometers.</a:t>
            </a:r>
            <a:endParaRPr lang="en-US" sz="145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Four stations. Drops on a coin, water and soapy water, three trials each, with mean, SD and SE (cohesion). Capillary rise in tubes or straws of three widths (adhesion). What dissolves: salt, sugar, oil and sand (solvent). Water against dry sand warmed under a lamp, with the temperature taken every 2 minutes (heat capacity).</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1755648" y="320040"/>
            <a:ext cx="146304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THE LESSON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Wet wicks</a:t>
            </a:r>
            <a:endParaRPr lang="en-US" sz="3000" dirty="0"/>
          </a:p>
        </p:txBody>
      </p:sp>
      <p:sp>
        <p:nvSpPr>
          <p:cNvPr id="6" name="Text 4"/>
          <p:cNvSpPr/>
          <p:nvPr/>
        </p:nvSpPr>
        <p:spPr>
          <a:xfrm>
            <a:off x="548640" y="560832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7" name="Text 5"/>
          <p:cNvSpPr/>
          <p:nvPr/>
        </p:nvSpPr>
        <p:spPr>
          <a:xfrm>
            <a:off x="548640" y="5882640"/>
            <a:ext cx="11094415"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device per pair.</a:t>
            </a:r>
            <a:endParaRPr lang="en-US" sz="1500" dirty="0"/>
          </a:p>
        </p:txBody>
      </p:sp>
      <p:sp>
        <p:nvSpPr>
          <p:cNvPr id="8" name="Text 6"/>
          <p:cNvSpPr/>
          <p:nvPr/>
        </p:nvSpPr>
        <p:spPr>
          <a:xfrm>
            <a:off x="548640" y="1783080"/>
            <a:ext cx="1109441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9" name="Text 7"/>
          <p:cNvSpPr/>
          <p:nvPr/>
        </p:nvSpPr>
        <p:spPr>
          <a:xfrm>
            <a:off x="548640" y="2103120"/>
            <a:ext cx="11094415" cy="341376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The dry lab, with the tasks and questions under it, and its results table as a CSV for a pooled class graph. Done for real, it needs probes or thermometers, gauze, water, ethanol (flammable: no flames), cooking oil, droppers and a desk fan.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Liquids compared</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open the dry lab and run all four wicks in still air three times, recording each run.</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write their hypothesis for each wick before the first run.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DRY LAB</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Wet wicks: cooling by evaporation</a:t>
            </a:r>
            <a:endParaRPr lang="en-US" sz="3000" dirty="0"/>
          </a:p>
        </p:txBody>
      </p:sp>
      <p:sp>
        <p:nvSpPr>
          <p:cNvPr id="5" name="Shape 3"/>
          <p:cNvSpPr/>
          <p:nvPr/>
        </p:nvSpPr>
        <p:spPr>
          <a:xfrm>
            <a:off x="438912" y="1622146"/>
            <a:ext cx="7168896" cy="4528109"/>
          </a:xfrm>
          <a:prstGeom prst="roundRect">
            <a:avLst>
              <a:gd name="adj" fmla="val 242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31874"/>
            <a:ext cx="6949440" cy="4308653"/>
          </a:xfrm>
          <a:prstGeom prst="rect">
            <a:avLst/>
          </a:prstGeom>
        </p:spPr>
      </p:pic>
      <p:sp>
        <p:nvSpPr>
          <p:cNvPr id="7" name="Text 4"/>
          <p:cNvSpPr/>
          <p:nvPr/>
        </p:nvSpPr>
        <p:spPr>
          <a:xfrm>
            <a:off x="7772400" y="1737360"/>
            <a:ext cx="3931920" cy="4343400"/>
          </a:xfrm>
          <a:prstGeom prst="rect">
            <a:avLst/>
          </a:prstGeom>
          <a:noFill/>
          <a:ln/>
        </p:spPr>
        <p:txBody>
          <a:bodyPr wrap="square" rtlCol="0" anchor="t">
            <a:normAutofit/>
          </a:bodyPr>
          <a:lstStyle/>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Your question: What makes a wet surface cool down? Do different liquids cool it by different amounts, at different speeds, or for different lengths of time?</a:t>
            </a:r>
            <a:endParaRPr lang="en-US" sz="1350" dirty="0"/>
          </a:p>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What you can change: The liquid on each of four wicks (none, cooking oil, water, ethanol), the air (still, or a fan), the room's humidity, the volume of liquid put on each wick and the room temperature.</a:t>
            </a:r>
            <a:endParaRPr lang="en-US" sz="1350" dirty="0"/>
          </a:p>
          <a:p>
            <a:pPr marL="342900" indent="-342900">
              <a:spcAft>
                <a:spcPts val="800"/>
              </a:spcAft>
              <a:buSzPct val="100000"/>
              <a:buChar char="●"/>
            </a:pPr>
            <a:r>
              <a:rPr lang="en-US" sz="1350" dirty="0">
                <a:solidFill>
                  <a:srgbClr val="1A3A2A"/>
                </a:solidFill>
                <a:latin typeface="Arial" pitchFamily="34" charset="0"/>
                <a:ea typeface="Arial" pitchFamily="34" charset="-122"/>
                <a:cs typeface="Arial" pitchFamily="34" charset="-120"/>
              </a:rPr>
              <a:t>What to record: Each probe's temperature every 30 seconds for 10 minutes. From each run: the starting temperature, the lowest, the largest fall and when it came. Repeat each set-up at least three times: the runs scatter, as real readings do.</a:t>
            </a:r>
            <a:endParaRPr lang="en-US" sz="1350" dirty="0"/>
          </a:p>
        </p:txBody>
      </p:sp>
      <p:sp>
        <p:nvSpPr>
          <p:cNvPr id="8" name="Text 5">
            <a:hlinkClick r:id="rId2" tooltip=""/>
          </p:cNvPr>
          <p:cNvSpPr/>
          <p:nvPr/>
        </p:nvSpPr>
        <p:spPr>
          <a:xfrm>
            <a:off x="548640" y="6172200"/>
            <a:ext cx="7315200" cy="274320"/>
          </a:xfrm>
          <a:prstGeom prst="rect">
            <a:avLst/>
          </a:prstGeom>
          <a:noFill/>
          <a:ln/>
        </p:spPr>
        <p:txBody>
          <a:bodyPr wrap="square" rtlCol="0" anchor="ctr"/>
          <a:lstStyle/>
          <a:p>
            <a:pPr indent="0" marL="0">
              <a:buNone/>
            </a:pPr>
            <a:r>
              <a:rPr lang="en-US" sz="1200" b="1"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Run it: biologybybradford.com/guides/ib-biology-a1-1-water#lab</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20</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DEMO</a:t>
            </a:r>
            <a:endParaRPr lang="en-US" sz="1100" dirty="0"/>
          </a:p>
        </p:txBody>
      </p:sp>
      <p:sp>
        <p:nvSpPr>
          <p:cNvPr id="4" name="Text 2"/>
          <p:cNvSpPr/>
          <p:nvPr/>
        </p:nvSpPr>
        <p:spPr>
          <a:xfrm>
            <a:off x="1691640"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Wet hand, dry hand</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Water, paper towels.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wet the back of one hand, blow on both, and say which is colder and why. Revisit it after the dry lab, when the answer has numbers behind it.</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20 to 35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hand starter, measured</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Each pair takes a different set-up, runs it three times, and the class pools its results on the board.</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35 to 45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Process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Work out one standard deviation and standard error by hand, check them against Graph your results in the lab, and draw a graph with error bars.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Explain</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three questions under the lab.</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206240"/>
          </a:xfrm>
          <a:prstGeom prst="rect">
            <a:avLst/>
          </a:prstGeom>
          <a:noFill/>
          <a:ln/>
        </p:spPr>
        <p:txBody>
          <a:bodyPr wrap="square" rtlCol="0" anchor="t">
            <a:normAutofit/>
          </a:bodyPr>
          <a:lstStyle/>
          <a:p>
            <a:pPr indent="0" marL="0">
              <a:buNone/>
            </a:pPr>
            <a:r>
              <a:rPr lang="en-US" sz="3200" dirty="0">
                <a:solidFill>
                  <a:srgbClr val="1A3A2A"/>
                </a:solidFill>
                <a:latin typeface="Arial" pitchFamily="34" charset="0"/>
                <a:ea typeface="Arial" pitchFamily="34" charset="-122"/>
                <a:cs typeface="Arial" pitchFamily="34" charset="-120"/>
              </a:rPr>
              <a:t>On paper, on your own: one thing the dry lab showed, and one way the model differs from the real thing.</a:t>
            </a:r>
            <a:endParaRPr lang="en-US" sz="3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A1.1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the dry lab</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A1.1</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A1.1</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Water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Water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Water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A1.1 Water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A1.1 Water</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A1.1 Water, lesson 3: Wet wicks, or water at the bench</dc:title>
  <dc:subject>PptxGenJS Presentation</dc:subject>
  <dc:creator>Biology by Bradford</dc:creator>
  <cp:lastModifiedBy>Biology by Bradford</cp:lastModifiedBy>
  <cp:revision>1</cp:revision>
  <dcterms:created xsi:type="dcterms:W3CDTF">2026-10-19T17:20:23Z</dcterms:created>
  <dcterms:modified xsi:type="dcterms:W3CDTF">2026-10-19T17:20:23Z</dcterms:modified>
</cp:coreProperties>
</file>