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slideMasters/slideMaster24.xml" ContentType="application/vnd.openxmlformats-officedocument.presentationml.slideMaster+xml"/>
  <Override PartName="/ppt/slides/slide24.xml" ContentType="application/vnd.openxmlformats-officedocument.presentationml.slide+xml"/>
  <Override PartName="/ppt/slideMasters/slideMaster25.xml" ContentType="application/vnd.openxmlformats-officedocument.presentationml.slideMaster+xml"/>
  <Override PartName="/ppt/slides/slide25.xml" ContentType="application/vnd.openxmlformats-officedocument.presentationml.slide+xml"/>
  <Override PartName="/ppt/slideMasters/slideMaster26.xml" ContentType="application/vnd.openxmlformats-officedocument.presentationml.slideMaster+xml"/>
  <Override PartName="/ppt/slides/slide26.xml" ContentType="application/vnd.openxmlformats-officedocument.presentationml.slide+xml"/>
  <Override PartName="/ppt/slideMasters/slideMaster27.xml" ContentType="application/vnd.openxmlformats-officedocument.presentationml.slideMaster+xml"/>
  <Override PartName="/ppt/slides/slide27.xml" ContentType="application/vnd.openxmlformats-officedocument.presentationml.slide+xml"/>
  <Override PartName="/ppt/slideMasters/slideMaster28.xml" ContentType="application/vnd.openxmlformats-officedocument.presentationml.slideMaster+xml"/>
  <Override PartName="/ppt/slides/slide28.xml" ContentType="application/vnd.openxmlformats-officedocument.presentationml.slide+xml"/>
  <Override PartName="/ppt/slideMasters/slideMaster29.xml" ContentType="application/vnd.openxmlformats-officedocument.presentationml.slideMaster+xml"/>
  <Override PartName="/ppt/slides/slide29.xml" ContentType="application/vnd.openxmlformats-officedocument.presentationml.slide+xml"/>
  <Override PartName="/ppt/slideMasters/slideMaster30.xml" ContentType="application/vnd.openxmlformats-officedocument.presentationml.slideMaster+xml"/>
  <Override PartName="/ppt/slides/slide30.xml" ContentType="application/vnd.openxmlformats-officedocument.presentationml.slide+xml"/>
  <Override PartName="/ppt/slideMasters/slideMaster31.xml" ContentType="application/vnd.openxmlformats-officedocument.presentationml.slideMaster+xml"/>
  <Override PartName="/ppt/slides/slide31.xml" ContentType="application/vnd.openxmlformats-officedocument.presentationml.slide+xml"/>
  <Override PartName="/ppt/slideMasters/slideMaster32.xml" ContentType="application/vnd.openxmlformats-officedocument.presentationml.slideMaster+xml"/>
  <Override PartName="/ppt/slides/slide32.xml" ContentType="application/vnd.openxmlformats-officedocument.presentationml.slide+xml"/>
  <Override PartName="/ppt/slideMasters/slideMaster33.xml" ContentType="application/vnd.openxmlformats-officedocument.presentationml.slideMaster+xml"/>
  <Override PartName="/ppt/slides/slide33.xml" ContentType="application/vnd.openxmlformats-officedocument.presentationml.slide+xml"/>
  <Override PartName="/ppt/slideMasters/slideMaster34.xml" ContentType="application/vnd.openxmlformats-officedocument.presentationml.slideMaster+xml"/>
  <Override PartName="/ppt/slides/slide34.xml" ContentType="application/vnd.openxmlformats-officedocument.presentationml.slide+xml"/>
  <Override PartName="/ppt/slideMasters/slideMaster35.xml" ContentType="application/vnd.openxmlformats-officedocument.presentationml.slideMaster+xml"/>
  <Override PartName="/ppt/slides/slide35.xml" ContentType="application/vnd.openxmlformats-officedocument.presentationml.slide+xml"/>
  <Override PartName="/ppt/slideMasters/slideMaster36.xml" ContentType="application/vnd.openxmlformats-officedocument.presentationml.slideMaster+xml"/>
  <Override PartName="/ppt/slides/slide36.xml" ContentType="application/vnd.openxmlformats-officedocument.presentationml.slide+xml"/>
  <Override PartName="/ppt/slideMasters/slideMaster37.xml" ContentType="application/vnd.openxmlformats-officedocument.presentationml.slideMaster+xml"/>
  <Override PartName="/ppt/slides/slide37.xml" ContentType="application/vnd.openxmlformats-officedocument.presentationml.slide+xml"/>
  <Override PartName="/ppt/slideMasters/slideMaster38.xml" ContentType="application/vnd.openxmlformats-officedocument.presentationml.slideMaster+xml"/>
  <Override PartName="/ppt/slides/slide38.xml" ContentType="application/vnd.openxmlformats-officedocument.presentationml.slide+xml"/>
  <Override PartName="/ppt/slideMasters/slideMaster39.xml" ContentType="application/vnd.openxmlformats-officedocument.presentationml.slideMaster+xml"/>
  <Override PartName="/ppt/slides/slide39.xml" ContentType="application/vnd.openxmlformats-officedocument.presentationml.slide+xml"/>
  <Override PartName="/ppt/slideMasters/slideMaster40.xml" ContentType="application/vnd.openxmlformats-officedocument.presentationml.slideMaster+xml"/>
  <Override PartName="/ppt/slides/slide40.xml" ContentType="application/vnd.openxmlformats-officedocument.presentationml.slide+xml"/>
  <Override PartName="/ppt/slideMasters/slideMaster41.xml" ContentType="application/vnd.openxmlformats-officedocument.presentationml.slideMaster+xml"/>
  <Override PartName="/ppt/slides/slide4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Lst>
  <p:notesMasterIdLst>
    <p:notesMasterId r:id="rId43"/>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notesMaster" Target="notesMasters/notesMaster1.xml"/><Relationship Id="rId44" Type="http://schemas.openxmlformats.org/officeDocument/2006/relationships/presProps" Target="presProps.xml"/><Relationship Id="rId45" Type="http://schemas.openxmlformats.org/officeDocument/2006/relationships/viewProps" Target="viewProps.xml"/><Relationship Id="rId46" Type="http://schemas.openxmlformats.org/officeDocument/2006/relationships/theme" Target="theme/theme1.xml"/><Relationship Id="rId47"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_rels/notesSlide2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4.xml"/>
		</Relationships>
</file>

<file path=ppt/notesSlides/_rels/notesSlide2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5.xml"/>
		</Relationships>
</file>

<file path=ppt/notesSlides/_rels/notesSlide2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6.xml"/>
		</Relationships>
</file>

<file path=ppt/notesSlides/_rels/notesSlide2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7.xml"/>
		</Relationships>
</file>

<file path=ppt/notesSlides/_rels/notesSlide2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8.xml"/>
		</Relationships>
</file>

<file path=ppt/notesSlides/_rels/notesSlide2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9.xml"/>
		</Relationships>
</file>

<file path=ppt/notesSlides/_rels/notesSlide3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0.xml"/>
		</Relationships>
</file>

<file path=ppt/notesSlides/_rels/notesSlide3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1.xml"/>
		</Relationships>
</file>

<file path=ppt/notesSlides/_rels/notesSlide3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2.xml"/>
		</Relationships>
</file>

<file path=ppt/notesSlides/_rels/notesSlide3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3.xml"/>
		</Relationships>
</file>

<file path=ppt/notesSlides/_rels/notesSlide3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4.xml"/>
		</Relationships>
</file>

<file path=ppt/notesSlides/_rels/notesSlide3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5.xml"/>
		</Relationships>
</file>

<file path=ppt/notesSlides/_rels/notesSlide3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6.xml"/>
		</Relationships>
</file>

<file path=ppt/notesSlides/_rels/notesSlide3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7.xml"/>
		</Relationships>
</file>

<file path=ppt/notesSlides/_rels/notesSlide3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8.xml"/>
		</Relationships>
</file>

<file path=ppt/notesSlides/_rels/notesSlide3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9.xml"/>
		</Relationships>
</file>

<file path=ppt/notesSlides/_rels/notesSlide4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0.xml"/>
		</Relationships>
</file>

<file path=ppt/notesSlides/_rels/notesSlide4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1.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IB Biology A1.2, Nucleic acids. Lesson 1 of 5: The molecule, 60 minutes.
The plan, minute by minute (each slide's footer says where you are):
0 to 8 min (8)  Do now: Who am I?
8 to 15 min (7)  Where the genetic material is
15 to 27 min (12)  Draw it the IB way
27 to 52 min (25)  Two models, one Venn
52 to 60 min (8)  Exit
What students get wrong:
A nucleotide and a base are the same thing. A nucleotide is a phosphate, a sugar and a base.
Bases join to phosphates. Bases join to sugars; phosphates join sugar to sugar.
Hydrogen bonds hold a strand together. Within a strand, covalent; between strands, hydrogen.
Antiparallel means twisted. It means running in opposite directions.
Stretch and support:
Support: cut the figures' captions into cards to put in order, use the dotted key terms as a glossary, and give a drawing frame with the pentagon corners marked for the IB drawings.
Support: use the three mnemonics (Apples in the Tree, Some Bananas Split, Pure As Gold) as a starter in each lesson.
The lesson plan to print: https://www.biologybybradford.com/guides/downloads/ib-biology-a1-2-nucleic-acids-lesson-1-plan.pdf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Who am I? (8 min).
The plan: Each student wears a card with a term or a scientist on it, unseen, and asks yes or no questions until they guess it. The keyword bank is in the activity below.
Start a 8 minute timer as they come in.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0 to 8 of 60: Do now: Who am I? (8 min).
The plan: Each student wears a card with a term or a scientist on it, unseen, and asks yes or no questions until they guess it. The keyword bank is in the activity below.
The activity: Who am I?. Each student wears a card with a term or a scientist on it, unseen, and asks yes or no questions until they guess it. The keyword bank: nucleotide, phosphate group, deoxyribose, ribose, adenine, thymine, guanine, cytosine, uracil, hydrogen bond, sugar–phosphate backbone, antiparallel, double helix, complementary base pairing, condensation, DNA, RNA, virus.
Needs: cards and sticky tape or headbands.
The time: 8 minutes, minutes 0 to 8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Where the genetic material is (7 min).
The plan: Chapter 1's figure on the board: tap the cells and viruses. Take the virus predict box by vote before anyone opens the answer.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Where the genetic material is (7 min).
The plan: Chapter 1's figure on the board: tap the cells and viruses. Take the virus predict box by vote before anyone opens the answer.
An organism inherits instructions from its parents: how to build its cells, which proteins to make, when to grow. The molecule that holds those instructions is its genetic material.
In every living organism studied, the genetic material is DNA, short for deoxyribonucleic acid. That is true of bacteria, archaea, protists, fungi, plants and animals. In a cell with a nucleus, most of the DNA is in the nucleus, with a little in the mitochondria and, in plants, the chloroplasts. In a bacterium it lies loose in the cytoplasm.
DNA belongs to the nucleic acids. The other one, RNA, does many jobs in the cell (chapter 6), and a few viruses use it to carry their genes: influenza, measles and the coronavirus that causes COVID-19 are RNA viruses. Other viruses carry DNA. How anyone found out that DNA, and not protein, carries genes is the story of chapter 11.
Both nucleic acids are polymers built from one kind of monomer (chapter 2), and both contain carbon, hydrogen, oxygen, nitrogen and phosphorus.
One more distinction. DNA is the whole molecule. A gene is one stretch of its base sequence, and a single DNA molecule carries many genes.
Parts of the figure:
Bacterium DNA, one long loop, loose in the cytoplasm: there is no nucleus.
Yeast cell DNA in the nucleus, and a little in each mitochondrion.
Plant cell DNA in the nucleus, and small loops in mitochondria and chloroplasts.
Animal cell DNA in the nucleus, and a little in each mitochondrion.
Phage A virus that infects bacteria. Its DNA lies inside a protein coat.
Influenza virus RNA inside a protein coat, with a fatty envelope. It has no cells and makes nothing for itself: it can only be copied inside a host cell.
Coronavirus RNA inside a protein coat, with a fatty envelope. It has no cells and makes nothing for itself: it can only be copied inside a host cell.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Where the genetic material is (7 min).
The plan: Chapter 1's figure on the board: tap the cells and viruses. Take the virus predict box by vote before anyone opens the answer.
Ask for a show of hands, or mini whiteboards, before revealing. (Answer: B,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Where the genetic material is (7 min).
The plan: Chapter 1's figure on the board: tap the cells and viruses. Take the virus predict box by vote before anyone opens the answer.
Answer: B. No. A virus has no cells and no metabolism of its own, and it can only be copied inside a host cell, so biologists do not count it as alive. The rule is about living things, and in every one studied so far the genetic material is DNA. In an RNA virus the genes really are RNA: there is no hidden DNA original.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8 to 15 of 60: Where the genetic material is (7 min).
The plan: Chapter 1's figure on the board: tap the cells and viruses. Take the virus predict box by vote before anyone opens the answer.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The activity: Draw it the IB way. On mini whiteboards: one nucleotide, then a four-nucleotide RNA strand, then three antiparallel base pairs, each checked against the figure at the same step. Stress the corners the bonds leave from.
Needs: mini whiteboards and pens.
The time: 12 minutes, minutes 15 to 27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Nucleic acids are polymers. The small unit, the monomer, is the nucleotide.
A nucleotide has three parts joined by covalent bonds: a phosphate group, a pentose sugar and a nitrogenous base. The sugar is in the middle. The phosphate is bonded to one corner of it and the base to another, and the base and the phosphate are never bonded to each other.
In DNA the sugar is deoxyribose, and in RNA it is ribose (chapter 6). The bases have names of their own (chapter 4).
Between them the three parts contain carbon, hydrogen, oxygen, nitrogen and phosphorus. Nitrogen comes only from the base and phosphorus only from the phosphate. In the cell the phosphate group carries a negative charge, a fact that matters again later in this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Nucleic acids are polymers. The small unit, the monomer, is the nucleotide.
A nucleotide has three parts joined by covalent bonds: a phosphate group, a pentose sugar and a nitrogenous base. The sugar is in the middle. The phosphate is bonded to one corner of it and the base to another, and the base and the phosphate are never bonded to each other.
In DNA the sugar is deoxyribose, and in RNA it is ribose (chapter 6). The bases have names of their own (chapter 4).
Between them the three parts contain carbon, hydrogen, oxygen, nitrogen and phosphorus. Nitrogen comes only from the base and phosphorus only from the phosphate. In the cell the phosphate group carries a negative charge, a fact that matters again later in this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Nucleic acids are polymers. The small unit, the monomer, is the nucleotide.
A nucleotide has three parts joined by covalent bonds: a phosphate group, a pentose sugar and a nitrogenous base. The sugar is in the middle. The phosphate is bonded to one corner of it and the base to another, and the base and the phosphate are never bonded to each other.
In DNA the sugar is deoxyribose, and in RNA it is ribose (chapter 6). The bases have names of their own (chapter 4).
Between them the three parts contain carbon, hydrogen, oxygen, nitrogen and phosphorus. Nitrogen comes only from the base and phosphorus only from the phosphate. In the cell the phosphate group carries a negative charge, a fact that matters again later in this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Nucleic acids are polymers. The small unit, the monomer, is the nucleotide.
A nucleotide has three parts joined by covalent bonds: a phosphate group, a pentose sugar and a nitrogenous base. The sugar is in the middle. The phosphate is bonded to one corner of it and the base to another, and the base and the phosphate are never bonded to each other.
In DNA the sugar is deoxyribose, and in RNA it is ribose (chapter 6). The bases have names of their own (chapter 4).
Between them the three parts contain carbon, hydrogen, oxygen, nitrogen and phosphorus. Nitrogen comes only from the base and phosphorus only from the phosphate. In the cell the phosphate group carries a negative charge, a fact that matters again later in this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Nucleic acids are polymers. The small unit, the monomer, is the nucleotide.
A nucleotide has three parts joined by covalent bonds: a phosphate group, a pentose sugar and a nitrogenous base. The sugar is in the middle. The phosphate is bonded to one corner of it and the base to another, and the base and the phosphate are never bonded to each other.
In DNA the sugar is deoxyribose, and in RNA it is ribose (chapter 6). The bases have names of their own (chapter 4).
Between them the three parts contain carbon, hydrogen, oxygen, nitrogen and phosphorus. Nitrogen comes only from the base and phosphorus only from the phosphate. In the cell the phosphate group carries a negative charge, a fact that matters again later in this guide.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Nucleotides join by condensation, as in the sugars and lipids of B1.1. The phosphate of each new nucleotide bonds to the sugar of the last nucleotide in the chain, and a molecule of water is released. The reverse is hydrolysis: water is added back and the bond breaks, which is how your digestion takes the nucleic acids in food apart.
Repeat the join and you build a strand: sugar, phosphate, sugar, phosphate. Every link is a covalent bond, so the strand is one continuous chain of covalently bonded atoms. That is the sugar–phosphate backbone: strong, and it fixes the order of the nucleotides along it.
The bases are not part of the backbone. Each sticks out sideways from its sugar, all on the same side, free to pair with another base (chapter 4). The backbone is the same all along, whatever the bases are, and any base can follow any other. Chapter 7 builds on that.
RNA is one such strand, a polymer of ribonucleotides made by condensation. DNA strands are built the same way; the enzymes that do it come in D1.1.
To draw an RNA strand, stack the nucleotides, join the lower left corner of each pentagon to the circle of the next, and point every base the same way. To mark one nucleotide, ring a circle, a pentagon and a rectangle together, not a pentagon, a rectangle and the circle below it.
One nucleotide has no order. A strand does. Order is a property of the polymer that its monomers do not have.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Ask for a show of hands, or mini whiteboards, before revealing. (Answer: A,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Answer: C. Four. Every DNA nucleotide has the same phosphate and the same sugar, deoxyribose; only the base differs, and DNA has four bases. RNA has its own four, built on ribose, so a cell's nucleic acids use eight nucleotides in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Answer: A. Nine. Each bond releases one water molecule, and ten nucleotides in a row have nine bonds between them: n nucleotides make n − 1 bonds and release n − 1 water molecules. Taking the strand apart again by hydrolysis would use nine water molecules.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15 to 27 of 60: Draw it the IB way (12 min).
The plan: Chapter 2's and chapter 3's figures step by step, with students drawing on mini whiteboards at the same steps. Then the bond builder on the board: predict the water count for ten nucleotides first.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52 of 60: Two models, one Venn (25 min).
The plan: Pairs build a paper model and a sweet model of DNA, then complete the Venn diagram. Finish on "Watson and Crick built models too", chapter 5's aside.
The activity: Two models, one Venn. Pairs build a paper (origami) model and a sweet model of DNA, then draw a Venn diagram: what each shows, what it leaves out, what both get wrong, and how to improve one. Push for these: the origami shows the twist and the antiparallel strands; the sweets show pairing and the backbone; neither shows atoms, hydrogen bonds or scale.
Needs: a printed DNA origami sheet that you have permission to copy (the guide does not supply one); for the sweet model, two colours of liquorice laces, four colours of soft sweets and cocktail sticks; beads and pipe cleaners for anyone who cannot or will not use sweets.
The time: 25 minutes, minutes 27 to 52 of the plan.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52 of 60: Two models, one Venn (25 min).
The plan: Pairs build a paper model and a sweet model of DNA, then complete the Venn diagram. Finish on "Watson and Crick built models too", chapter 5's aside.
DNA is two strands held together by hydrogen bonds between complementary bases: A with T and G with C. The bases are on the inside and the two sugar–phosphate backbones are on the outside. A pair of bases facing each other is a base pair.
The strands are antiparallel: they run in opposite directions, like the two lanes of a road. In a drawing, the second strand's nucleotides are upside down, with the pentagons inverted and the phosphates on the other side. What direction means chemically is chapter 8.
The pair of strands winds into a double helix. In an exam you draw the two strands antiparallel and paired, with A opposite T and G opposite C. You do not have to draw the twist.
One hydrogen bond is weak, but millions of them hold the two strands firmly together. How that squares with copying and reading DNA, which need the strands parted, is the prediction below.
Example: Worked example In a double-stranded DNA molecule, 20% of the bases are adenine. Thymine pairs with adenine, so 20% are thymine. That leaves 60%, shared equally between guanine and cytosine: 30% each. Every nucleotide carries one phosphate, so the number of phosphates equals the number of bases.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52 of 60: Two models, one Venn (25 min).
The plan: Pairs build a paper model and a sweet model of DNA, then complete the Venn diagram. Finish on "Watson and Crick built models too", chapter 5's aside.
DNA is two strands held together by hydrogen bonds between complementary bases: A with T and G with C. The bases are on the inside and the two sugar–phosphate backbones are on the outside. A pair of bases facing each other is a base pair.
The strands are antiparallel: they run in opposite directions, like the two lanes of a road. In a drawing, the second strand's nucleotides are upside down, with the pentagons inverted and the phosphates on the other side. What direction means chemically is chapter 8.
The pair of strands winds into a double helix. In an exam you draw the two strands antiparallel and paired, with A opposite T and G opposite C. You do not have to draw the twist.
One hydrogen bond is weak, but millions of them hold the two strands firmly together. How that squares with copying and reading DNA, which need the strands parted, is the prediction below.
Example: Worked example In a double-stranded DNA molecule, 20% of the bases are adenine. Thymine pairs with adenine, so 20% are thymine. That leaves 60%, shared equally between guanine and cytosine: 30% each. Every nucleotide carries one phosphate, so the number of phosphates equals the number of bases.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52 of 60: Two models, one Venn (25 min).
The plan: Pairs build a paper model and a sweet model of DNA, then complete the Venn diagram. Finish on "Watson and Crick built models too", chapter 5's aside.
DNA is two strands held together by hydrogen bonds between complementary bases: A with T and G with C. The bases are on the inside and the two sugar–phosphate backbones are on the outside. A pair of bases facing each other is a base pair.
The strands are antiparallel: they run in opposite directions, like the two lanes of a road. In a drawing, the second strand's nucleotides are upside down, with the pentagons inverted and the phosphates on the other side. What direction means chemically is chapter 8.
The pair of strands winds into a double helix. In an exam you draw the two strands antiparallel and paired, with A opposite T and G opposite C. You do not have to draw the twist.
One hydrogen bond is weak, but millions of them hold the two strands firmly together. How that squares with copying and reading DNA, which need the strands parted, is the prediction below.
Example: Worked example In a double-stranded DNA molecule, 20% of the bases are adenine. Thymine pairs with adenine, so 20% are thymine. That leaves 60%, shared equally between guanine and cytosine: 30% each. Every nucleotide carries one phosphate, so the number of phosphates equals the number of bases.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52 of 60: Two models, one Venn (25 min).
The plan: Pairs build a paper model and a sweet model of DNA, then complete the Venn diagram. Finish on "Watson and Crick built models too", chapter 5's aside.
Ask for a show of hands, or mini whiteboards, before revealing. (Answer: C, on the next slide.)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52 of 60: Two models, one Venn (25 min).
The plan: Pairs build a paper model and a sweet model of DNA, then complete the Venn diagram. Finish on "Watson and Crick built models too", chapter 5's aside.
Answer: C. The bonds between the strands are hydrogen bonds: weak one by one, so the strands can be unzipped. The bonds along each strand are covalent, so each strand, and the sequence it carries, stays whole. Both strands then serve as templates (chapter 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27 to 52 of 60: Two models, one Venn (25 min).
The plan: Pairs build a paper model and a sweet model of DNA, then complete the Venn diagram. Finish on "Watson and Crick built models too", chapter 5's aside.
A common mistake: say it, then ask who can say why it is wrong.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Draw three base pairs, antiparallel, and label a backbone, a hydrogen bond and one whole nucleotide.
Thumbs up, sideways or down on each goal before the exit question. The goals come from the statements this lesson covers.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Minutes 52 to 60 of 60: Exit (8 min).
The plan: Draw three base pairs, antiparallel, and label a backbone, a hydrogen bond and one whole nucleotide.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Every link here is live. Set the exam practice paper for homework: it is fresh each time, marked as students go and saved to their Exam practice when they are signed in.
Exam practice: https://www.biologybybradford.com/exam-maker/sit?topics=A1.2&amp;level=SL&amp;paper=quiz&amp;marks=15&amp;src=ep
The guide: https://www.biologybybradford.com/guides/ib-biology-a1-2-nucleic-acids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41</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ESSON">
    <p:bg>
      <p:bgPr>
        <a:solidFill>
          <a:srgbClr val="F4FAF6"/>
        </a:solidFill>
      </p:bgPr>
    </p:bg>
    <p:spTree>
      <p:nvGrpSpPr>
        <p:cNvPr id="1" name=""/>
        <p:cNvGrpSpPr/>
        <p:nvPr/>
      </p:nvGrpSpPr>
      <p:grpSpPr>
        <a:xfrm>
          <a:off x="0" y="0"/>
          <a:ext cx="0" cy="0"/>
          <a:chOff x="0" y="0"/>
          <a:chExt cx="0" cy="0"/>
        </a:xfrm>
      </p:grpSpPr>
      <p:sp>
        <p:nvSpPr>
          <p:cNvPr id="2" name="Shape 0"/>
          <p:cNvSpPr/>
          <p:nvPr/>
        </p:nvSpPr>
        <p:spPr>
          <a:xfrm>
            <a:off x="0" y="0"/>
            <a:ext cx="12191695" cy="109728"/>
          </a:xfrm>
          <a:prstGeom prst="rect">
            <a:avLst/>
          </a:prstGeom>
          <a:solidFill>
            <a:srgbClr val="2DB876"/>
          </a:solidFill>
          <a:ln/>
        </p:spPr>
      </p:sp>
      <p:sp>
        <p:nvSpPr>
          <p:cNvPr id="3" name="Text 1"/>
          <p:cNvSpPr/>
          <p:nvPr/>
        </p:nvSpPr>
        <p:spPr>
          <a:xfrm>
            <a:off x="457200" y="6446520"/>
            <a:ext cx="6949440" cy="274320"/>
          </a:xfrm>
          <a:prstGeom prst="rect">
            <a:avLst/>
          </a:prstGeom>
          <a:noFill/>
          <a:ln/>
        </p:spPr>
        <p:txBody>
          <a:bodyPr wrap="square" rtlCol="0" anchor="ctr"/>
          <a:lstStyle/>
          <a:p>
            <a:pPr indent="0" marL="0">
              <a:buNone/>
            </a:pPr>
            <a:r>
              <a:rPr lang="en-US" sz="1000" dirty="0">
                <a:solidFill>
                  <a:srgbClr val="4A6859"/>
                </a:solidFill>
                <a:latin typeface="Arial" pitchFamily="34" charset="0"/>
                <a:ea typeface="Arial" pitchFamily="34" charset="-122"/>
                <a:cs typeface="Arial" pitchFamily="34" charset="-120"/>
              </a:rPr>
              <a:t>IB Biology A1.2  ·  Nucleic acids  ·  Lesson 1  ·  biologybybradford.com</a:t>
            </a:r>
            <a:endParaRPr lang="en-US" sz="1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1002</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slideLayout" Target="../slideLayouts/slideLayout2.xml"/><Relationship Id="rId3"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2.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2.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slideLayout" Target="../slideLayouts/slideLayout2.xml"/><Relationship Id="rId3"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slideLayout" Target="../slideLayouts/slideLayout2.xml"/><Relationship Id="rId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2.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2.xml"/><Relationship Id="rId3"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slideLayout" Target="../slideLayouts/slideLayout2.xml"/><Relationship Id="rId3"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2.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slideLayout" Target="../slideLayouts/slideLayout2.xml"/><Relationship Id="rId3"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slideLayout" Target="../slideLayouts/slideLayout2.xml"/><Relationship Id="rId3"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2.xml"/><Relationship Id="rId3"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slideLayout" Target="../slideLayouts/slideLayout2.xml"/><Relationship Id="rId3"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2.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image" Target="../media/image-23-1.png"/><Relationship Id="rId2" Type="http://schemas.openxmlformats.org/officeDocument/2006/relationships/slideLayout" Target="../slideLayouts/slideLayout2.xml"/><Relationship Id="rId3"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4-1.png"/><Relationship Id="rId2" Type="http://schemas.openxmlformats.org/officeDocument/2006/relationships/slideLayout" Target="../slideLayouts/slideLayout2.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image" Target="../media/image-32-1.png"/><Relationship Id="rId2" Type="http://schemas.openxmlformats.org/officeDocument/2006/relationships/slideLayout" Target="../slideLayouts/slideLayout2.xml"/><Relationship Id="rId3"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image" Target="../media/image-34-1.png"/><Relationship Id="rId2" Type="http://schemas.openxmlformats.org/officeDocument/2006/relationships/slideLayout" Target="../slideLayouts/slideLayout2.xml"/><Relationship Id="rId3"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image" Target="../media/image-33-1.png"/><Relationship Id="rId2" Type="http://schemas.openxmlformats.org/officeDocument/2006/relationships/slideLayout" Target="../slideLayouts/slideLayout2.xml"/><Relationship Id="rId3" Type="http://schemas.openxmlformats.org/officeDocument/2006/relationships/notesSlide" Target="../notesSlides/notesSlide35.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hyperlink" Target="https://www.biologybybradford.com/exam-maker/sit?topics=A1.2&amp;level=SL&amp;paper=quiz&amp;marks=15&amp;src=ep" TargetMode="External"/><Relationship Id="rId2" Type="http://schemas.openxmlformats.org/officeDocument/2006/relationships/hyperlink" Target="https://www.biologybybradford.com/guides/ib-biology-a1-2-nucleic-acids" TargetMode="External"/><Relationship Id="rId3" Type="http://schemas.openxmlformats.org/officeDocument/2006/relationships/hyperlink" Target="https://www.biologybybradford.com/guides/ib-biology-a1-2-nucleic-acids#genetic-material" TargetMode="External"/><Relationship Id="rId4" Type="http://schemas.openxmlformats.org/officeDocument/2006/relationships/hyperlink" Target="https://www.biologybybradford.com/guides/ib-biology-a1-2-nucleic-acids#nucleotide" TargetMode="External"/><Relationship Id="rId5" Type="http://schemas.openxmlformats.org/officeDocument/2006/relationships/hyperlink" Target="https://www.biologybybradford.com/guides/ib-biology-a1-2-nucleic-acids#backbone" TargetMode="External"/><Relationship Id="rId6" Type="http://schemas.openxmlformats.org/officeDocument/2006/relationships/hyperlink" Target="https://www.biologybybradford.com/guides/ib-biology-a1-2-nucleic-acids#helix" TargetMode="External"/><Relationship Id="rId7" Type="http://schemas.openxmlformats.org/officeDocument/2006/relationships/hyperlink" Target="https://www.biologybybradford.com/tools/tarsia?topics=ib:A1.2&amp;level=HL" TargetMode="External"/><Relationship Id="rId8" Type="http://schemas.openxmlformats.org/officeDocument/2006/relationships/hyperlink" Target="https://www.biologybybradford.com/tools/dominos?topics=ib:A1.2&amp;level=HL" TargetMode="External"/><Relationship Id="rId9" Type="http://schemas.openxmlformats.org/officeDocument/2006/relationships/hyperlink" Target="https://www.biologybybradford.com/tools/picture-reveal?topics=ib:A1.2&amp;level=HL" TargetMode="External"/><Relationship Id="rId10" Type="http://schemas.openxmlformats.org/officeDocument/2006/relationships/hyperlink" Target="https://www.biologybybradford.com/tools/pub-quiz?topics=ib:A1.2&amp;level=HL" TargetMode="External"/><Relationship Id="rId11" Type="http://schemas.openxmlformats.org/officeDocument/2006/relationships/hyperlink" Target="https://www.biologybybradford.com/escape-rooms?bank=ib:A1.2&amp;level=HL#bank" TargetMode="External"/><Relationship Id="rId12" Type="http://schemas.openxmlformats.org/officeDocument/2006/relationships/hyperlink" Target="https://www.biologybybradford.com/lessons/ib-biology-topic-a-1-2-nucleic-acids" TargetMode="External"/><Relationship Id="rId13" Type="http://schemas.openxmlformats.org/officeDocument/2006/relationships/hyperlink" Target="https://www.biologybybradford.com/mcqs/ib-biology-topic-a-1-2-nucleic-acids" TargetMode="External"/><Relationship Id="rId14" Type="http://schemas.openxmlformats.org/officeDocument/2006/relationships/hyperlink" Target="https://www.biologybybradford.com/tools/revision-maps/a1-2-nucleic-acids" TargetMode="External"/><Relationship Id="rId15" Type="http://schemas.openxmlformats.org/officeDocument/2006/relationships/hyperlink" Target="https://www.biologybybradford.com/exam-maker/ib/a1-2-nucleic-acids" TargetMode="External"/><Relationship Id="rId16" Type="http://schemas.openxmlformats.org/officeDocument/2006/relationships/hyperlink" Target="https://www.splycr.com/?set=e76697ab-daec-5ea4-9eb5-d77cf886b72f" TargetMode="External"/><Relationship Id="rId17" Type="http://schemas.openxmlformats.org/officeDocument/2006/relationships/slideLayout" Target="../slideLayouts/slideLayout2.xml"/><Relationship Id="rId18" Type="http://schemas.openxmlformats.org/officeDocument/2006/relationships/notesSlide" Target="../notesSlides/notesSlide41.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0</a:t>
            </a:r>
            <a:endParaRPr lang="en-US" sz="1000" dirty="0"/>
          </a:p>
        </p:txBody>
      </p:sp>
      <p:sp>
        <p:nvSpPr>
          <p:cNvPr id="3" name="Shape 1"/>
          <p:cNvSpPr/>
          <p:nvPr/>
        </p:nvSpPr>
        <p:spPr>
          <a:xfrm>
            <a:off x="0" y="109728"/>
            <a:ext cx="320040" cy="6748272"/>
          </a:xfrm>
          <a:prstGeom prst="rect">
            <a:avLst/>
          </a:prstGeom>
          <a:solidFill>
            <a:srgbClr val="FF7EB6"/>
          </a:solidFill>
          <a:ln/>
        </p:spPr>
      </p:sp>
      <p:sp>
        <p:nvSpPr>
          <p:cNvPr id="4" name="Text 2"/>
          <p:cNvSpPr/>
          <p:nvPr/>
        </p:nvSpPr>
        <p:spPr>
          <a:xfrm>
            <a:off x="822960" y="640080"/>
            <a:ext cx="196596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IB Biology A1.2</a:t>
            </a:r>
            <a:endParaRPr lang="en-US" sz="1100" dirty="0"/>
          </a:p>
        </p:txBody>
      </p:sp>
      <p:sp>
        <p:nvSpPr>
          <p:cNvPr id="5" name="Text 3"/>
          <p:cNvSpPr/>
          <p:nvPr/>
        </p:nvSpPr>
        <p:spPr>
          <a:xfrm>
            <a:off x="2926080" y="640080"/>
            <a:ext cx="1764792"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LESSON 1 OF 5</a:t>
            </a:r>
            <a:endParaRPr lang="en-US" sz="1100" dirty="0"/>
          </a:p>
        </p:txBody>
      </p:sp>
      <p:sp>
        <p:nvSpPr>
          <p:cNvPr id="6" name="Text 4"/>
          <p:cNvSpPr/>
          <p:nvPr/>
        </p:nvSpPr>
        <p:spPr>
          <a:xfrm>
            <a:off x="822960" y="1188720"/>
            <a:ext cx="5486400" cy="457200"/>
          </a:xfrm>
          <a:prstGeom prst="rect">
            <a:avLst/>
          </a:prstGeom>
          <a:noFill/>
          <a:ln/>
        </p:spPr>
        <p:txBody>
          <a:bodyPr wrap="square" rtlCol="0" anchor="t">
            <a:normAutofit/>
          </a:bodyPr>
          <a:lstStyle/>
          <a:p>
            <a:pPr indent="0" marL="0">
              <a:buNone/>
            </a:pPr>
            <a:r>
              <a:rPr lang="en-US" sz="1800" b="1" dirty="0">
                <a:solidFill>
                  <a:srgbClr val="1A8A55"/>
                </a:solidFill>
                <a:latin typeface="Arial" pitchFamily="34" charset="0"/>
                <a:ea typeface="Arial" pitchFamily="34" charset="-122"/>
                <a:cs typeface="Arial" pitchFamily="34" charset="-120"/>
              </a:rPr>
              <a:t>Nucleic acids</a:t>
            </a:r>
            <a:endParaRPr lang="en-US" sz="1800" dirty="0"/>
          </a:p>
        </p:txBody>
      </p:sp>
      <p:sp>
        <p:nvSpPr>
          <p:cNvPr id="7" name="Text 5"/>
          <p:cNvSpPr/>
          <p:nvPr/>
        </p:nvSpPr>
        <p:spPr>
          <a:xfrm>
            <a:off x="822960" y="1691640"/>
            <a:ext cx="5486400" cy="1737360"/>
          </a:xfrm>
          <a:prstGeom prst="rect">
            <a:avLst/>
          </a:prstGeom>
          <a:noFill/>
          <a:ln/>
        </p:spPr>
        <p:txBody>
          <a:bodyPr wrap="square" rtlCol="0" anchor="t">
            <a:normAutofit/>
          </a:bodyPr>
          <a:lstStyle/>
          <a:p>
            <a:pPr indent="0" marL="0">
              <a:buNone/>
            </a:pPr>
            <a:r>
              <a:rPr lang="en-US" sz="4000" b="1" dirty="0">
                <a:solidFill>
                  <a:srgbClr val="1A3A2A"/>
                </a:solidFill>
                <a:latin typeface="Arial" pitchFamily="34" charset="0"/>
                <a:ea typeface="Arial" pitchFamily="34" charset="-122"/>
                <a:cs typeface="Arial" pitchFamily="34" charset="-120"/>
              </a:rPr>
              <a:t>The molecule</a:t>
            </a:r>
            <a:endParaRPr lang="en-US" sz="4000" dirty="0"/>
          </a:p>
        </p:txBody>
      </p:sp>
      <p:sp>
        <p:nvSpPr>
          <p:cNvPr id="8" name="Text 6"/>
          <p:cNvSpPr/>
          <p:nvPr/>
        </p:nvSpPr>
        <p:spPr>
          <a:xfrm>
            <a:off x="822960" y="3520440"/>
            <a:ext cx="5486400" cy="411480"/>
          </a:xfrm>
          <a:prstGeom prst="rect">
            <a:avLst/>
          </a:prstGeom>
          <a:noFill/>
          <a:ln/>
        </p:spPr>
        <p:txBody>
          <a:bodyPr wrap="square" rtlCol="0" anchor="t">
            <a:normAutofit/>
          </a:bodyPr>
          <a:lstStyle/>
          <a:p>
            <a:pPr indent="0" marL="0">
              <a:buNone/>
            </a:pPr>
            <a:r>
              <a:rPr lang="en-US" sz="1600" dirty="0">
                <a:solidFill>
                  <a:srgbClr val="1A3A2A"/>
                </a:solidFill>
                <a:latin typeface="Arial" pitchFamily="34" charset="0"/>
                <a:ea typeface="Arial" pitchFamily="34" charset="-122"/>
                <a:cs typeface="Arial" pitchFamily="34" charset="-120"/>
              </a:rPr>
              <a:t>A1.2.1 to A1.2.3, A1.2.5, A1.2.6</a:t>
            </a:r>
            <a:endParaRPr lang="en-US" sz="1600" dirty="0"/>
          </a:p>
        </p:txBody>
      </p:sp>
      <p:sp>
        <p:nvSpPr>
          <p:cNvPr id="9" name="Text 7"/>
          <p:cNvSpPr/>
          <p:nvPr/>
        </p:nvSpPr>
        <p:spPr>
          <a:xfrm>
            <a:off x="822960" y="3977640"/>
            <a:ext cx="5486400" cy="1371600"/>
          </a:xfrm>
          <a:prstGeom prst="rect">
            <a:avLst/>
          </a:prstGeom>
          <a:noFill/>
          <a:ln/>
        </p:spPr>
        <p:txBody>
          <a:bodyPr wrap="square" rtlCol="0" anchor="t">
            <a:normAutofit/>
          </a:bodyPr>
          <a:lstStyle/>
          <a:p>
            <a:pPr indent="0" marL="0">
              <a:buNone/>
            </a:pPr>
            <a:r>
              <a:rPr lang="en-US" sz="1700" dirty="0">
                <a:solidFill>
                  <a:srgbClr val="4A6859"/>
                </a:solidFill>
                <a:latin typeface="Arial" pitchFamily="34" charset="0"/>
                <a:ea typeface="Arial" pitchFamily="34" charset="-122"/>
                <a:cs typeface="Arial" pitchFamily="34" charset="-120"/>
              </a:rPr>
              <a:t>DNA as the genetic material, the nucleotide, the backbone and the double strand, drawn the IB way and built as models</a:t>
            </a:r>
            <a:endParaRPr lang="en-US" sz="1700" dirty="0"/>
          </a:p>
        </p:txBody>
      </p:sp>
      <p:sp>
        <p:nvSpPr>
          <p:cNvPr id="10" name="Text 8"/>
          <p:cNvSpPr/>
          <p:nvPr/>
        </p:nvSpPr>
        <p:spPr>
          <a:xfrm>
            <a:off x="822960" y="5577840"/>
            <a:ext cx="5486400" cy="365760"/>
          </a:xfrm>
          <a:prstGeom prst="rect">
            <a:avLst/>
          </a:prstGeom>
          <a:noFill/>
          <a:ln/>
        </p:spPr>
        <p:txBody>
          <a:bodyPr wrap="square" rtlCol="0" anchor="ctr"/>
          <a:lstStyle/>
          <a:p>
            <a:pPr indent="0" marL="0">
              <a:buNone/>
            </a:pPr>
            <a:r>
              <a:rPr lang="en-US" sz="1300" b="1" dirty="0">
                <a:solidFill>
                  <a:srgbClr val="1A3A2A"/>
                </a:solidFill>
                <a:latin typeface="Arial" pitchFamily="34" charset="0"/>
                <a:ea typeface="Arial" pitchFamily="34" charset="-122"/>
                <a:cs typeface="Arial" pitchFamily="34" charset="-120"/>
              </a:rPr>
              <a:t>60 minutes  ·  chapters 1, 2, 3, 5</a:t>
            </a:r>
            <a:endParaRPr lang="en-US" sz="1300" dirty="0"/>
          </a:p>
        </p:txBody>
      </p:sp>
      <p:sp>
        <p:nvSpPr>
          <p:cNvPr id="11" name="Shape 9"/>
          <p:cNvSpPr/>
          <p:nvPr/>
        </p:nvSpPr>
        <p:spPr>
          <a:xfrm>
            <a:off x="6675120" y="640080"/>
            <a:ext cx="5029200" cy="5440680"/>
          </a:xfrm>
          <a:prstGeom prst="roundRect">
            <a:avLst>
              <a:gd name="adj" fmla="val 2182"/>
            </a:avLst>
          </a:prstGeom>
          <a:solidFill>
            <a:srgbClr val="FBFDFB"/>
          </a:solidFill>
          <a:ln w="19050">
            <a:solidFill>
              <a:srgbClr val="1A3A2A"/>
            </a:solidFill>
            <a:prstDash val="solid"/>
          </a:ln>
        </p:spPr>
      </p:sp>
      <p:sp>
        <p:nvSpPr>
          <p:cNvPr id="12" name="Text 10"/>
          <p:cNvSpPr/>
          <p:nvPr/>
        </p:nvSpPr>
        <p:spPr>
          <a:xfrm>
            <a:off x="6949440" y="868680"/>
            <a:ext cx="4572000" cy="320040"/>
          </a:xfrm>
          <a:prstGeom prst="rect">
            <a:avLst/>
          </a:prstGeom>
          <a:noFill/>
          <a:ln/>
        </p:spPr>
        <p:txBody>
          <a:bodyPr wrap="square" rtlCol="0" anchor="ctr"/>
          <a:lstStyle/>
          <a:p>
            <a:pPr indent="0" marL="0">
              <a:buNone/>
            </a:pPr>
            <a:r>
              <a:rPr lang="en-US" sz="1200" b="1" dirty="0">
                <a:solidFill>
                  <a:srgbClr val="E3589C"/>
                </a:solidFill>
                <a:latin typeface="Arial" pitchFamily="34" charset="0"/>
                <a:ea typeface="Arial" pitchFamily="34" charset="-122"/>
                <a:cs typeface="Arial" pitchFamily="34" charset="-120"/>
              </a:rPr>
              <a:t>BY THE END YOU CAN</a:t>
            </a:r>
            <a:endParaRPr lang="en-US" sz="1200" dirty="0"/>
          </a:p>
        </p:txBody>
      </p:sp>
      <p:sp>
        <p:nvSpPr>
          <p:cNvPr id="13" name="Text 11"/>
          <p:cNvSpPr/>
          <p:nvPr/>
        </p:nvSpPr>
        <p:spPr>
          <a:xfrm>
            <a:off x="6949440" y="1280160"/>
            <a:ext cx="4526280" cy="4617720"/>
          </a:xfrm>
          <a:prstGeom prst="rect">
            <a:avLst/>
          </a:prstGeom>
          <a:noFill/>
          <a:ln/>
        </p:spPr>
        <p:txBody>
          <a:bodyPr wrap="square" rtlCol="0" anchor="t">
            <a:normAutofit/>
          </a:bodyPr>
          <a:lstStyle/>
          <a:p>
            <a:pPr marL="342900" indent="-342900">
              <a:spcAft>
                <a:spcPts val="1000"/>
              </a:spcAft>
              <a:buSzPct val="100000"/>
              <a:buChar char="☐"/>
            </a:pPr>
            <a:r>
              <a:rPr lang="en-US" sz="1650" dirty="0">
                <a:solidFill>
                  <a:srgbClr val="1A3A2A"/>
                </a:solidFill>
                <a:latin typeface="Arial" pitchFamily="34" charset="0"/>
                <a:ea typeface="Arial" pitchFamily="34" charset="-122"/>
                <a:cs typeface="Arial" pitchFamily="34" charset="-120"/>
              </a:rPr>
              <a:t>Explain why DNA is the genetic material of every living organism, and why RNA viruses do not break the rule  (A1.2.1)</a:t>
            </a:r>
            <a:endParaRPr lang="en-US" sz="1650" dirty="0"/>
          </a:p>
          <a:p>
            <a:pPr marL="342900" indent="-342900">
              <a:spcAft>
                <a:spcPts val="1000"/>
              </a:spcAft>
              <a:buSzPct val="100000"/>
              <a:buChar char="☐"/>
            </a:pPr>
            <a:r>
              <a:rPr lang="en-US" sz="1650" dirty="0">
                <a:solidFill>
                  <a:srgbClr val="1A3A2A"/>
                </a:solidFill>
                <a:latin typeface="Arial" pitchFamily="34" charset="0"/>
                <a:ea typeface="Arial" pitchFamily="34" charset="-122"/>
                <a:cs typeface="Arial" pitchFamily="34" charset="-120"/>
              </a:rPr>
              <a:t>Draw a nucleotide as a circle, a pentagon and a rectangle, each joined in the right place  (A1.2.2)</a:t>
            </a:r>
            <a:endParaRPr lang="en-US" sz="1650" dirty="0"/>
          </a:p>
          <a:p>
            <a:pPr marL="342900" indent="-342900">
              <a:spcAft>
                <a:spcPts val="1000"/>
              </a:spcAft>
              <a:buSzPct val="100000"/>
              <a:buChar char="☐"/>
            </a:pPr>
            <a:r>
              <a:rPr lang="en-US" sz="1650" dirty="0">
                <a:solidFill>
                  <a:srgbClr val="1A3A2A"/>
                </a:solidFill>
                <a:latin typeface="Arial" pitchFamily="34" charset="0"/>
                <a:ea typeface="Arial" pitchFamily="34" charset="-122"/>
                <a:cs typeface="Arial" pitchFamily="34" charset="-120"/>
              </a:rPr>
              <a:t>Explain how condensation builds a strand with a strong sugar–phosphate backbone, and draw a short strand of RNA  (A1.2.3, A1.2.5)</a:t>
            </a:r>
            <a:endParaRPr lang="en-US" sz="1650" dirty="0"/>
          </a:p>
          <a:p>
            <a:pPr marL="342900" indent="-342900">
              <a:spcAft>
                <a:spcPts val="1000"/>
              </a:spcAft>
              <a:buSzPct val="100000"/>
              <a:buChar char="☐"/>
            </a:pPr>
            <a:r>
              <a:rPr lang="en-US" sz="1650" dirty="0">
                <a:solidFill>
                  <a:srgbClr val="1A3A2A"/>
                </a:solidFill>
                <a:latin typeface="Arial" pitchFamily="34" charset="0"/>
                <a:ea typeface="Arial" pitchFamily="34" charset="-122"/>
                <a:cs typeface="Arial" pitchFamily="34" charset="-120"/>
              </a:rPr>
              <a:t>Draw two antiparallel strands joined by hydrogen bonds between A and T, and C and G  (A1.2.6)</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a:t>
            </a:fld>
            <a:endParaRPr lang="en-US"/>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097280"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DO NOW</a:t>
            </a:r>
            <a:endParaRPr lang="en-US" sz="1100" dirty="0"/>
          </a:p>
        </p:txBody>
      </p:sp>
      <p:sp>
        <p:nvSpPr>
          <p:cNvPr id="4" name="Text 2"/>
          <p:cNvSpPr/>
          <p:nvPr/>
        </p:nvSpPr>
        <p:spPr>
          <a:xfrm>
            <a:off x="457200" y="731520"/>
            <a:ext cx="85340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Who am I?</a:t>
            </a:r>
            <a:endParaRPr lang="en-US" sz="3200" dirty="0"/>
          </a:p>
        </p:txBody>
      </p:sp>
      <p:sp>
        <p:nvSpPr>
          <p:cNvPr id="5" name="Text 3"/>
          <p:cNvSpPr/>
          <p:nvPr/>
        </p:nvSpPr>
        <p:spPr>
          <a:xfrm>
            <a:off x="548640" y="1828800"/>
            <a:ext cx="816833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Each student wears a card with a term or a scientist on it, unseen, and asks yes or no questions until they guess it.</a:t>
            </a:r>
            <a:endParaRPr lang="en-US" sz="3000" dirty="0"/>
          </a:p>
        </p:txBody>
      </p:sp>
      <p:sp>
        <p:nvSpPr>
          <p:cNvPr id="6" name="Shape 4"/>
          <p:cNvSpPr/>
          <p:nvPr/>
        </p:nvSpPr>
        <p:spPr>
          <a:xfrm>
            <a:off x="9174175" y="1920240"/>
            <a:ext cx="2377440" cy="2377440"/>
          </a:xfrm>
          <a:prstGeom prst="ellipse">
            <a:avLst/>
          </a:prstGeom>
          <a:solidFill>
            <a:srgbClr val="F0C33D"/>
          </a:solidFill>
          <a:ln w="25400">
            <a:solidFill>
              <a:srgbClr val="1A3A2A"/>
            </a:solidFill>
            <a:prstDash val="solid"/>
          </a:ln>
        </p:spPr>
      </p:sp>
      <p:sp>
        <p:nvSpPr>
          <p:cNvPr id="7" name="Text 5"/>
          <p:cNvSpPr/>
          <p:nvPr/>
        </p:nvSpPr>
        <p:spPr>
          <a:xfrm>
            <a:off x="9174175" y="1920240"/>
            <a:ext cx="2377440" cy="2377440"/>
          </a:xfrm>
          <a:prstGeom prst="rect">
            <a:avLst/>
          </a:prstGeom>
          <a:noFill/>
          <a:ln/>
        </p:spPr>
        <p:txBody>
          <a:bodyPr wrap="square" rtlCol="0" anchor="ctr"/>
          <a:lstStyle/>
          <a:p>
            <a:pPr algn="ctr" indent="0" marL="0">
              <a:buNone/>
            </a:pPr>
            <a:r>
              <a:rPr lang="en-US" sz="4400" b="1" dirty="0">
                <a:solidFill>
                  <a:srgbClr val="1A3A2A"/>
                </a:solidFill>
                <a:latin typeface="Arial" pitchFamily="34" charset="0"/>
                <a:ea typeface="Arial" pitchFamily="34" charset="-122"/>
                <a:cs typeface="Arial" pitchFamily="34" charset="-120"/>
              </a:rPr>
              <a:t>8:00</a:t>
            </a:r>
            <a:endParaRPr lang="en-US" sz="4400" dirty="0"/>
          </a:p>
          <a:p>
            <a:pPr algn="ctr" indent="0" marL="0">
              <a:buNone/>
            </a:pPr>
            <a:r>
              <a:rPr lang="en-US" sz="1400" dirty="0">
                <a:solidFill>
                  <a:srgbClr val="1A3A2A"/>
                </a:solidFill>
                <a:latin typeface="Arial" pitchFamily="34" charset="0"/>
                <a:ea typeface="Arial" pitchFamily="34" charset="-122"/>
                <a:cs typeface="Arial" pitchFamily="34" charset="-120"/>
              </a:rPr>
              <a:t>minutes</a:t>
            </a:r>
            <a:endParaRPr lang="en-US" sz="4400" dirty="0"/>
          </a:p>
        </p:txBody>
      </p:sp>
      <p:sp>
        <p:nvSpPr>
          <p:cNvPr id="8" name="Text 6"/>
          <p:cNvSpPr/>
          <p:nvPr/>
        </p:nvSpPr>
        <p:spPr>
          <a:xfrm>
            <a:off x="8899855" y="4434840"/>
            <a:ext cx="2926080" cy="365760"/>
          </a:xfrm>
          <a:prstGeom prst="rect">
            <a:avLst/>
          </a:prstGeom>
          <a:noFill/>
          <a:ln/>
        </p:spPr>
        <p:txBody>
          <a:bodyPr wrap="square" rtlCol="0" anchor="ctr"/>
          <a:lstStyle/>
          <a:p>
            <a:pPr algn="ctr" indent="0" marL="0">
              <a:buNone/>
            </a:pPr>
            <a:r>
              <a:rPr lang="en-US" sz="1200" dirty="0">
                <a:solidFill>
                  <a:srgbClr val="4A6859"/>
                </a:solidFill>
                <a:latin typeface="Arial" pitchFamily="34" charset="0"/>
                <a:ea typeface="Arial" pitchFamily="34" charset="-122"/>
                <a:cs typeface="Arial" pitchFamily="34" charset="-120"/>
              </a:rPr>
              <a:t>Start now: the timer is running.</a:t>
            </a:r>
            <a:endParaRPr lang="en-US" sz="12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0 to 8</a:t>
            </a:r>
            <a:endParaRPr lang="en-US" sz="1000" dirty="0"/>
          </a:p>
        </p:txBody>
      </p:sp>
      <p:sp>
        <p:nvSpPr>
          <p:cNvPr id="3" name="Text 1"/>
          <p:cNvSpPr/>
          <p:nvPr/>
        </p:nvSpPr>
        <p:spPr>
          <a:xfrm>
            <a:off x="457200" y="320040"/>
            <a:ext cx="136245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CARD GAME</a:t>
            </a:r>
            <a:endParaRPr lang="en-US" sz="1100" dirty="0"/>
          </a:p>
        </p:txBody>
      </p:sp>
      <p:sp>
        <p:nvSpPr>
          <p:cNvPr id="4" name="Text 2"/>
          <p:cNvSpPr/>
          <p:nvPr/>
        </p:nvSpPr>
        <p:spPr>
          <a:xfrm>
            <a:off x="1956816"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8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Who am I?</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Cards and sticky tape or headbands.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Each student wears a card with a term or a scientist on it, unseen, and asks yes or no questions until they guess it. The keyword bank: nucleotide, phosphate group, deoxyribose, ribose, adenine, thymine, guanine, cytosine, uracil, hydrogen bond, sugar–phosphate backbone, antiparallel, double helix, complementary base pairing, condensation, DNA, RNA, virus.</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1097280"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STEP 2</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7 MIN</a:t>
            </a:r>
            <a:endParaRPr lang="en-US" sz="1100" dirty="0"/>
          </a:p>
        </p:txBody>
      </p:sp>
      <p:sp>
        <p:nvSpPr>
          <p:cNvPr id="5" name="Text 3"/>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Where the genetic material is</a:t>
            </a:r>
            <a:endParaRPr lang="en-US" sz="3200" dirty="0"/>
          </a:p>
        </p:txBody>
      </p:sp>
      <p:sp>
        <p:nvSpPr>
          <p:cNvPr id="6" name="Text 4"/>
          <p:cNvSpPr/>
          <p:nvPr/>
        </p:nvSpPr>
        <p:spPr>
          <a:xfrm>
            <a:off x="640080" y="1920240"/>
            <a:ext cx="10911535" cy="4206240"/>
          </a:xfrm>
          <a:prstGeom prst="rect">
            <a:avLst/>
          </a:prstGeom>
          <a:noFill/>
          <a:ln/>
        </p:spPr>
        <p:txBody>
          <a:bodyPr wrap="square" rtlCol="0" anchor="t">
            <a:normAutofit/>
          </a:bodyPr>
          <a:lstStyle/>
          <a:p>
            <a:pPr marL="342900" indent="-342900">
              <a:spcAft>
                <a:spcPts val="800"/>
              </a:spcAft>
              <a:buSzPct val="100000"/>
              <a:buChar char="●"/>
            </a:pPr>
            <a:r>
              <a:rPr lang="en-US" sz="2600" dirty="0">
                <a:solidFill>
                  <a:srgbClr val="1A3A2A"/>
                </a:solidFill>
                <a:latin typeface="Arial" pitchFamily="34" charset="0"/>
                <a:ea typeface="Arial" pitchFamily="34" charset="-122"/>
                <a:cs typeface="Arial" pitchFamily="34" charset="-120"/>
              </a:rPr>
              <a:t>Chapter 1: Every living thing keeps its instructions in DNA</a:t>
            </a:r>
            <a:endParaRPr lang="en-US" sz="26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5285232"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1  ·  A1.2.1 DNA as the genetic material</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Every living thing keeps its instructions in DNA</a:t>
            </a:r>
            <a:endParaRPr lang="en-US" sz="2800" dirty="0"/>
          </a:p>
        </p:txBody>
      </p:sp>
      <p:sp>
        <p:nvSpPr>
          <p:cNvPr id="5" name="Shape 3"/>
          <p:cNvSpPr/>
          <p:nvPr/>
        </p:nvSpPr>
        <p:spPr>
          <a:xfrm>
            <a:off x="538617" y="1627632"/>
            <a:ext cx="6603727" cy="4608576"/>
          </a:xfrm>
          <a:prstGeom prst="roundRect">
            <a:avLst>
              <a:gd name="adj" fmla="val 238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648345" y="1737360"/>
            <a:ext cx="6384271"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molecule that holds those instructions is its genetic material.</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every living organism studied, the genetic material is DNA, short for deoxyribonucleic acid.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a cell with a nucleus, most of the DNA is in the nucleus, with a little in the mitochondria and, in plants, the chloroplasts.</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DNA belongs to the nucleic acids.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virus is found whose genes are made of RNA. Does that break the rule that DNA is the genetic material of all living organisms?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the rule must now say DNA or RNA</a:t>
            </a:r>
            <a:endParaRPr lang="en-US" sz="1900" dirty="0"/>
          </a:p>
        </p:txBody>
      </p:sp>
      <p:sp>
        <p:nvSpPr>
          <p:cNvPr id="6" name="Text 4"/>
          <p:cNvSpPr/>
          <p:nvPr/>
        </p:nvSpPr>
        <p:spPr>
          <a:xfrm>
            <a:off x="731520" y="293014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 viruses are not counted as living organisms</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 the RNA is only a copy, and the virus keeps its real genes as DNA</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128016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A virus is found whose genes are made of RNA. Does that break the rule that DNA is the genetic material of all living organisms?</a:t>
            </a:r>
            <a:endParaRPr lang="en-US" sz="2600" dirty="0"/>
          </a:p>
        </p:txBody>
      </p:sp>
      <p:sp>
        <p:nvSpPr>
          <p:cNvPr id="5" name="Text 3"/>
          <p:cNvSpPr/>
          <p:nvPr/>
        </p:nvSpPr>
        <p:spPr>
          <a:xfrm>
            <a:off x="731520" y="224028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Yes: the rule must now say DNA or RNA</a:t>
            </a:r>
            <a:endParaRPr lang="en-US" sz="1900" dirty="0"/>
          </a:p>
        </p:txBody>
      </p:sp>
      <p:sp>
        <p:nvSpPr>
          <p:cNvPr id="6" name="Text 4"/>
          <p:cNvSpPr/>
          <p:nvPr/>
        </p:nvSpPr>
        <p:spPr>
          <a:xfrm>
            <a:off x="731520" y="2930144"/>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No: viruses are not counted as living organisms</a:t>
            </a:r>
            <a:endParaRPr lang="en-US" sz="1900" dirty="0"/>
          </a:p>
        </p:txBody>
      </p:sp>
      <p:sp>
        <p:nvSpPr>
          <p:cNvPr id="7" name="Text 5"/>
          <p:cNvSpPr/>
          <p:nvPr/>
        </p:nvSpPr>
        <p:spPr>
          <a:xfrm>
            <a:off x="731520" y="362000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No: the RNA is only a copy, and the virus keeps its real genes as DNA</a:t>
            </a:r>
            <a:endParaRPr lang="en-US" sz="1900" dirty="0"/>
          </a:p>
        </p:txBody>
      </p:sp>
      <p:sp>
        <p:nvSpPr>
          <p:cNvPr id="8" name="Text 6"/>
          <p:cNvSpPr/>
          <p:nvPr/>
        </p:nvSpPr>
        <p:spPr>
          <a:xfrm>
            <a:off x="731520" y="4309872"/>
            <a:ext cx="10728655" cy="201777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No. A virus has no cells and no metabolism of its own, and it can only be copied inside a host cell, so biologists do not count it as alive. The rule is about living things, and in every one studied so far the genetic material is DNA. In an RNA virus the genes really are RNA: there is no hidden DNA original.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8 to 15</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"DNA" and "gene" are not two words for one thing. DNA is the molecule; a gene is one stretch of its base sequence, and one DNA molecule carries many genes.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161288"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DRAWING</a:t>
            </a:r>
            <a:endParaRPr lang="en-US" sz="1100" dirty="0"/>
          </a:p>
        </p:txBody>
      </p:sp>
      <p:sp>
        <p:nvSpPr>
          <p:cNvPr id="4" name="Text 2"/>
          <p:cNvSpPr/>
          <p:nvPr/>
        </p:nvSpPr>
        <p:spPr>
          <a:xfrm>
            <a:off x="1755648"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12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Draw it the IB way</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381000"/>
          </a:xfrm>
          <a:prstGeom prst="rect">
            <a:avLst/>
          </a:prstGeom>
          <a:noFill/>
          <a:ln/>
        </p:spPr>
        <p:txBody>
          <a:bodyPr wrap="square" rtlCol="0" anchor="t">
            <a:normAutofit/>
          </a:bodyPr>
          <a:lstStyle/>
          <a:p>
            <a:pPr indent="0" marL="0">
              <a:buNone/>
            </a:pPr>
            <a:r>
              <a:rPr lang="en-US" sz="1500" dirty="0">
                <a:solidFill>
                  <a:srgbClr val="1A3A2A"/>
                </a:solidFill>
                <a:latin typeface="Arial" pitchFamily="34" charset="0"/>
                <a:ea typeface="Arial" pitchFamily="34" charset="-122"/>
                <a:cs typeface="Arial" pitchFamily="34" charset="-120"/>
              </a:rPr>
              <a:t>Mini whiteboards and pens.</a:t>
            </a:r>
            <a:endParaRPr lang="en-US" sz="15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On mini whiteboards: one nucleotide, then a four-nucleotide RNA strand, then three antiparallel base pairs, each checked against the figure at the same step. Stress the corners the bonds leave from.</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A1.2.2 Components of a nucleotide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parts, one monomer</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 nucleotide is built from three parts.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A1.2.2 Components of a nucleotide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parts, one monomer</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sugar sits in the middle, bonded to both of the others.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A1.2.2 Components of a nucleotide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parts, one monomer</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IB draws them as a circle, a pentagon and a rectangle, in these positions.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A1.2.2 Components of a nucleotide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parts, one monomer</a:t>
            </a:r>
            <a:endParaRPr lang="en-US" sz="2800" dirty="0"/>
          </a:p>
        </p:txBody>
      </p:sp>
      <p:sp>
        <p:nvSpPr>
          <p:cNvPr id="5" name="Shape 3"/>
          <p:cNvSpPr/>
          <p:nvPr/>
        </p:nvSpPr>
        <p:spPr>
          <a:xfrm>
            <a:off x="2805044" y="1581912"/>
            <a:ext cx="6581606"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914772" y="1691640"/>
            <a:ext cx="6362150"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Nitrogen comes from the base and phosphorus from the phosphate.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518464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2  ·  A1.2.2 Components of a nucleotide</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Three parts, one monomer</a:t>
            </a:r>
            <a:endParaRPr lang="en-US" sz="2800" dirty="0"/>
          </a:p>
        </p:txBody>
      </p:sp>
      <p:sp>
        <p:nvSpPr>
          <p:cNvPr id="5" name="Shape 3"/>
          <p:cNvSpPr/>
          <p:nvPr/>
        </p:nvSpPr>
        <p:spPr>
          <a:xfrm>
            <a:off x="438912" y="1882401"/>
            <a:ext cx="6803136" cy="4099037"/>
          </a:xfrm>
          <a:prstGeom prst="roundRect">
            <a:avLst>
              <a:gd name="adj" fmla="val 267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992129"/>
            <a:ext cx="6583680" cy="387958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Draw it the IB way. A circle for the phosphate, a pentagon for the sugar and a rectangle for the base.</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sugar is in the middle: the circle is at the upper left of the pentagon, on a short stalk, and the rectangle is at its right-hand corner.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One ring round all three marks one nucleotide.</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3148987" y="1581912"/>
            <a:ext cx="58937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58715" y="1691640"/>
            <a:ext cx="56742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nucleotide.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3148987" y="1581912"/>
            <a:ext cx="58937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58715" y="1691640"/>
            <a:ext cx="56742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Condensation: the phosphate bonds to the sugar above, and water leaves.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3148987" y="1581912"/>
            <a:ext cx="58937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58715" y="1691640"/>
            <a:ext cx="56742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Each new bond releases one water molecule.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3148987" y="1581912"/>
            <a:ext cx="58937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58715" y="1691640"/>
            <a:ext cx="56742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Sugar, phosphate, sugar, phosphate: a covalently bonded backbone.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18</a:t>
            </a:fld>
            <a:endParaRPr lang="en-US"/>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3148987" y="1581912"/>
            <a:ext cx="5893721"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3258715" y="1691640"/>
            <a:ext cx="5674265"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One nucleotide is a circle, a pentagon and a rectangle together.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5 / 5</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19</a:t>
            </a:fld>
            <a:endParaRPr lang="en-US"/>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438912" y="1647242"/>
            <a:ext cx="6803136" cy="4569355"/>
          </a:xfrm>
          <a:prstGeom prst="roundRect">
            <a:avLst>
              <a:gd name="adj" fmla="val 2401"/>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1756970"/>
            <a:ext cx="6583680" cy="4349899"/>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Nucleotides join by condensation, as in the sugars and lipids of B1.1.</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reverse is hydrolysis: water is added back and the bond breaks, which is how your digestion takes the nucleic acids in food apart.</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Repeat the join and you build a strand: sugar, phosphate, sugar, phosphate.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Every link is a covalent bond, so the strand is one continuous chain of covalently bonded atoms.</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20</a:t>
            </a:fld>
            <a:endParaRPr lang="en-US"/>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Two nucleotides, each a phosphate, a sugar and a base.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21</a:t>
            </a:fld>
            <a:endParaRPr lang="en-US"/>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 phosphate of one and the sugar of the other face each other.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22</a:t>
            </a:fld>
            <a:endParaRPr lang="en-US"/>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They leave as water, and a sugar-phosphate bond joins the sugar of one to the phosphate of the next: condensation, making a dinucleotide.</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3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23</a:t>
            </a:fld>
            <a:endParaRPr lang="en-US"/>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name="Slide 2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2487016" y="1581912"/>
            <a:ext cx="7217664" cy="3968496"/>
          </a:xfrm>
          <a:prstGeom prst="roundRect">
            <a:avLst>
              <a:gd name="adj" fmla="val 2765"/>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596744" y="1691640"/>
            <a:ext cx="6998208"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Add water and the bond splits again, the H to one nucleotide and the OH to the other: hydrolysis.</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4 / 4</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24</a:t>
            </a:fld>
            <a:endParaRPr lang="en-US"/>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name="Slide 2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6391656"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3  ·  A1.2.3 A1.2.5 Sugar–phosphate bonding and RNA</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Building a strand with a strong backbone</a:t>
            </a:r>
            <a:endParaRPr lang="en-US" sz="2800" dirty="0"/>
          </a:p>
        </p:txBody>
      </p:sp>
      <p:sp>
        <p:nvSpPr>
          <p:cNvPr id="5" name="Shape 3"/>
          <p:cNvSpPr/>
          <p:nvPr/>
        </p:nvSpPr>
        <p:spPr>
          <a:xfrm>
            <a:off x="438912" y="2058706"/>
            <a:ext cx="6803136" cy="3746427"/>
          </a:xfrm>
          <a:prstGeom prst="roundRect">
            <a:avLst>
              <a:gd name="adj" fmla="val 292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548640" y="2168434"/>
            <a:ext cx="6583680" cy="3526971"/>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Nucleotides join by condensation, as in the sugars and lipids of B1.1.</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The reverse is hydrolysis: water is added back and the bond breaks, which is how your digestion takes the nucleic acids in food apart.</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Repeat the join and you build a strand: sugar, phosphate, sugar, phosphate.</a:t>
            </a:r>
            <a:endParaRPr lang="en-US" sz="1650" dirty="0"/>
          </a:p>
          <a:p>
            <a:pPr marL="342900" indent="-342900">
              <a:spcAft>
                <a:spcPts val="800"/>
              </a:spcAft>
              <a:buSzPct val="100000"/>
              <a:buChar char="●"/>
            </a:pPr>
            <a:r>
              <a:rPr lang="en-US" sz="1650" dirty="0">
                <a:solidFill>
                  <a:srgbClr val="1A3A2A"/>
                </a:solidFill>
                <a:latin typeface="Arial" pitchFamily="34" charset="0"/>
                <a:ea typeface="Arial" pitchFamily="34" charset="-122"/>
                <a:cs typeface="Arial" pitchFamily="34" charset="-120"/>
              </a:rPr>
              <a:t>Every link is a covalent bond, so the strand is one continuous chain of covalently bonded atoms.</a:t>
            </a:r>
            <a:endParaRPr lang="en-US" sz="165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25</a:t>
            </a:fld>
            <a:endParaRPr lang="en-US"/>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name="Slide 2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many different nucleotides does a cell use to build DNA?</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every nucleotide in DNA is exactly the same as every other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Twelve: four kinds of base, four kinds of sugar and four kinds of phosphate</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Four: the sugar and phosphate are the same, only the base differs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26</a:t>
            </a:fld>
            <a:endParaRPr lang="en-US"/>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name="Slide 2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many water molecules are released when 10 nucleotides join into one strand?</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9</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10</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20</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27</a:t>
            </a:fld>
            <a:endParaRPr lang="en-US"/>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name="Slide 2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many different nucleotides does a cell use to build DNA?</a:t>
            </a:r>
            <a:endParaRPr lang="en-US" sz="2600" dirty="0"/>
          </a:p>
        </p:txBody>
      </p:sp>
      <p:sp>
        <p:nvSpPr>
          <p:cNvPr id="5" name="Text 3"/>
          <p:cNvSpPr/>
          <p:nvPr/>
        </p:nvSpPr>
        <p:spPr>
          <a:xfrm>
            <a:off x="731520" y="1844040"/>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One: every nucleotide in DNA is exactly the same as every other</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Twelve: four kinds of base, four kinds of sugar and four kinds of phosphate</a:t>
            </a:r>
            <a:endParaRPr lang="en-US" sz="1900" dirty="0"/>
          </a:p>
        </p:txBody>
      </p:sp>
      <p:sp>
        <p:nvSpPr>
          <p:cNvPr id="7" name="Text 5"/>
          <p:cNvSpPr/>
          <p:nvPr/>
        </p:nvSpPr>
        <p:spPr>
          <a:xfrm>
            <a:off x="731520" y="3223768"/>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Four: the sugar and phosphate are the same, only the base differs</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Four. Every DNA nucleotide has the same phosphate and the same sugar, deoxyribose; only the base differs, and DNA has four bases. RNA has its own four, built on ribose, so a cell's nucleic acids use eight nucleotides in all.</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28</a:t>
            </a:fld>
            <a:endParaRPr lang="en-US"/>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name="Slide 2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How many water molecules are released when 10 nucleotides join into one strand?</a:t>
            </a:r>
            <a:endParaRPr lang="en-US" sz="2600" dirty="0"/>
          </a:p>
        </p:txBody>
      </p:sp>
      <p:sp>
        <p:nvSpPr>
          <p:cNvPr id="5" name="Text 3"/>
          <p:cNvSpPr/>
          <p:nvPr/>
        </p:nvSpPr>
        <p:spPr>
          <a:xfrm>
            <a:off x="731520" y="1844040"/>
            <a:ext cx="10728655" cy="580136"/>
          </a:xfrm>
          <a:prstGeom prst="roundRect">
            <a:avLst>
              <a:gd name="adj" fmla="val 15762"/>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9</a:t>
            </a:r>
            <a:endParaRPr lang="en-US" sz="1900" dirty="0"/>
          </a:p>
        </p:txBody>
      </p:sp>
      <p:sp>
        <p:nvSpPr>
          <p:cNvPr id="6" name="Text 4"/>
          <p:cNvSpPr/>
          <p:nvPr/>
        </p:nvSpPr>
        <p:spPr>
          <a:xfrm>
            <a:off x="731520" y="2533904"/>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10</a:t>
            </a:r>
            <a:endParaRPr lang="en-US" sz="1900" dirty="0"/>
          </a:p>
        </p:txBody>
      </p:sp>
      <p:sp>
        <p:nvSpPr>
          <p:cNvPr id="7" name="Text 5"/>
          <p:cNvSpPr/>
          <p:nvPr/>
        </p:nvSpPr>
        <p:spPr>
          <a:xfrm>
            <a:off x="731520" y="3223768"/>
            <a:ext cx="10728655" cy="580136"/>
          </a:xfrm>
          <a:prstGeom prst="roundRect">
            <a:avLst>
              <a:gd name="adj" fmla="val 15762"/>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20</a:t>
            </a:r>
            <a:endParaRPr lang="en-US" sz="1900" dirty="0"/>
          </a:p>
        </p:txBody>
      </p:sp>
      <p:sp>
        <p:nvSpPr>
          <p:cNvPr id="8" name="Text 6"/>
          <p:cNvSpPr/>
          <p:nvPr/>
        </p:nvSpPr>
        <p:spPr>
          <a:xfrm>
            <a:off x="731520" y="3913632"/>
            <a:ext cx="10728655" cy="241401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Nine. Each bond releases one water molecule, and ten nucleotides in a row have nine bonds between them: n nucleotides make n − 1 bonds and release n − 1 water molecules. Taking the strand apart again by hydrolysis would use nine water molecules.</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29</a:t>
            </a:fld>
            <a:endParaRPr lang="en-US"/>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name="Slide 3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 nucleotide is not a base. Each nucleotide contains one base, along with a sugar and a phosphate. And the base is bonded to the sugar, never to the phosphate.</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30</a:t>
            </a:fld>
            <a:endParaRPr lang="en-US"/>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name="Slide 3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15 to 27</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Hydrogen bonds do not hold a strand together. Inside a strand every link is covalent. Hydrogen bonds only come in between two strands (chapter 4), which is why the two strands of DNA can be parted without breaking either.</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31</a:t>
            </a:fld>
            <a:endParaRPr lang="en-US"/>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name="Slide 32">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52</a:t>
            </a:r>
            <a:endParaRPr lang="en-US" sz="1000" dirty="0"/>
          </a:p>
        </p:txBody>
      </p:sp>
      <p:sp>
        <p:nvSpPr>
          <p:cNvPr id="3" name="Text 1"/>
          <p:cNvSpPr/>
          <p:nvPr/>
        </p:nvSpPr>
        <p:spPr>
          <a:xfrm>
            <a:off x="457200" y="320040"/>
            <a:ext cx="1097280"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MODEL</a:t>
            </a:r>
            <a:endParaRPr lang="en-US" sz="1100" dirty="0"/>
          </a:p>
        </p:txBody>
      </p:sp>
      <p:sp>
        <p:nvSpPr>
          <p:cNvPr id="4" name="Text 2"/>
          <p:cNvSpPr/>
          <p:nvPr/>
        </p:nvSpPr>
        <p:spPr>
          <a:xfrm>
            <a:off x="1691640" y="320040"/>
            <a:ext cx="1097280" cy="329184"/>
          </a:xfrm>
          <a:prstGeom prst="roundRect">
            <a:avLst>
              <a:gd name="adj" fmla="val 50000"/>
            </a:avLst>
          </a:prstGeom>
          <a:solidFill>
            <a:srgbClr val="1A3A2A"/>
          </a:solidFill>
          <a:ln/>
        </p:spPr>
        <p:txBody>
          <a:bodyPr wrap="square" rtlCol="0" anchor="ctr"/>
          <a:lstStyle/>
          <a:p>
            <a:pPr algn="ctr" indent="0" marL="0">
              <a:buNone/>
            </a:pPr>
            <a:r>
              <a:rPr lang="en-US" sz="1100" b="1" dirty="0">
                <a:solidFill>
                  <a:srgbClr val="FBFDFB"/>
                </a:solidFill>
                <a:latin typeface="Arial" pitchFamily="34" charset="0"/>
                <a:ea typeface="Arial" pitchFamily="34" charset="-122"/>
                <a:cs typeface="Arial" pitchFamily="34" charset="-120"/>
              </a:rPr>
              <a:t>25 MIN</a:t>
            </a:r>
            <a:endParaRPr lang="en-US" sz="1100" dirty="0"/>
          </a:p>
        </p:txBody>
      </p:sp>
      <p:sp>
        <p:nvSpPr>
          <p:cNvPr id="5" name="Text 3"/>
          <p:cNvSpPr/>
          <p:nvPr/>
        </p:nvSpPr>
        <p:spPr>
          <a:xfrm>
            <a:off x="457200" y="731520"/>
            <a:ext cx="11277295" cy="86868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Two models, one Venn</a:t>
            </a:r>
            <a:endParaRPr lang="en-US" sz="3000" dirty="0"/>
          </a:p>
        </p:txBody>
      </p:sp>
      <p:pic>
        <p:nvPicPr>
          <p:cNvPr id="6" name="Image 0" descr="preencoded.png">    </p:cNvPr>
          <p:cNvPicPr>
            <a:picLocks noChangeAspect="1"/>
          </p:cNvPicPr>
          <p:nvPr/>
        </p:nvPicPr>
        <p:blipFill>
          <a:blip r:embed="rId1"/>
          <a:stretch>
            <a:fillRect/>
          </a:stretch>
        </p:blipFill>
        <p:spPr>
          <a:xfrm>
            <a:off x="548640" y="2241055"/>
            <a:ext cx="5120640" cy="1735810"/>
          </a:xfrm>
          <a:prstGeom prst="rect">
            <a:avLst/>
          </a:prstGeom>
        </p:spPr>
      </p:pic>
      <p:sp>
        <p:nvSpPr>
          <p:cNvPr id="7" name="Text 4"/>
          <p:cNvSpPr/>
          <p:nvPr/>
        </p:nvSpPr>
        <p:spPr>
          <a:xfrm>
            <a:off x="548640" y="4663440"/>
            <a:ext cx="5120640"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STUDENTS NEED</a:t>
            </a:r>
            <a:endParaRPr lang="en-US" sz="1100" dirty="0"/>
          </a:p>
        </p:txBody>
      </p:sp>
      <p:sp>
        <p:nvSpPr>
          <p:cNvPr id="8" name="Text 5"/>
          <p:cNvSpPr/>
          <p:nvPr/>
        </p:nvSpPr>
        <p:spPr>
          <a:xfrm>
            <a:off x="548640" y="4937760"/>
            <a:ext cx="5120640" cy="1097280"/>
          </a:xfrm>
          <a:prstGeom prst="rect">
            <a:avLst/>
          </a:prstGeom>
          <a:noFill/>
          <a:ln/>
        </p:spPr>
        <p:txBody>
          <a:bodyPr wrap="square" rtlCol="0" anchor="t">
            <a:normAutofit/>
          </a:bodyPr>
          <a:lstStyle/>
          <a:p>
            <a:pPr indent="0" marL="0">
              <a:buNone/>
            </a:pPr>
            <a:r>
              <a:rPr lang="en-US" sz="1300" dirty="0">
                <a:solidFill>
                  <a:srgbClr val="1A3A2A"/>
                </a:solidFill>
                <a:latin typeface="Arial" pitchFamily="34" charset="0"/>
                <a:ea typeface="Arial" pitchFamily="34" charset="-122"/>
                <a:cs typeface="Arial" pitchFamily="34" charset="-120"/>
              </a:rPr>
              <a:t>A printed DNA origami sheet that you have permission to copy (the guide does not supply one); for the sweet model, two colours of liquorice laces, four colours of soft sweets and cocktail sticks; beads and pipe cleaners for anyone who cannot or will not use sweets.</a:t>
            </a:r>
            <a:endParaRPr lang="en-US" sz="1300" dirty="0"/>
          </a:p>
        </p:txBody>
      </p:sp>
      <p:sp>
        <p:nvSpPr>
          <p:cNvPr id="9" name="Text 6"/>
          <p:cNvSpPr/>
          <p:nvPr/>
        </p:nvSpPr>
        <p:spPr>
          <a:xfrm>
            <a:off x="5943600" y="1783080"/>
            <a:ext cx="5699455"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THE TASK</a:t>
            </a:r>
            <a:endParaRPr lang="en-US" sz="1100" dirty="0"/>
          </a:p>
        </p:txBody>
      </p:sp>
      <p:sp>
        <p:nvSpPr>
          <p:cNvPr id="10" name="Text 7"/>
          <p:cNvSpPr/>
          <p:nvPr/>
        </p:nvSpPr>
        <p:spPr>
          <a:xfrm>
            <a:off x="5943600" y="2103120"/>
            <a:ext cx="5699455" cy="4160520"/>
          </a:xfrm>
          <a:prstGeom prst="rect">
            <a:avLst/>
          </a:prstGeom>
          <a:noFill/>
          <a:ln/>
        </p:spPr>
        <p:txBody>
          <a:bodyPr wrap="square" rtlCol="0" anchor="t">
            <a:normAutofit/>
          </a:bodyPr>
          <a:lstStyle/>
          <a:p>
            <a:pPr indent="0" marL="0">
              <a:buNone/>
            </a:pPr>
            <a:r>
              <a:rPr lang="en-US" sz="2000" dirty="0">
                <a:solidFill>
                  <a:srgbClr val="1A3A2A"/>
                </a:solidFill>
                <a:latin typeface="Arial" pitchFamily="34" charset="0"/>
                <a:ea typeface="Arial" pitchFamily="34" charset="-122"/>
                <a:cs typeface="Arial" pitchFamily="34" charset="-120"/>
              </a:rPr>
              <a:t>Pairs build a paper (origami) model and a sweet model of DNA, then draw a Venn diagram: what each shows, what it leaves out, what both get wrong, and how to improve one. Push for these: the origami shows the twist and the antiparallel strands; the sweets show pairing and the backbone; neither shows atoms, hydrogen bonds or scale.</a:t>
            </a:r>
            <a:endParaRPr lang="en-US" sz="2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32</a:t>
            </a:fld>
            <a:endParaRPr lang="en-US"/>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name="Slide 33">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52</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A1.2.6 The double helix</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strands, one helix</a:t>
            </a:r>
            <a:endParaRPr lang="en-US" sz="2800" dirty="0"/>
          </a:p>
        </p:txBody>
      </p:sp>
      <p:sp>
        <p:nvSpPr>
          <p:cNvPr id="5" name="Shape 3"/>
          <p:cNvSpPr/>
          <p:nvPr/>
        </p:nvSpPr>
        <p:spPr>
          <a:xfrm>
            <a:off x="4632289" y="1581912"/>
            <a:ext cx="2927117" cy="3968496"/>
          </a:xfrm>
          <a:prstGeom prst="roundRect">
            <a:avLst>
              <a:gd name="adj" fmla="val 374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42017" y="1691640"/>
            <a:ext cx="270766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Flat: the ladder the exam asks for</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1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33</a:t>
            </a:fld>
            <a:endParaRPr lang="en-US"/>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name="Slide 34">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52</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A1.2.6 The double helix</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strands, one helix</a:t>
            </a:r>
            <a:endParaRPr lang="en-US" sz="2800" dirty="0"/>
          </a:p>
        </p:txBody>
      </p:sp>
      <p:sp>
        <p:nvSpPr>
          <p:cNvPr id="5" name="Shape 3"/>
          <p:cNvSpPr/>
          <p:nvPr/>
        </p:nvSpPr>
        <p:spPr>
          <a:xfrm>
            <a:off x="4632289" y="1581912"/>
            <a:ext cx="2927117" cy="3968496"/>
          </a:xfrm>
          <a:prstGeom prst="roundRect">
            <a:avLst>
              <a:gd name="adj" fmla="val 3749"/>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4742017" y="1691640"/>
            <a:ext cx="2707661" cy="3749040"/>
          </a:xfrm>
          <a:prstGeom prst="rect">
            <a:avLst/>
          </a:prstGeom>
        </p:spPr>
      </p:pic>
      <p:sp>
        <p:nvSpPr>
          <p:cNvPr id="7" name="Text 4"/>
          <p:cNvSpPr/>
          <p:nvPr/>
        </p:nvSpPr>
        <p:spPr>
          <a:xfrm>
            <a:off x="731520" y="5623560"/>
            <a:ext cx="10728655" cy="713232"/>
          </a:xfrm>
          <a:prstGeom prst="rect">
            <a:avLst/>
          </a:prstGeom>
          <a:noFill/>
          <a:ln/>
        </p:spPr>
        <p:txBody>
          <a:bodyPr wrap="square" rtlCol="0" anchor="ctr">
            <a:normAutofit/>
          </a:bodyPr>
          <a:lstStyle/>
          <a:p>
            <a:pPr algn="ctr" indent="0" marL="0">
              <a:buNone/>
            </a:pPr>
            <a:r>
              <a:rPr lang="en-US" sz="1700" dirty="0">
                <a:solidFill>
                  <a:srgbClr val="1A3A2A"/>
                </a:solidFill>
                <a:latin typeface="Arial" pitchFamily="34" charset="0"/>
                <a:ea typeface="Arial" pitchFamily="34" charset="-122"/>
                <a:cs typeface="Arial" pitchFamily="34" charset="-120"/>
              </a:rPr>
              <a:t>Twisted into a double helix</a:t>
            </a:r>
            <a:endParaRPr lang="en-US" sz="1700" dirty="0"/>
          </a:p>
        </p:txBody>
      </p:sp>
      <p:sp>
        <p:nvSpPr>
          <p:cNvPr id="8" name="Text 5"/>
          <p:cNvSpPr/>
          <p:nvPr/>
        </p:nvSpPr>
        <p:spPr>
          <a:xfrm>
            <a:off x="10820095" y="365760"/>
            <a:ext cx="914400" cy="274320"/>
          </a:xfrm>
          <a:prstGeom prst="rect">
            <a:avLst/>
          </a:prstGeom>
          <a:noFill/>
          <a:ln/>
        </p:spPr>
        <p:txBody>
          <a:bodyPr wrap="square" rtlCol="0" anchor="ctr"/>
          <a:lstStyle/>
          <a:p>
            <a:pPr algn="r" indent="0" marL="0">
              <a:buNone/>
            </a:pPr>
            <a:r>
              <a:rPr lang="en-US" sz="1100" dirty="0">
                <a:solidFill>
                  <a:srgbClr val="4A6859"/>
                </a:solidFill>
                <a:latin typeface="Arial" pitchFamily="34" charset="0"/>
                <a:ea typeface="Arial" pitchFamily="34" charset="-122"/>
                <a:cs typeface="Arial" pitchFamily="34" charset="-120"/>
              </a:rPr>
              <a:t>2 / 2</a:t>
            </a:r>
            <a:endParaRPr lang="en-US" sz="11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34</a:t>
            </a:fld>
            <a:endParaRPr lang="en-US"/>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name="Slide 35">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52</a:t>
            </a:r>
            <a:endParaRPr lang="en-US" sz="1000" dirty="0"/>
          </a:p>
        </p:txBody>
      </p:sp>
      <p:sp>
        <p:nvSpPr>
          <p:cNvPr id="3" name="Text 1"/>
          <p:cNvSpPr/>
          <p:nvPr/>
        </p:nvSpPr>
        <p:spPr>
          <a:xfrm>
            <a:off x="457200" y="320040"/>
            <a:ext cx="4178808" cy="329184"/>
          </a:xfrm>
          <a:prstGeom prst="roundRect">
            <a:avLst>
              <a:gd name="adj" fmla="val 50000"/>
            </a:avLst>
          </a:prstGeom>
          <a:solidFill>
            <a:srgbClr val="E8F6EE"/>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CHAPTER 5  ·  A1.2.6 The double helix</a:t>
            </a:r>
            <a:endParaRPr lang="en-US" sz="1100" dirty="0"/>
          </a:p>
        </p:txBody>
      </p:sp>
      <p:sp>
        <p:nvSpPr>
          <p:cNvPr id="4" name="Text 2"/>
          <p:cNvSpPr/>
          <p:nvPr/>
        </p:nvSpPr>
        <p:spPr>
          <a:xfrm>
            <a:off x="457200" y="731520"/>
            <a:ext cx="11277295" cy="868680"/>
          </a:xfrm>
          <a:prstGeom prst="rect">
            <a:avLst/>
          </a:prstGeom>
          <a:noFill/>
          <a:ln/>
        </p:spPr>
        <p:txBody>
          <a:bodyPr wrap="square" rtlCol="0" anchor="t">
            <a:normAutofit/>
          </a:bodyPr>
          <a:lstStyle/>
          <a:p>
            <a:pPr indent="0" marL="0">
              <a:buNone/>
            </a:pPr>
            <a:r>
              <a:rPr lang="en-US" sz="2800" b="1" dirty="0">
                <a:solidFill>
                  <a:srgbClr val="1A3A2A"/>
                </a:solidFill>
                <a:latin typeface="Arial" pitchFamily="34" charset="0"/>
                <a:ea typeface="Arial" pitchFamily="34" charset="-122"/>
                <a:cs typeface="Arial" pitchFamily="34" charset="-120"/>
              </a:rPr>
              <a:t>Two strands, one helix</a:t>
            </a:r>
            <a:endParaRPr lang="en-US" sz="2800" dirty="0"/>
          </a:p>
        </p:txBody>
      </p:sp>
      <p:sp>
        <p:nvSpPr>
          <p:cNvPr id="5" name="Shape 3"/>
          <p:cNvSpPr/>
          <p:nvPr/>
        </p:nvSpPr>
        <p:spPr>
          <a:xfrm>
            <a:off x="2145780" y="1627632"/>
            <a:ext cx="3389400" cy="4608576"/>
          </a:xfrm>
          <a:prstGeom prst="roundRect">
            <a:avLst>
              <a:gd name="adj" fmla="val 3237"/>
            </a:avLst>
          </a:prstGeom>
          <a:solidFill>
            <a:srgbClr val="FBFDFB"/>
          </a:solidFill>
          <a:ln w="19050">
            <a:solidFill>
              <a:srgbClr val="1A3A2A"/>
            </a:solidFill>
            <a:prstDash val="solid"/>
          </a:ln>
        </p:spPr>
      </p:sp>
      <p:pic>
        <p:nvPicPr>
          <p:cNvPr id="6" name="Image 0" descr="preencoded.png">    </p:cNvPr>
          <p:cNvPicPr>
            <a:picLocks noChangeAspect="1"/>
          </p:cNvPicPr>
          <p:nvPr/>
        </p:nvPicPr>
        <p:blipFill>
          <a:blip r:embed="rId1"/>
          <a:stretch>
            <a:fillRect/>
          </a:stretch>
        </p:blipFill>
        <p:spPr>
          <a:xfrm>
            <a:off x="2255508" y="1737360"/>
            <a:ext cx="3169944" cy="4389120"/>
          </a:xfrm>
          <a:prstGeom prst="rect">
            <a:avLst/>
          </a:prstGeom>
        </p:spPr>
      </p:pic>
      <p:sp>
        <p:nvSpPr>
          <p:cNvPr id="7" name="Text 4"/>
          <p:cNvSpPr/>
          <p:nvPr/>
        </p:nvSpPr>
        <p:spPr>
          <a:xfrm>
            <a:off x="7498080" y="1783080"/>
            <a:ext cx="4206240" cy="4343400"/>
          </a:xfrm>
          <a:prstGeom prst="rect">
            <a:avLst/>
          </a:prstGeom>
          <a:noFill/>
          <a:ln/>
        </p:spPr>
        <p:txBody>
          <a:bodyPr wrap="square" rtlCol="0" anchor="t">
            <a:normAutofit/>
          </a:bodyPr>
          <a:lstStyle/>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A pair of bases facing each other is a base pair.</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strands are antiparallel: they run in opposite directions, like the two lanes of a road.</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The pair of strands winds into a double helix.</a:t>
            </a:r>
            <a:endParaRPr lang="en-US" sz="1700" dirty="0"/>
          </a:p>
          <a:p>
            <a:pPr marL="342900" indent="-342900">
              <a:spcAft>
                <a:spcPts val="800"/>
              </a:spcAft>
              <a:buSzPct val="100000"/>
              <a:buChar char="●"/>
            </a:pPr>
            <a:r>
              <a:rPr lang="en-US" sz="1700" dirty="0">
                <a:solidFill>
                  <a:srgbClr val="1A3A2A"/>
                </a:solidFill>
                <a:latin typeface="Arial" pitchFamily="34" charset="0"/>
                <a:ea typeface="Arial" pitchFamily="34" charset="-122"/>
                <a:cs typeface="Arial" pitchFamily="34" charset="-120"/>
              </a:rPr>
              <a:t>In an exam you draw the two strands antiparallel and paired, with A opposite T and G opposite C.</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35</a:t>
            </a:fld>
            <a:endParaRPr lang="en-US"/>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name="Slide 36">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52</a:t>
            </a:r>
            <a:endParaRPr lang="en-US" sz="1000" dirty="0"/>
          </a:p>
        </p:txBody>
      </p:sp>
      <p:sp>
        <p:nvSpPr>
          <p:cNvPr id="3" name="Text 1"/>
          <p:cNvSpPr/>
          <p:nvPr/>
        </p:nvSpPr>
        <p:spPr>
          <a:xfrm>
            <a:off x="457200" y="320040"/>
            <a:ext cx="1161288"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PREDICT</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To be copied, the two strands of DNA must come apart. Why does pulling them apart not break the strands themselves?</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Strong covalent bonds join the two strands, while each strand is held together by weak hydrogen bonds</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bases leave the strands while they are copied, then the strands are put back together afterwards</a:t>
            </a:r>
            <a:endParaRPr lang="en-US" sz="1900" dirty="0"/>
          </a:p>
        </p:txBody>
      </p:sp>
      <p:sp>
        <p:nvSpPr>
          <p:cNvPr id="7" name="Text 5"/>
          <p:cNvSpPr/>
          <p:nvPr/>
        </p:nvSpPr>
        <p:spPr>
          <a:xfrm>
            <a:off x="731520" y="3802888"/>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Weak hydrogen bonds join the two strands, while each strand is a chain of strong covalent bonds</a:t>
            </a:r>
            <a:endParaRPr lang="en-US" sz="19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36</a:t>
            </a:fld>
            <a:endParaRPr lang="en-US"/>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name="Slide 37">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52</a:t>
            </a:r>
            <a:endParaRPr lang="en-US" sz="1000" dirty="0"/>
          </a:p>
        </p:txBody>
      </p:sp>
      <p:sp>
        <p:nvSpPr>
          <p:cNvPr id="3" name="Text 1"/>
          <p:cNvSpPr/>
          <p:nvPr/>
        </p:nvSpPr>
        <p:spPr>
          <a:xfrm>
            <a:off x="457200" y="320040"/>
            <a:ext cx="166420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WHAT HAPPENS</a:t>
            </a:r>
            <a:endParaRPr lang="en-US" sz="1100" dirty="0"/>
          </a:p>
        </p:txBody>
      </p:sp>
      <p:sp>
        <p:nvSpPr>
          <p:cNvPr id="4" name="Text 2"/>
          <p:cNvSpPr/>
          <p:nvPr/>
        </p:nvSpPr>
        <p:spPr>
          <a:xfrm>
            <a:off x="457200" y="777240"/>
            <a:ext cx="11277295" cy="883920"/>
          </a:xfrm>
          <a:prstGeom prst="rect">
            <a:avLst/>
          </a:prstGeom>
          <a:noFill/>
          <a:ln/>
        </p:spPr>
        <p:txBody>
          <a:bodyPr wrap="square" rtlCol="0" anchor="t">
            <a:normAutofit/>
          </a:bodyPr>
          <a:lstStyle/>
          <a:p>
            <a:pPr indent="0" marL="0">
              <a:buNone/>
            </a:pPr>
            <a:r>
              <a:rPr lang="en-US" sz="2600" b="1" dirty="0">
                <a:solidFill>
                  <a:srgbClr val="1A3A2A"/>
                </a:solidFill>
                <a:latin typeface="Arial" pitchFamily="34" charset="0"/>
                <a:ea typeface="Arial" pitchFamily="34" charset="-122"/>
                <a:cs typeface="Arial" pitchFamily="34" charset="-120"/>
              </a:rPr>
              <a:t>To be copied, the two strands of DNA must come apart. Why does pulling them apart not break the strands themselves?</a:t>
            </a:r>
            <a:endParaRPr lang="en-US" sz="2600" dirty="0"/>
          </a:p>
        </p:txBody>
      </p:sp>
      <p:sp>
        <p:nvSpPr>
          <p:cNvPr id="5" name="Text 3"/>
          <p:cNvSpPr/>
          <p:nvPr/>
        </p:nvSpPr>
        <p:spPr>
          <a:xfrm>
            <a:off x="731520" y="1844040"/>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A   </a:t>
            </a:r>
            <a:pPr indent="0" marL="0">
              <a:buNone/>
            </a:pPr>
            <a:r>
              <a:rPr lang="en-US" sz="1900" dirty="0">
                <a:solidFill>
                  <a:srgbClr val="1A3A2A"/>
                </a:solidFill>
                <a:latin typeface="Arial" pitchFamily="34" charset="0"/>
                <a:ea typeface="Arial" pitchFamily="34" charset="-122"/>
                <a:cs typeface="Arial" pitchFamily="34" charset="-120"/>
              </a:rPr>
              <a:t>Strong covalent bonds join the two strands, while each strand is held together by weak hydrogen bonds</a:t>
            </a:r>
            <a:endParaRPr lang="en-US" sz="1900" dirty="0"/>
          </a:p>
        </p:txBody>
      </p:sp>
      <p:sp>
        <p:nvSpPr>
          <p:cNvPr id="6" name="Text 4"/>
          <p:cNvSpPr/>
          <p:nvPr/>
        </p:nvSpPr>
        <p:spPr>
          <a:xfrm>
            <a:off x="731520" y="2823464"/>
            <a:ext cx="10728655" cy="869696"/>
          </a:xfrm>
          <a:prstGeom prst="roundRect">
            <a:avLst>
              <a:gd name="adj" fmla="val 10514"/>
            </a:avLst>
          </a:prstGeom>
          <a:solidFill>
            <a:srgbClr val="FBFDFB"/>
          </a:solidFill>
          <a:ln w="12700">
            <a:solidFill>
              <a:srgbClr val="B9D3C5"/>
            </a:solidFill>
          </a:ln>
        </p:spPr>
        <p:txBody>
          <a:bodyPr wrap="square" lIns="127000" tIns="127000" rIns="127000" bIns="127000" rtlCol="0" anchor="ctr">
            <a:normAutofit/>
          </a:bodyPr>
          <a:lstStyle/>
          <a:p>
            <a:pPr indent="0" marL="0">
              <a:buNone/>
            </a:pPr>
            <a:r>
              <a:rPr lang="en-US" sz="1900" b="1" dirty="0">
                <a:solidFill>
                  <a:srgbClr val="4A6859"/>
                </a:solidFill>
                <a:latin typeface="Arial" pitchFamily="34" charset="0"/>
                <a:ea typeface="Arial" pitchFamily="34" charset="-122"/>
                <a:cs typeface="Arial" pitchFamily="34" charset="-120"/>
              </a:rPr>
              <a:t>B   </a:t>
            </a:r>
            <a:pPr indent="0" marL="0">
              <a:buNone/>
            </a:pPr>
            <a:r>
              <a:rPr lang="en-US" sz="1900" dirty="0">
                <a:solidFill>
                  <a:srgbClr val="1A3A2A"/>
                </a:solidFill>
                <a:latin typeface="Arial" pitchFamily="34" charset="0"/>
                <a:ea typeface="Arial" pitchFamily="34" charset="-122"/>
                <a:cs typeface="Arial" pitchFamily="34" charset="-120"/>
              </a:rPr>
              <a:t>The bases leave the strands while they are copied, then the strands are put back together afterwards</a:t>
            </a:r>
            <a:endParaRPr lang="en-US" sz="1900" dirty="0"/>
          </a:p>
        </p:txBody>
      </p:sp>
      <p:sp>
        <p:nvSpPr>
          <p:cNvPr id="7" name="Text 5"/>
          <p:cNvSpPr/>
          <p:nvPr/>
        </p:nvSpPr>
        <p:spPr>
          <a:xfrm>
            <a:off x="731520" y="3802888"/>
            <a:ext cx="10728655" cy="869696"/>
          </a:xfrm>
          <a:prstGeom prst="roundRect">
            <a:avLst>
              <a:gd name="adj" fmla="val 10514"/>
            </a:avLst>
          </a:prstGeom>
          <a:solidFill>
            <a:srgbClr val="C8EEDA"/>
          </a:solidFill>
          <a:ln w="25400">
            <a:solidFill>
              <a:srgbClr val="1A8A55"/>
            </a:solidFill>
          </a:ln>
        </p:spPr>
        <p:txBody>
          <a:bodyPr wrap="square" lIns="127000" tIns="127000" rIns="127000" bIns="127000" rtlCol="0" anchor="ctr">
            <a:normAutofit/>
          </a:bodyPr>
          <a:lstStyle/>
          <a:p>
            <a:pPr indent="0" marL="0">
              <a:buNone/>
            </a:pPr>
            <a:r>
              <a:rPr lang="en-US" sz="1900" b="1" dirty="0">
                <a:solidFill>
                  <a:srgbClr val="1A3A2A"/>
                </a:solidFill>
                <a:latin typeface="Arial" pitchFamily="34" charset="0"/>
                <a:ea typeface="Arial" pitchFamily="34" charset="-122"/>
                <a:cs typeface="Arial" pitchFamily="34" charset="-120"/>
              </a:rPr>
              <a:t>C   </a:t>
            </a:r>
            <a:pPr indent="0" marL="0">
              <a:buNone/>
            </a:pPr>
            <a:r>
              <a:rPr lang="en-US" sz="1900" dirty="0">
                <a:solidFill>
                  <a:srgbClr val="1A3A2A"/>
                </a:solidFill>
                <a:latin typeface="Arial" pitchFamily="34" charset="0"/>
                <a:ea typeface="Arial" pitchFamily="34" charset="-122"/>
                <a:cs typeface="Arial" pitchFamily="34" charset="-120"/>
              </a:rPr>
              <a:t>Weak hydrogen bonds join the two strands, while each strand is a chain of strong covalent bonds</a:t>
            </a:r>
            <a:endParaRPr lang="en-US" sz="1900" dirty="0"/>
          </a:p>
        </p:txBody>
      </p:sp>
      <p:sp>
        <p:nvSpPr>
          <p:cNvPr id="8" name="Text 6"/>
          <p:cNvSpPr/>
          <p:nvPr/>
        </p:nvSpPr>
        <p:spPr>
          <a:xfrm>
            <a:off x="731520" y="4782312"/>
            <a:ext cx="10728655" cy="1545336"/>
          </a:xfrm>
          <a:prstGeom prst="rect">
            <a:avLst/>
          </a:prstGeom>
          <a:noFill/>
          <a:ln/>
        </p:spPr>
        <p:txBody>
          <a:bodyPr wrap="square" rtlCol="0" anchor="t">
            <a:normAutofit/>
          </a:bodyPr>
          <a:lstStyle/>
          <a:p>
            <a:pPr indent="0" marL="0">
              <a:buNone/>
            </a:pPr>
            <a:r>
              <a:rPr lang="en-US" sz="1700" dirty="0">
                <a:solidFill>
                  <a:srgbClr val="1A3A2A"/>
                </a:solidFill>
                <a:latin typeface="Arial" pitchFamily="34" charset="0"/>
                <a:ea typeface="Arial" pitchFamily="34" charset="-122"/>
                <a:cs typeface="Arial" pitchFamily="34" charset="-120"/>
              </a:rPr>
              <a:t>The bonds between the strands are hydrogen bonds: weak one by one, so the strands can be unzipped. The bonds along each strand are covalent, so each strand, and the sequence it carries, stays whole. Both strands then serve as templates (chapter 4).</a:t>
            </a:r>
            <a:endParaRPr lang="en-US" sz="17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37</a:t>
            </a:fld>
            <a:endParaRPr lang="en-US"/>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name="Slide 38">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27 to 52</a:t>
            </a:r>
            <a:endParaRPr lang="en-US" sz="1000" dirty="0"/>
          </a:p>
        </p:txBody>
      </p:sp>
      <p:sp>
        <p:nvSpPr>
          <p:cNvPr id="3" name="Text 1"/>
          <p:cNvSpPr/>
          <p:nvPr/>
        </p:nvSpPr>
        <p:spPr>
          <a:xfrm>
            <a:off x="457200" y="320040"/>
            <a:ext cx="1362456" cy="329184"/>
          </a:xfrm>
          <a:prstGeom prst="roundRect">
            <a:avLst>
              <a:gd name="adj" fmla="val 50000"/>
            </a:avLst>
          </a:prstGeom>
          <a:solidFill>
            <a:srgbClr val="FF7EB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WATCH OUT</a:t>
            </a:r>
            <a:endParaRPr lang="en-US" sz="1100" dirty="0"/>
          </a:p>
        </p:txBody>
      </p:sp>
      <p:sp>
        <p:nvSpPr>
          <p:cNvPr id="4" name="Shape 2"/>
          <p:cNvSpPr/>
          <p:nvPr/>
        </p:nvSpPr>
        <p:spPr>
          <a:xfrm>
            <a:off x="731520" y="1280160"/>
            <a:ext cx="109728" cy="4206240"/>
          </a:xfrm>
          <a:prstGeom prst="rect">
            <a:avLst/>
          </a:prstGeom>
          <a:solidFill>
            <a:srgbClr val="FF7EB6"/>
          </a:solidFill>
          <a:ln/>
        </p:spPr>
      </p:sp>
      <p:sp>
        <p:nvSpPr>
          <p:cNvPr id="5" name="Text 3"/>
          <p:cNvSpPr/>
          <p:nvPr/>
        </p:nvSpPr>
        <p:spPr>
          <a:xfrm>
            <a:off x="1097280" y="1280160"/>
            <a:ext cx="10180015" cy="4206240"/>
          </a:xfrm>
          <a:prstGeom prst="rect">
            <a:avLst/>
          </a:prstGeom>
          <a:noFill/>
          <a:ln/>
        </p:spPr>
        <p:txBody>
          <a:bodyPr wrap="square" rtlCol="0" anchor="ctr">
            <a:normAutofit/>
          </a:bodyPr>
          <a:lstStyle/>
          <a:p>
            <a:pPr indent="0" marL="0">
              <a:buNone/>
            </a:pPr>
            <a:r>
              <a:rPr lang="en-US" sz="2400" dirty="0">
                <a:solidFill>
                  <a:srgbClr val="1A3A2A"/>
                </a:solidFill>
                <a:latin typeface="Arial" pitchFamily="34" charset="0"/>
                <a:ea typeface="Arial" pitchFamily="34" charset="-122"/>
                <a:cs typeface="Arial" pitchFamily="34" charset="-120"/>
              </a:rPr>
              <a:t>Antiparallel does not mean twisted, or that the bases are opposite each other. It means the two strands run in opposite directions.</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38</a:t>
            </a:fld>
            <a:endParaRPr lang="en-US"/>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name="Slide 39">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161288"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PLENARY</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Can you now...</a:t>
            </a:r>
            <a:endParaRPr lang="en-US" sz="3000" dirty="0"/>
          </a:p>
        </p:txBody>
      </p:sp>
      <p:sp>
        <p:nvSpPr>
          <p:cNvPr id="5" name="Text 3"/>
          <p:cNvSpPr/>
          <p:nvPr/>
        </p:nvSpPr>
        <p:spPr>
          <a:xfrm>
            <a:off x="640080" y="1645920"/>
            <a:ext cx="10911535" cy="4480560"/>
          </a:xfrm>
          <a:prstGeom prst="rect">
            <a:avLst/>
          </a:prstGeom>
          <a:noFill/>
          <a:ln/>
        </p:spPr>
        <p:txBody>
          <a:bodyPr wrap="square" rtlCol="0" anchor="t">
            <a:normAutofit/>
          </a:bodyPr>
          <a:lstStyle/>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why DNA is the genetic material of every living organism, and why RNA viruses do not break the rule  (A1.2.1)</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Draw a nucleotide as a circle, a pentagon and a rectangle, each joined in the right place  (A1.2.2)</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Explain how condensation builds a strand with a strong sugar–phosphate backbone, and draw a short strand of RNA  (A1.2.3, A1.2.5)</a:t>
            </a:r>
            <a:endParaRPr lang="en-US" sz="2400" dirty="0"/>
          </a:p>
          <a:p>
            <a:pPr marL="342900" indent="-342900">
              <a:spcAft>
                <a:spcPts val="1000"/>
              </a:spcAft>
              <a:buSzPct val="100000"/>
              <a:buChar char="☐"/>
            </a:pPr>
            <a:r>
              <a:rPr lang="en-US" sz="2400" dirty="0">
                <a:solidFill>
                  <a:srgbClr val="1A3A2A"/>
                </a:solidFill>
                <a:latin typeface="Arial" pitchFamily="34" charset="0"/>
                <a:ea typeface="Arial" pitchFamily="34" charset="-122"/>
                <a:cs typeface="Arial" pitchFamily="34" charset="-120"/>
              </a:rPr>
              <a:t>Draw two antiparallel strands joined by hydrogen bonds between A and T, and C and G  (A1.2.6)</a:t>
            </a:r>
            <a:endParaRPr lang="en-US" sz="24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39</a:t>
            </a:fld>
            <a:endParaRPr lang="en-US"/>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name="Slide 40">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Minutes 52 to 60</a:t>
            </a:r>
            <a:endParaRPr lang="en-US" sz="1000" dirty="0"/>
          </a:p>
        </p:txBody>
      </p:sp>
      <p:sp>
        <p:nvSpPr>
          <p:cNvPr id="3" name="Text 1"/>
          <p:cNvSpPr/>
          <p:nvPr/>
        </p:nvSpPr>
        <p:spPr>
          <a:xfrm>
            <a:off x="457200" y="320040"/>
            <a:ext cx="1764792" cy="329184"/>
          </a:xfrm>
          <a:prstGeom prst="roundRect">
            <a:avLst>
              <a:gd name="adj" fmla="val 50000"/>
            </a:avLst>
          </a:prstGeom>
          <a:solidFill>
            <a:srgbClr val="2DB876"/>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EXIT QUESTION</a:t>
            </a:r>
            <a:endParaRPr lang="en-US" sz="1100" dirty="0"/>
          </a:p>
        </p:txBody>
      </p:sp>
      <p:sp>
        <p:nvSpPr>
          <p:cNvPr id="4" name="Text 2"/>
          <p:cNvSpPr/>
          <p:nvPr/>
        </p:nvSpPr>
        <p:spPr>
          <a:xfrm>
            <a:off x="457200" y="731520"/>
            <a:ext cx="11277295" cy="914400"/>
          </a:xfrm>
          <a:prstGeom prst="rect">
            <a:avLst/>
          </a:prstGeom>
          <a:noFill/>
          <a:ln/>
        </p:spPr>
        <p:txBody>
          <a:bodyPr wrap="square" rtlCol="0" anchor="t">
            <a:normAutofit/>
          </a:bodyPr>
          <a:lstStyle/>
          <a:p>
            <a:pPr indent="0" marL="0">
              <a:buNone/>
            </a:pPr>
            <a:r>
              <a:rPr lang="en-US" sz="3200" b="1" dirty="0">
                <a:solidFill>
                  <a:srgbClr val="1A3A2A"/>
                </a:solidFill>
                <a:latin typeface="Arial" pitchFamily="34" charset="0"/>
                <a:ea typeface="Arial" pitchFamily="34" charset="-122"/>
                <a:cs typeface="Arial" pitchFamily="34" charset="-120"/>
              </a:rPr>
              <a:t>Before you go</a:t>
            </a:r>
            <a:endParaRPr lang="en-US" sz="3200" dirty="0"/>
          </a:p>
        </p:txBody>
      </p:sp>
      <p:sp>
        <p:nvSpPr>
          <p:cNvPr id="5" name="Text 3"/>
          <p:cNvSpPr/>
          <p:nvPr/>
        </p:nvSpPr>
        <p:spPr>
          <a:xfrm>
            <a:off x="548640" y="1828800"/>
            <a:ext cx="11094415" cy="4389120"/>
          </a:xfrm>
          <a:prstGeom prst="rect">
            <a:avLst/>
          </a:prstGeom>
          <a:noFill/>
          <a:ln/>
        </p:spPr>
        <p:txBody>
          <a:bodyPr wrap="square" rtlCol="0" anchor="t">
            <a:normAutofit/>
          </a:bodyPr>
          <a:lstStyle/>
          <a:p>
            <a:pPr indent="0" marL="0">
              <a:buNone/>
            </a:pPr>
            <a:r>
              <a:rPr lang="en-US" sz="3000" dirty="0">
                <a:solidFill>
                  <a:srgbClr val="1A3A2A"/>
                </a:solidFill>
                <a:latin typeface="Arial" pitchFamily="34" charset="0"/>
                <a:ea typeface="Arial" pitchFamily="34" charset="-122"/>
                <a:cs typeface="Arial" pitchFamily="34" charset="-120"/>
              </a:rPr>
              <a:t>Draw three base pairs, antiparallel, and label a backbone, a hydrogen bond and one whole nucleotide.</a:t>
            </a:r>
            <a:endParaRPr lang="en-US" sz="30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40</a:t>
            </a:fld>
            <a:endParaRPr lang="en-US"/>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name="Slide 41">
    <p:spTree>
      <p:nvGrpSpPr>
        <p:cNvPr id="1" name=""/>
        <p:cNvGrpSpPr/>
        <p:nvPr/>
      </p:nvGrpSpPr>
      <p:grpSpPr>
        <a:xfrm>
          <a:off x="0" y="0"/>
          <a:ext cx="0" cy="0"/>
          <a:chOff x="0" y="0"/>
          <a:chExt cx="0" cy="0"/>
        </a:xfrm>
      </p:grpSpPr>
      <p:sp>
        <p:nvSpPr>
          <p:cNvPr id="2" name="Text 0"/>
          <p:cNvSpPr/>
          <p:nvPr/>
        </p:nvSpPr>
        <p:spPr>
          <a:xfrm>
            <a:off x="8076895" y="6446520"/>
            <a:ext cx="3657600" cy="274320"/>
          </a:xfrm>
          <a:prstGeom prst="rect">
            <a:avLst/>
          </a:prstGeom>
          <a:noFill/>
          <a:ln/>
        </p:spPr>
        <p:txBody>
          <a:bodyPr wrap="square" rtlCol="0" anchor="ctr"/>
          <a:lstStyle/>
          <a:p>
            <a:pPr algn="r" indent="0" marL="0">
              <a:buNone/>
            </a:pPr>
            <a:r>
              <a:rPr lang="en-US" sz="1000" b="1" dirty="0">
                <a:solidFill>
                  <a:srgbClr val="1A8A55"/>
                </a:solidFill>
                <a:latin typeface="Arial" pitchFamily="34" charset="0"/>
                <a:ea typeface="Arial" pitchFamily="34" charset="-122"/>
                <a:cs typeface="Arial" pitchFamily="34" charset="-120"/>
              </a:rPr>
              <a:t>Minute 60: after the lesson</a:t>
            </a:r>
            <a:endParaRPr lang="en-US" sz="1000" dirty="0"/>
          </a:p>
        </p:txBody>
      </p:sp>
      <p:sp>
        <p:nvSpPr>
          <p:cNvPr id="3" name="Text 1"/>
          <p:cNvSpPr/>
          <p:nvPr/>
        </p:nvSpPr>
        <p:spPr>
          <a:xfrm>
            <a:off x="457200" y="320040"/>
            <a:ext cx="2368296" cy="329184"/>
          </a:xfrm>
          <a:prstGeom prst="roundRect">
            <a:avLst>
              <a:gd name="adj" fmla="val 50000"/>
            </a:avLst>
          </a:prstGeom>
          <a:solidFill>
            <a:srgbClr val="F0C33D"/>
          </a:solidFill>
          <a:ln/>
        </p:spPr>
        <p:txBody>
          <a:bodyPr wrap="square" rtlCol="0" anchor="ctr"/>
          <a:lstStyle/>
          <a:p>
            <a:pPr algn="ctr" indent="0" marL="0">
              <a:buNone/>
            </a:pPr>
            <a:r>
              <a:rPr lang="en-US" sz="1100" b="1" dirty="0">
                <a:solidFill>
                  <a:srgbClr val="1A3A2A"/>
                </a:solidFill>
                <a:latin typeface="Arial" pitchFamily="34" charset="0"/>
                <a:ea typeface="Arial" pitchFamily="34" charset="-122"/>
                <a:cs typeface="Arial" pitchFamily="34" charset="-120"/>
              </a:rPr>
              <a:t>PRACTISE AND REVISE</a:t>
            </a:r>
            <a:endParaRPr lang="en-US" sz="1100" dirty="0"/>
          </a:p>
        </p:txBody>
      </p:sp>
      <p:sp>
        <p:nvSpPr>
          <p:cNvPr id="4" name="Text 2"/>
          <p:cNvSpPr/>
          <p:nvPr/>
        </p:nvSpPr>
        <p:spPr>
          <a:xfrm>
            <a:off x="457200" y="731520"/>
            <a:ext cx="11277295" cy="822960"/>
          </a:xfrm>
          <a:prstGeom prst="rect">
            <a:avLst/>
          </a:prstGeom>
          <a:noFill/>
          <a:ln/>
        </p:spPr>
        <p:txBody>
          <a:bodyPr wrap="square" rtlCol="0" anchor="t">
            <a:normAutofit/>
          </a:bodyPr>
          <a:lstStyle/>
          <a:p>
            <a:pPr indent="0" marL="0">
              <a:buNone/>
            </a:pPr>
            <a:r>
              <a:rPr lang="en-US" sz="3000" b="1" dirty="0">
                <a:solidFill>
                  <a:srgbClr val="1A3A2A"/>
                </a:solidFill>
                <a:latin typeface="Arial" pitchFamily="34" charset="0"/>
                <a:ea typeface="Arial" pitchFamily="34" charset="-122"/>
                <a:cs typeface="Arial" pitchFamily="34" charset="-120"/>
              </a:rPr>
              <a:t>Keep going</a:t>
            </a:r>
            <a:endParaRPr lang="en-US" sz="3000" dirty="0"/>
          </a:p>
        </p:txBody>
      </p:sp>
      <p:sp>
        <p:nvSpPr>
          <p:cNvPr id="5" name="Text 3"/>
          <p:cNvSpPr/>
          <p:nvPr/>
        </p:nvSpPr>
        <p:spPr>
          <a:xfrm>
            <a:off x="548640" y="1508760"/>
            <a:ext cx="11094415" cy="1219200"/>
          </a:xfrm>
          <a:prstGeom prst="rect">
            <a:avLst/>
          </a:prstGeom>
          <a:noFill/>
          <a:ln/>
        </p:spPr>
        <p:txBody>
          <a:bodyPr wrap="square" rtlCol="0" anchor="t">
            <a:normAutofit/>
          </a:bodyPr>
          <a:lstStyle/>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Exam practice: a fresh paper of exam questions on A1.2 at standard level, marked as you go</a:t>
            </a:r>
            <a:endParaRPr lang="en-US" sz="1600" dirty="0"/>
          </a:p>
          <a:p>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The guide, with the animations and the dry lab</a:t>
            </a:r>
            <a:endParaRPr lang="en-US" sz="1600" dirty="0"/>
          </a:p>
          <a:p>
            <a:pPr indent="0" marL="0">
              <a:spcAft>
                <a:spcPts val="400"/>
              </a:spcAft>
              <a:buNone/>
            </a:pPr>
            <a:r>
              <a:rPr lang="en-US" sz="1600" dirty="0">
                <a:solidFill>
                  <a:srgbClr val="1A3A2A"/>
                </a:solidFill>
                <a:latin typeface="Arial" pitchFamily="34" charset="0"/>
                <a:ea typeface="Arial" pitchFamily="34" charset="-122"/>
                <a:cs typeface="Arial" pitchFamily="34" charset="-120"/>
              </a:rPr>
              <a:t>This lesson in the guide: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1 Every living thing keeps its instructions in DNA</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4" invalidUrl="" action="" tgtFrame="" tooltip="" history="1" highlightClick="0" endSnd="0">
                  <a:extLst>
                    <a:ext uri="{A12FA001-AC4F-418D-AE19-62706E023703}">
                      <ahyp:hlinkClr xmlns:ahyp="http://schemas.microsoft.com/office/drawing/2018/hyperlinkcolor" val="tx"/>
                    </a:ext>
                  </a:extLst>
                </a:hlinkClick>
              </a:rPr>
              <a:t>2 Three parts, one monomer</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5" invalidUrl="" action="" tgtFrame="" tooltip="" history="1" highlightClick="0" endSnd="0">
                  <a:extLst>
                    <a:ext uri="{A12FA001-AC4F-418D-AE19-62706E023703}">
                      <ahyp:hlinkClr xmlns:ahyp="http://schemas.microsoft.com/office/drawing/2018/hyperlinkcolor" val="tx"/>
                    </a:ext>
                  </a:extLst>
                </a:hlinkClick>
              </a:rPr>
              <a:t>3 Building a strand with a strong backbone</a:t>
            </a:r>
            <a:pPr indent="0" marL="0">
              <a:spcAft>
                <a:spcPts val="400"/>
              </a:spcAft>
              <a:buNone/>
            </a:pPr>
            <a:r>
              <a:rPr lang="en-US" sz="1600" dirty="0">
                <a:solidFill>
                  <a:srgbClr val="1A3A2A"/>
                </a:solidFill>
                <a:latin typeface="Arial" pitchFamily="34" charset="0"/>
                <a:ea typeface="Arial" pitchFamily="34" charset="-122"/>
                <a:cs typeface="Arial" pitchFamily="34" charset="-120"/>
              </a:rPr>
              <a:t>, </a:t>
            </a:r>
            <a:pPr indent="0" marL="0">
              <a:spcAft>
                <a:spcPts val="400"/>
              </a:spcAft>
              <a:buNone/>
            </a:pPr>
            <a:r>
              <a:rPr lang="en-US" sz="1600" u="sng" dirty="0">
                <a:solidFill>
                  <a:srgbClr val="1A8A55"/>
                </a:solidFill>
                <a:latin typeface="Arial" pitchFamily="34" charset="0"/>
                <a:ea typeface="Arial" pitchFamily="34" charset="-122"/>
                <a:cs typeface="Arial" pitchFamily="34" charset="-120"/>
                <a:hlinkClick r:id="rId6" invalidUrl="" action="" tgtFrame="" tooltip="" history="1" highlightClick="0" endSnd="0">
                  <a:extLst>
                    <a:ext uri="{A12FA001-AC4F-418D-AE19-62706E023703}">
                      <ahyp:hlinkClr xmlns:ahyp="http://schemas.microsoft.com/office/drawing/2018/hyperlinkcolor" val="tx"/>
                    </a:ext>
                  </a:extLst>
                </a:hlinkClick>
              </a:rPr>
              <a:t>5 Two strands, one helix</a:t>
            </a:r>
            <a:endParaRPr lang="en-US" sz="1600" dirty="0"/>
          </a:p>
        </p:txBody>
      </p:sp>
      <p:sp>
        <p:nvSpPr>
          <p:cNvPr id="6" name="Text 4"/>
          <p:cNvSpPr/>
          <p:nvPr/>
        </p:nvSpPr>
        <p:spPr>
          <a:xfrm>
            <a:off x="548640"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BUILD FOR YOUR CLASS</a:t>
            </a:r>
            <a:endParaRPr lang="en-US" sz="1100" dirty="0"/>
          </a:p>
        </p:txBody>
      </p:sp>
      <p:sp>
        <p:nvSpPr>
          <p:cNvPr id="7" name="Text 5"/>
          <p:cNvSpPr/>
          <p:nvPr/>
        </p:nvSpPr>
        <p:spPr>
          <a:xfrm>
            <a:off x="548640"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7" invalidUrl="" action="" tgtFrame="" tooltip="" history="1" highlightClick="0" endSnd="0">
                  <a:extLst>
                    <a:ext uri="{A12FA001-AC4F-418D-AE19-62706E023703}">
                      <ahyp:hlinkClr xmlns:ahyp="http://schemas.microsoft.com/office/drawing/2018/hyperlinkcolor" val="tx"/>
                    </a:ext>
                  </a:extLst>
                </a:hlinkClick>
              </a:rPr>
              <a:t>Tarsia puzzle</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8" invalidUrl="" action="" tgtFrame="" tooltip="" history="1" highlightClick="0" endSnd="0">
                  <a:extLst>
                    <a:ext uri="{A12FA001-AC4F-418D-AE19-62706E023703}">
                      <ahyp:hlinkClr xmlns:ahyp="http://schemas.microsoft.com/office/drawing/2018/hyperlinkcolor" val="tx"/>
                    </a:ext>
                  </a:extLst>
                </a:hlinkClick>
              </a:rPr>
              <a:t>dominoes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and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9" invalidUrl="" action="" tgtFrame="" tooltip="" history="1" highlightClick="0" endSnd="0">
                  <a:extLst>
                    <a:ext uri="{A12FA001-AC4F-418D-AE19-62706E023703}">
                      <ahyp:hlinkClr xmlns:ahyp="http://schemas.microsoft.com/office/drawing/2018/hyperlinkcolor" val="tx"/>
                    </a:ext>
                  </a:extLst>
                </a:hlinkClick>
              </a:rPr>
              <a:t>picture reveal</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 built from its key terms and ready to print</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0" invalidUrl="" action="" tgtFrame="" tooltip="" history="1" highlightClick="0" endSnd="0">
                  <a:extLst>
                    <a:ext uri="{A12FA001-AC4F-418D-AE19-62706E023703}">
                      <ahyp:hlinkClr xmlns:ahyp="http://schemas.microsoft.com/office/drawing/2018/hyperlinkcolor" val="tx"/>
                    </a:ext>
                  </a:extLst>
                </a:hlinkClick>
              </a:rPr>
              <a:t>pub quiz</a:t>
            </a:r>
            <a:pPr indent="0" marL="0">
              <a:spcAft>
                <a:spcPts val="500"/>
              </a:spcAft>
              <a:buNone/>
            </a:pPr>
            <a:r>
              <a:rPr lang="en-US" sz="1300" dirty="0">
                <a:solidFill>
                  <a:srgbClr val="1A3A2A"/>
                </a:solidFill>
                <a:latin typeface="Arial" pitchFamily="34" charset="0"/>
                <a:ea typeface="Arial" pitchFamily="34" charset="-122"/>
                <a:cs typeface="Arial" pitchFamily="34" charset="-120"/>
              </a:rPr>
              <a:t> with rounds on A1.2, to present or run with no projector</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An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1" invalidUrl="" action="" tgtFrame="" tooltip="" history="1" highlightClick="0" endSnd="0">
                  <a:extLst>
                    <a:ext uri="{A12FA001-AC4F-418D-AE19-62706E023703}">
                      <ahyp:hlinkClr xmlns:ahyp="http://schemas.microsoft.com/office/drawing/2018/hyperlinkcolor" val="tx"/>
                    </a:ext>
                  </a:extLst>
                </a:hlinkClick>
              </a:rPr>
              <a:t>escape room built from the question bank</a:t>
            </a:r>
            <a:pPr indent="0" marL="0">
              <a:spcAft>
                <a:spcPts val="500"/>
              </a:spcAft>
              <a:buNone/>
            </a:pPr>
            <a:r>
              <a:rPr lang="en-US" sz="1300" dirty="0">
                <a:solidFill>
                  <a:srgbClr val="1A3A2A"/>
                </a:solidFill>
                <a:latin typeface="Arial" pitchFamily="34" charset="0"/>
                <a:ea typeface="Arial" pitchFamily="34" charset="-122"/>
                <a:cs typeface="Arial" pitchFamily="34" charset="-120"/>
              </a:rPr>
              <a:t> on A1.2</a:t>
            </a:r>
            <a:endParaRPr lang="en-US" sz="1300" dirty="0"/>
          </a:p>
        </p:txBody>
      </p:sp>
      <p:sp>
        <p:nvSpPr>
          <p:cNvPr id="8" name="Text 6"/>
          <p:cNvSpPr/>
          <p:nvPr/>
        </p:nvSpPr>
        <p:spPr>
          <a:xfrm>
            <a:off x="4338218"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ALREADY ON THE SITE FOR A1.2</a:t>
            </a:r>
            <a:endParaRPr lang="en-US" sz="1100" dirty="0"/>
          </a:p>
        </p:txBody>
      </p:sp>
      <p:sp>
        <p:nvSpPr>
          <p:cNvPr id="9" name="Text 7"/>
          <p:cNvSpPr/>
          <p:nvPr/>
        </p:nvSpPr>
        <p:spPr>
          <a:xfrm>
            <a:off x="4338218" y="3230880"/>
            <a:ext cx="3515258" cy="2895600"/>
          </a:xfrm>
          <a:prstGeom prst="rect">
            <a:avLst/>
          </a:prstGeom>
          <a:noFill/>
          <a:ln/>
        </p:spPr>
        <p:txBody>
          <a:bodyPr wrap="square" rtlCol="0" anchor="t">
            <a:normAutofit/>
          </a:bodyPr>
          <a:lstStyle/>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Lesson: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2"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Quiz: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3" invalidUrl="" action="" tgtFrame="" tooltip="" history="1" highlightClick="0" endSnd="0">
                  <a:extLst>
                    <a:ext uri="{A12FA001-AC4F-418D-AE19-62706E023703}">
                      <ahyp:hlinkClr xmlns:ahyp="http://schemas.microsoft.com/office/drawing/2018/hyperlinkcolor" val="tx"/>
                    </a:ext>
                  </a:extLst>
                </a:hlinkClick>
              </a:rPr>
              <a:t>Nucleic Acids</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Revision map: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4" invalidUrl="" action="" tgtFrame="" tooltip="" history="1" highlightClick="0" endSnd="0">
                  <a:extLst>
                    <a:ext uri="{A12FA001-AC4F-418D-AE19-62706E023703}">
                      <ahyp:hlinkClr xmlns:ahyp="http://schemas.microsoft.com/office/drawing/2018/hyperlinkcolor" val="tx"/>
                    </a:ext>
                  </a:extLst>
                </a:hlinkClick>
              </a:rPr>
              <a:t>A1.2 Nucleic acids</a:t>
            </a:r>
            <a:pPr indent="0" marL="0">
              <a:spcAft>
                <a:spcPts val="500"/>
              </a:spcAft>
              <a:buNone/>
            </a:pPr>
            <a:r>
              <a:rPr lang="en-US" sz="1300" dirty="0">
                <a:solidFill>
                  <a:srgbClr val="1A3A2A"/>
                </a:solidFill>
                <a:latin typeface="Arial" pitchFamily="34" charset="0"/>
                <a:ea typeface="Arial" pitchFamily="34" charset="-122"/>
                <a:cs typeface="Arial" pitchFamily="34" charset="-120"/>
              </a:rPr>
              <a:t>, to fill in</a:t>
            </a:r>
            <a:endParaRPr lang="en-US" sz="1300" dirty="0"/>
          </a:p>
          <a:p>
            <a:pPr marL="177800" indent="-177800">
              <a:spcAft>
                <a:spcPts val="500"/>
              </a:spcAft>
              <a:buSzPct val="100000"/>
              <a:buChar char="•"/>
            </a:pPr>
            <a:r>
              <a:rPr lang="en-US" sz="1300" dirty="0">
                <a:solidFill>
                  <a:srgbClr val="1A3A2A"/>
                </a:solidFill>
                <a:latin typeface="Arial" pitchFamily="34" charset="0"/>
                <a:ea typeface="Arial" pitchFamily="34" charset="-122"/>
                <a:cs typeface="Arial" pitchFamily="34" charset="-120"/>
              </a:rPr>
              <a:t>Exam questions: </a:t>
            </a:r>
            <a:pPr indent="0" marL="0">
              <a:spcAft>
                <a:spcPts val="500"/>
              </a:spcAft>
              <a:buNone/>
            </a:pPr>
            <a:r>
              <a:rPr lang="en-US" sz="1300" u="sng" dirty="0">
                <a:solidFill>
                  <a:srgbClr val="1A8A55"/>
                </a:solidFill>
                <a:latin typeface="Arial" pitchFamily="34" charset="0"/>
                <a:ea typeface="Arial" pitchFamily="34" charset="-122"/>
                <a:cs typeface="Arial" pitchFamily="34" charset="-120"/>
                <a:hlinkClick r:id="rId15" invalidUrl="" action="" tgtFrame="" tooltip="" history="1" highlightClick="0" endSnd="0">
                  <a:extLst>
                    <a:ext uri="{A12FA001-AC4F-418D-AE19-62706E023703}">
                      <ahyp:hlinkClr xmlns:ahyp="http://schemas.microsoft.com/office/drawing/2018/hyperlinkcolor" val="tx"/>
                    </a:ext>
                  </a:extLst>
                </a:hlinkClick>
              </a:rPr>
              <a:t>A1.2 in the exam maker</a:t>
            </a:r>
            <a:pPr indent="0" marL="0">
              <a:spcAft>
                <a:spcPts val="500"/>
              </a:spcAft>
              <a:buNone/>
            </a:pPr>
            <a:r>
              <a:rPr lang="en-US" sz="1300" dirty="0">
                <a:solidFill>
                  <a:srgbClr val="1A3A2A"/>
                </a:solidFill>
                <a:latin typeface="Arial" pitchFamily="34" charset="0"/>
                <a:ea typeface="Arial" pitchFamily="34" charset="-122"/>
                <a:cs typeface="Arial" pitchFamily="34" charset="-120"/>
              </a:rPr>
              <a:t>, a paper with its markscheme</a:t>
            </a:r>
            <a:endParaRPr lang="en-US" sz="1300" dirty="0"/>
          </a:p>
        </p:txBody>
      </p:sp>
      <p:sp>
        <p:nvSpPr>
          <p:cNvPr id="10" name="Text 8"/>
          <p:cNvSpPr/>
          <p:nvPr/>
        </p:nvSpPr>
        <p:spPr>
          <a:xfrm>
            <a:off x="8127797" y="2910840"/>
            <a:ext cx="3515258" cy="274320"/>
          </a:xfrm>
          <a:prstGeom prst="rect">
            <a:avLst/>
          </a:prstGeom>
          <a:noFill/>
          <a:ln/>
        </p:spPr>
        <p:txBody>
          <a:bodyPr wrap="square" rtlCol="0" anchor="ctr"/>
          <a:lstStyle/>
          <a:p>
            <a:pPr indent="0" marL="0">
              <a:buNone/>
            </a:pPr>
            <a:r>
              <a:rPr lang="en-US" sz="1100" b="1" dirty="0">
                <a:solidFill>
                  <a:srgbClr val="E3589C"/>
                </a:solidFill>
                <a:latin typeface="Arial" pitchFamily="34" charset="0"/>
                <a:ea typeface="Arial" pitchFamily="34" charset="-122"/>
                <a:cs typeface="Arial" pitchFamily="34" charset="-120"/>
              </a:rPr>
              <a:t>CARD SETS ON SPLYCR</a:t>
            </a:r>
            <a:endParaRPr lang="en-US" sz="1100" dirty="0"/>
          </a:p>
        </p:txBody>
      </p:sp>
      <p:sp>
        <p:nvSpPr>
          <p:cNvPr id="11" name="Text 9"/>
          <p:cNvSpPr/>
          <p:nvPr/>
        </p:nvSpPr>
        <p:spPr>
          <a:xfrm>
            <a:off x="8127797" y="3230880"/>
            <a:ext cx="3515258" cy="502920"/>
          </a:xfrm>
          <a:prstGeom prst="rect">
            <a:avLst/>
          </a:prstGeom>
          <a:noFill/>
          <a:ln/>
        </p:spPr>
        <p:txBody>
          <a:bodyPr wrap="square" rtlCol="0" anchor="t">
            <a:normAutofit/>
          </a:bodyPr>
          <a:lstStyle/>
          <a:p>
            <a:pPr indent="0" marL="0">
              <a:buNone/>
            </a:pPr>
            <a:r>
              <a:rPr lang="en-US" sz="1200" dirty="0">
                <a:solidFill>
                  <a:srgbClr val="4A6859"/>
                </a:solidFill>
                <a:latin typeface="Arial" pitchFamily="34" charset="0"/>
                <a:ea typeface="Arial" pitchFamily="34" charset="-122"/>
                <a:cs typeface="Arial" pitchFamily="34" charset="-120"/>
              </a:rPr>
              <a:t>Open a set to host it as a class game, or make a copy to edit.</a:t>
            </a:r>
            <a:endParaRPr lang="en-US" sz="1200" dirty="0"/>
          </a:p>
        </p:txBody>
      </p:sp>
      <p:sp>
        <p:nvSpPr>
          <p:cNvPr id="12" name="Text 10"/>
          <p:cNvSpPr/>
          <p:nvPr/>
        </p:nvSpPr>
        <p:spPr>
          <a:xfrm>
            <a:off x="8127797" y="3733800"/>
            <a:ext cx="3515258" cy="2392680"/>
          </a:xfrm>
          <a:prstGeom prst="rect">
            <a:avLst/>
          </a:prstGeom>
          <a:noFill/>
          <a:ln/>
        </p:spPr>
        <p:txBody>
          <a:bodyPr wrap="square" rtlCol="0" anchor="t">
            <a:normAutofit/>
          </a:bodyPr>
          <a:lstStyle/>
          <a:p>
            <a:pPr marL="177800" indent="-177800">
              <a:spcAft>
                <a:spcPts val="500"/>
              </a:spcAft>
              <a:buSzPct val="100000"/>
              <a:buChar char="•"/>
            </a:pPr>
            <a:r>
              <a:rPr lang="en-US" sz="1300" u="sng" dirty="0">
                <a:solidFill>
                  <a:srgbClr val="1A8A55"/>
                </a:solidFill>
                <a:latin typeface="Arial" pitchFamily="34" charset="0"/>
                <a:ea typeface="Arial" pitchFamily="34" charset="-122"/>
                <a:cs typeface="Arial" pitchFamily="34" charset="-120"/>
                <a:hlinkClick r:id="rId16" invalidUrl="" action="" tgtFrame="" tooltip="" history="1" highlightClick="0" endSnd="0">
                  <a:extLst>
                    <a:ext uri="{A12FA001-AC4F-418D-AE19-62706E023703}">
                      <ahyp:hlinkClr xmlns:ahyp="http://schemas.microsoft.com/office/drawing/2018/hyperlinkcolor" val="tx"/>
                    </a:ext>
                  </a:extLst>
                </a:hlinkClick>
              </a:rPr>
              <a:t>A1.2 Nucleic Acids</a:t>
            </a:r>
            <a:endParaRPr lang="en-US" sz="1300" dirty="0"/>
          </a:p>
        </p:txBody>
      </p:sp>
      <p:sp>
        <p:nvSpPr>
          <p:cNvPr id="13" name="Text 11"/>
          <p:cNvSpPr/>
          <p:nvPr/>
        </p:nvSpPr>
        <p:spPr>
          <a:xfrm>
            <a:off x="548640" y="6144768"/>
            <a:ext cx="11094415" cy="274320"/>
          </a:xfrm>
          <a:prstGeom prst="rect">
            <a:avLst/>
          </a:prstGeom>
          <a:noFill/>
          <a:ln/>
        </p:spPr>
        <p:txBody>
          <a:bodyPr wrap="square" rtlCol="0" anchor="t">
            <a:normAutofit/>
          </a:bodyPr>
          <a:lstStyle/>
          <a:p>
            <a:pPr indent="0" marL="0">
              <a:buNone/>
            </a:pPr>
            <a:r>
              <a:rPr lang="en-US" sz="800" b="1" dirty="0">
                <a:solidFill>
                  <a:srgbClr val="4A6859"/>
                </a:solidFill>
                <a:latin typeface="Arial" pitchFamily="34" charset="0"/>
                <a:ea typeface="Arial" pitchFamily="34" charset="-122"/>
                <a:cs typeface="Arial" pitchFamily="34" charset="-120"/>
              </a:rPr>
              <a:t>How this was made. </a:t>
            </a:r>
            <a:pPr indent="0" marL="0">
              <a:buNone/>
            </a:pPr>
            <a:r>
              <a:rPr lang="en-US" sz="800" dirty="0">
                <a:solidFill>
                  <a:srgbClr val="4A6859"/>
                </a:solidFill>
                <a:latin typeface="Arial" pitchFamily="34" charset="0"/>
                <a:ea typeface="Arial" pitchFamily="34" charset="-122"/>
                <a:cs typeface="Arial" pitchFamily="34" charset="-120"/>
              </a:rPr>
              <a:t>The course structure, the activities and the teaching choices come from my own classroom, my presentations and my years of teaching IB and AP Biology. I use Claude, an AI, to help write and build the interactive guides, lesson plans, slides and practice questions, and to draw the diagrams and code the interactives. I direct the work and review it against the IB and AP specifications before it goes live.</a:t>
            </a:r>
            <a:endParaRPr lang="en-US" sz="800" dirty="0"/>
          </a:p>
        </p:txBody>
      </p:sp>
      <p:sp>
        <p:nvSpPr>
          <p:cNvPr id="25" name="Slide Number Placeholder 0"/>
          <p:cNvSpPr>
            <a:spLocks noGrp="1"/>
          </p:cNvSpPr>
          <p:nvPr>
            <p:ph type="sldNum" sz="quarter" idx="4294967295"/>
          </p:nvPr>
        </p:nvSpPr>
        <p:spPr>
          <a:xfrm>
            <a:off x="7558888" y="6446520"/>
            <a:ext cx="548640" cy="274320"/>
          </a:xfrm>
          <a:prstGeom prst="rect">
            <a:avLst/>
          </a:prstGeom>
          <a:extLst>
            <a:ext uri="{C572A759-6A51-4108-AA02-DFA0A04FC94B}">
              <ma14:wrappingTextBoxFlag xmlns:ma14="http://schemas.microsoft.com/office/mac/drawingml/2011/main" val="0"/>
            </a:ext>
          </a:extLst>
        </p:spPr>
        <p:txBody>
          <a:bodyPr/>
          <a:lstStyle>
            <a:lvl1pPr>
              <a:defRPr sz="1000">
                <a:solidFill>
                  <a:srgbClr val="4A6859"/>
                </a:solidFill>
                <a:latin typeface="Arial"/>
                <a:ea typeface="Arial"/>
                <a:cs typeface="Arial"/>
              </a:defRPr>
            </a:lvl1pPr>
          </a:lstStyle>
          <a:p>
            <a:pPr algn="ctr"/>
            <a:fld id="{F7021451-1387-4CA6-816F-3879F97B5CBC}" type="slidenum">
              <a:rPr b="0" lang="en-US"/>
              <a:t>41</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41</Slides>
  <Notes>41</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41</vt:i4>
      </vt:variant>
    </vt:vector>
  </HeadingPairs>
  <TitlesOfParts>
    <vt:vector size="44"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lpstr>Slide 33</vt:lpstr>
      <vt:lpstr>Slide 34</vt:lpstr>
      <vt:lpstr>Slide 35</vt:lpstr>
      <vt:lpstr>Slide 36</vt:lpstr>
      <vt:lpstr>Slide 37</vt:lpstr>
      <vt:lpstr>Slide 38</vt:lpstr>
      <vt:lpstr>Slide 39</vt:lpstr>
      <vt:lpstr>Slide 40</vt:lpstr>
      <vt:lpstr>Slide 41</vt:lpstr>
    </vt:vector>
  </TitlesOfParts>
  <Company>biologybybradford.com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IB Biology A1.2 Nucleic acids, lesson 1: The molecule</dc:title>
  <dc:subject>PptxGenJS Presentation</dc:subject>
  <dc:creator>Biology by Bradford</dc:creator>
  <cp:lastModifiedBy>Biology by Bradford</cp:lastModifiedBy>
  <cp:revision>1</cp:revision>
  <dcterms:created xsi:type="dcterms:W3CDTF">2026-10-19T17:25:14Z</dcterms:created>
  <dcterms:modified xsi:type="dcterms:W3CDTF">2026-10-19T17:25:14Z</dcterms:modified>
</cp:coreProperties>
</file>