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Lst>
  <p:notesMasterIdLst>
    <p:notesMasterId r:id="rId31"/>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notesMaster" Target="notesMasters/notesMaster1.xml"/><Relationship Id="rId32" Type="http://schemas.openxmlformats.org/officeDocument/2006/relationships/presProps" Target="presProps.xml"/><Relationship Id="rId33" Type="http://schemas.openxmlformats.org/officeDocument/2006/relationships/viewProps" Target="viewProps.xml"/><Relationship Id="rId34" Type="http://schemas.openxmlformats.org/officeDocument/2006/relationships/theme" Target="theme/theme1.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IB Biology A1.2, Nucleic acids. Lesson 2 of 5: Pairing, copying, DNA and RNA, 60 minutes.
The plan, minute by minute (each slide's footer says where you are):
0 to 5 min (5)  Do now
5 to 20 min (15)  Pair it
20 to 30 min (10)  DNA or RNA
30 to 55 min (25)  The dry lab
55 to 60 min (5)  Exit
What students get wrong:
Complementary means identical. The strands differ; the copies match.
Uracil replaces adenine. It replaces thymine.
Deoxyribose has no oxygen in its ring. It lacks the OH on carbon 2 only.
The white threads from the extraction are a DNA molecule. They are millions, tangled together.
Stretch and support:
Support: cut the figures' captions into cards to put in order, use the dotted key terms as a glossary, and give a drawing frame with the pentagon corners marked for the IB drawings.
Support: use the three mnemonics (Apples in the Tree, Some Bananas Split, Pure As Gold) as a starter in each lesson.
Stretch: why might RNA have come before DNA?
The lesson plan to print: https://www.biologybybradford.com/guides/downloads/ib-biology-a1-2-nucleic-acids-lesson-2-plan.pdf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5 of 60: Do now (5 min).
The plan: Turn over the Apples in the Tree tiles, then five quick base pairs on the board.
Start a 5 minute timer as they come 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20 of 60: Pair it (15 min).
The plan: Chapter 4's figure in pairs: get a wrong base to fail and say why, then Copy it and Read it. Then the copy predict box.</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20 of 60: Pair it (15 min).
The plan: Chapter 4's figure in pairs: get a wrong base to fail and say why, then Copy it and Read it. Then the copy predict box.
DNA uses four bases: adenine (A), cytosine (C), guanine (G) and thymine (T). RNA has A, C and G too, but uracil (U) takes the place of thymine. You need the names as well as the letters.
The order of the bases along a strand is the message, like letters spelling words: the base sequence. A gene is a stretch of that sequence, read three bases at a time to choose amino acids (D1.2).
Bases pair across between two strands by complementary base pairing: A with T (or with U when RNA is involved), and C with G. Complementarity rests on hydrogen bonds. Each base has a pattern of atoms that can give or take a hydrogen bond, and only in these two pairs do the patterns line up across the gap. A–T forms two bonds and C–G three; you do not need to memorise those numbers.
That pairing is what makes accurate copying possible. In replication the hydrogen bonds break and the strands separate, while the covalent backbones stay whole. Each strand is a template: free nucleotides pair with its exposed bases, and each new strand is complementary to its template. Each new molecule therefore has exactly the base sequence of the original. That answers the second guiding question: each strand carries what is needed to rebuild the other.
The same rule lets cells read DNA. In transcription, one strand of a gene is the template for an RNA copy, with an RNA base opposite each DNA base and U opposite A. In translation, three bases of messenger RNA pair with three bases of a transfer RNA, which brings the matching amino acid. Here both are outlined; D1.2 teaches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20 of 60: Pair it (15 min).
The plan: Chapter 4's figure in pairs: get a wrong base to fail and say why, then Copy it and Read it. Then the copy predict box.
DNA uses four bases: adenine (A), cytosine (C), guanine (G) and thymine (T). RNA has A, C and G too, but uracil (U) takes the place of thymine. You need the names as well as the letters.
The order of the bases along a strand is the message, like letters spelling words: the base sequence. A gene is a stretch of that sequence, read three bases at a time to choose amino acids (D1.2).
Bases pair across between two strands by complementary base pairing: A with T (or with U when RNA is involved), and C with G. Complementarity rests on hydrogen bonds. Each base has a pattern of atoms that can give or take a hydrogen bond, and only in these two pairs do the patterns line up across the gap. A–T forms two bonds and C–G three; you do not need to memorise those numbers.
That pairing is what makes accurate copying possible. In replication the hydrogen bonds break and the strands separate, while the covalent backbones stay whole. Each strand is a template: free nucleotides pair with its exposed bases, and each new strand is complementary to its template. Each new molecule therefore has exactly the base sequence of the original. That answers the second guiding question: each strand carries what is needed to rebuild the other.
The same rule lets cells read DNA. In transcription, one strand of a gene is the template for an RNA copy, with an RNA base opposite each DNA base and U opposite A. In translation, three bases of messenger RNA pair with three bases of a transfer RNA, which brings the matching amino acid. Here both are outlined; D1.2 teaches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20 of 60: Pair it (15 min).
The plan: Chapter 4's figure in pairs: get a wrong base to fail and say why, then Copy it and Read it. Then the copy predict box.
DNA uses four bases: adenine (A), cytosine (C), guanine (G) and thymine (T). RNA has A, C and G too, but uracil (U) takes the place of thymine. You need the names as well as the letters.
The order of the bases along a strand is the message, like letters spelling words: the base sequence. A gene is a stretch of that sequence, read three bases at a time to choose amino acids (D1.2).
Bases pair across between two strands by complementary base pairing: A with T (or with U when RNA is involved), and C with G. Complementarity rests on hydrogen bonds. Each base has a pattern of atoms that can give or take a hydrogen bond, and only in these two pairs do the patterns line up across the gap. A–T forms two bonds and C–G three; you do not need to memorise those numbers.
That pairing is what makes accurate copying possible. In replication the hydrogen bonds break and the strands separate, while the covalent backbones stay whole. Each strand is a template: free nucleotides pair with its exposed bases, and each new strand is complementary to its template. Each new molecule therefore has exactly the base sequence of the original. That answers the second guiding question: each strand carries what is needed to rebuild the other.
The same rule lets cells read DNA. In transcription, one strand of a gene is the template for an RNA copy, with an RNA base opposite each DNA base and U opposite A. In translation, three bases of messenger RNA pair with three bases of a transfer RNA, which brings the matching amino acid. Here both are outlined; D1.2 teaches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20 of 60: Pair it (15 min).
The plan: Chapter 4's figure in pairs: get a wrong base to fail and say why, then Copy it and Read it. Then the copy predict box.
DNA uses four bases: adenine (A), cytosine (C), guanine (G) and thymine (T). RNA has A, C and G too, but uracil (U) takes the place of thymine. You need the names as well as the letters.
The order of the bases along a strand is the message, like letters spelling words: the base sequence. A gene is a stretch of that sequence, read three bases at a time to choose amino acids (D1.2).
Bases pair across between two strands by complementary base pairing: A with T (or with U when RNA is involved), and C with G. Complementarity rests on hydrogen bonds. Each base has a pattern of atoms that can give or take a hydrogen bond, and only in these two pairs do the patterns line up across the gap. A–T forms two bonds and C–G three; you do not need to memorise those numbers.
That pairing is what makes accurate copying possible. In replication the hydrogen bonds break and the strands separate, while the covalent backbones stay whole. Each strand is a template: free nucleotides pair with its exposed bases, and each new strand is complementary to its template. Each new molecule therefore has exactly the base sequence of the original. That answers the second guiding question: each strand carries what is needed to rebuild the other.
The same rule lets cells read DNA. In transcription, one strand of a gene is the template for an RNA copy, with an RNA base opposite each DNA base and U opposite A. In translation, three bases of messenger RNA pair with three bases of a transfer RNA, which brings the matching amino acid. Here both are outlined; D1.2 teaches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20 of 60: Pair it (15 min).
The plan: Chapter 4's figure in pairs: get a wrong base to fail and say why, then Copy it and Read it. Then the copy predict box.
DNA uses four bases: adenine (A), cytosine (C), guanine (G) and thymine (T). RNA has A, C and G too, but uracil (U) takes the place of thymine. You need the names as well as the letters.
The order of the bases along a strand is the message, like letters spelling words: the base sequence. A gene is a stretch of that sequence, read three bases at a time to choose amino acids (D1.2).
Bases pair across between two strands by complementary base pairing: A with T (or with U when RNA is involved), and C with G. Complementarity rests on hydrogen bonds. Each base has a pattern of atoms that can give or take a hydrogen bond, and only in these two pairs do the patterns line up across the gap. A–T forms two bonds and C–G three; you do not need to memorise those numbers.
That pairing is what makes accurate copying possible. In replication the hydrogen bonds break and the strands separate, while the covalent backbones stay whole. Each strand is a template: free nucleotides pair with its exposed bases, and each new strand is complementary to its template. Each new molecule therefore has exactly the base sequence of the original. That answers the second guiding question: each strand carries what is needed to rebuild the other.
The same rule lets cells read DNA. In transcription, one strand of a gene is the template for an RNA copy, with an RNA base opposite each DNA base and U opposite A. In translation, three bases of messenger RNA pair with three bases of a transfer RNA, which brings the matching amino acid. Here both are outlined; D1.2 teaches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20 of 60: Pair it (15 min).
The plan: Chapter 4's figure in pairs: get a wrong base to fail and say why, then Copy it and Read it. Then the copy predict box.
Ask for a show of hands, or mini whiteboards, before revealing. (Answer: B,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20 of 60: Pair it (15 min).
The plan: Chapter 4's figure in pairs: get a wrong base to fail and say why, then Copy it and Read it. Then the copy predict box.
Answer: B. Pairing makes a complementary copy, and the complement of the complement is the original. So every molecule made by copying has the same sequence as the one it came from: this is how complementary pairing keeps genetic information exact through replication.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20 of 60: Pair it (15 min).
The plan: Chapter 4's figure in pairs: get a wrong base to fail and say why, then Copy it and Read it. Then the copy predict box.
Ask the class what each letter stands for before revealing.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20 of 60: Pair it (15 min).
The plan: Chapter 4's figure in pairs: get a wrong base to fail and say why, then Copy it and Read it. Then the copy predict box.
Apples: Adenine (pairs with thymine (uracil in RNA))
Tree: Thymine (in DNA only)
Cars: Cytosine (pairs with guanine)
Garage: Guanine (pairs with cytosine)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20 of 60: Pair it (15 min).
The plan: Chapter 4's figure in pairs: get a wrong base to fail and say why, then Copy it and Read it. Then the copy predict box.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20 to 30 of 60: DNA or RNA (10 min).
The plan: Chapter 6's switch. Students sketch ribose and deoxyribose and mark carbon 2. Some Bananas Split.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20 to 30 of 60: DNA or RNA (10 min).
The plan: Chapter 6's switch. Students sketch ribose and deoxyribose and mark carbon 2. Some Bananas Split.
DNA and RNA differ in three ways you need to be able to give: the number of strands, the bases, and the sugar.
Deoxyribose has one oxygen fewer than ribose: on carbon 2 it carries an H where ribose carries an OH, and "deoxy" means "without an oxygen". The ring oxygen is still there. Sketch both rings and mark the difference.
Cells use several kinds of nucleic acid. DNA makes up the chromosomes, with more in mitochondria and chloroplasts. Messenger RNA is a copy of a gene, taken to a ribosome. Transfer RNA brings amino acids to the ribosome. Ribosomal RNA is part of every ribosome. And some viruses have RNA as their genes.
Example: Links What makes RNA more likely than DNA to have been the first genetic material? A start: RNA can carry a base sequence and also act as a catalyst (some RNA molecules speed up reactions, as in the ribosome), so one molecule could have done both jobs. DNA is double-stranded and has no reactive OH on carbon 2, which makes it the steadier store, and that may be why it took over storage later.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20 to 30 of 60: DNA or RNA (10 min).
The plan: Chapter 6's switch. Students sketch ribose and deoxyribose and mark carbon 2. Some Bananas Split.
DNA and RNA differ in three ways you need to be able to give: the number of strands, the bases, and the sugar.
Deoxyribose has one oxygen fewer than ribose: on carbon 2 it carries an H where ribose carries an OH, and "deoxy" means "without an oxygen". The ring oxygen is still there. Sketch both rings and mark the difference.
Cells use several kinds of nucleic acid. DNA makes up the chromosomes, with more in mitochondria and chloroplasts. Messenger RNA is a copy of a gene, taken to a ribosome. Transfer RNA brings amino acids to the ribosome. Ribosomal RNA is part of every ribosome. And some viruses have RNA as their genes.
Example: Links What makes RNA more likely than DNA to have been the first genetic material? A start: RNA can carry a base sequence and also act as a catalyst (some RNA molecules speed up reactions, as in the ribosome), so one molecule could have done both jobs. DNA is double-stranded and has no reactive OH on carbon 2, which makes it the steadier store, and that may be why it took over storage later.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20 to 30 of 60: DNA or RNA (10 min).
The plan: Chapter 6's switch. Students sketch ribose and deoxyribose and mark carbon 2. Some Bananas Split.
DNA and RNA differ in three ways you need to be able to give: the number of strands, the bases, and the sugar.
Deoxyribose has one oxygen fewer than ribose: on carbon 2 it carries an H where ribose carries an OH, and "deoxy" means "without an oxygen". The ring oxygen is still there. Sketch both rings and mark the difference.
Cells use several kinds of nucleic acid. DNA makes up the chromosomes, with more in mitochondria and chloroplasts. Messenger RNA is a copy of a gene, taken to a ribosome. Transfer RNA brings amino acids to the ribosome. Ribosomal RNA is part of every ribosome. And some viruses have RNA as their genes.
Example: Links What makes RNA more likely than DNA to have been the first genetic material? A start: RNA can carry a base sequence and also act as a catalyst (some RNA molecules speed up reactions, as in the ribosome), so one molecule could have done both jobs. DNA is double-stranded and has no reactive OH on carbon 2, which makes it the steadier store, and that may be why it took over storage later.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20 to 30 of 60: DNA or RNA (10 min).
The plan: Chapter 6's switch. Students sketch ribose and deoxyribose and mark carbon 2. Some Bananas Split.
Ask for a show of hands, or mini whiteboards, before revealing. (Answer: A,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20 to 30 of 60: DNA or RNA (10 min).
The plan: Chapter 6's switch. Students sketch ribose and deoxyribose and mark carbon 2. Some Bananas Split.
Answer: A. Thymine is the clue: it is a DNA base. Most DNA is double-stranded, but a few viruses carry single-stranded DNA, so the number of strands is the least reliable of the three differences. The sugar would settle it: deoxyribose means DNA.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20 to 30 of 60: DNA or RNA (10 min).
The plan: Chapter 6's switch. Students sketch ribose and deoxyribose and mark carbon 2. Some Bananas Split.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20 to 30 of 60: DNA or RNA (10 min).
The plan: Chapter 6's switch. Students sketch ribose and deoxyribose and mark carbon 2. Some Bananas Split.
Ask the class what each letter stands for before revealing.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20 to 30 of 60: DNA or RNA (10 min).
The plan: Chapter 6's switch. Students sketch ribose and deoxyribose and mark carbon 2. Some Bananas Split.
Some: Sugar (deoxyribose in DNA, ribose in RNA)
Bananas: Bases (thymine in DNA, uracil in RNA)
Split: Strands (two in DNA, usually one in RNA)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55 of 60: The dry lab (25 min).
The plan: Pairs run the dry lab, Getting DNA out: the full method three times, then one step left out at a time, to find out which steps matter. Or run the wet extraction as a demonstration while pairs use the dry lab.</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55 of 60: The dry lab (25 min).
The plan: Pairs run the dry lab, Getting DNA out: the full method three times, then one step left out at a time, to find out which steps matter. Or run the wet extraction as a demonstration while pairs use the dry lab.
The dry lab runs in the guide: https://www.biologybybradford.com/guides/ib-biology-a1-2-nucleic-acids#lab</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55 of 60: The dry lab (25 min).
The plan: Pairs run the dry lab, Getting DNA out: the full method three times, then one step left out at a time, to find out which steps matter. Or run the wet extraction as a demonstration while pairs use the dry lab.
The activity: Getting DNA out. The dry lab, with its tasks and questions after it, and its results table as a CSV for a pooled class graph. One device per pair.
Needs: one device per pair.
The time: 25 minutes, minutes 30 to 55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55 of 60: The dry lab (25 min).
The plan: Pairs run the dry lab, Getting DNA out: the full method three times, then one step left out at a time, to find out which steps matter. Or run the wet extraction as a demonstration while pairs use the dry lab.
The activity: DNA extraction, the wet version. Optional. The method of the dry lab on a real strawberry, as a demonstration or in pairs. Safety: eye protection; ethanol is highly flammable, so no flames in the room; wash hands after handling meat tenderiser. Afterwards ask what the white threads are: a tangle of millions of DNA molecules, with some RNA and protein, not one molecule.
Needs: strawberries, sealed bags, washing-up liquid, salt, a 60 °C water bath, ice, coffee filters, funnels, boiling tubes, ethanol from the freezer, wooden skewers.
The plan sets no time of its own for this activity: use it in this step, in place of part of it, or for homework.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55 to 60 of 60: Exit (5 min).
The plan: The question under the dry lab on salt.
Thumbs up, sideways or down on each goal before the exit question. The goals come from the statements this lesson covers.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55 to 60 of 60: Exit (5 min).
The plan: The question under the dry lab on salt.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link here is live. Set the exam practice paper for homework: it is fresh each time, marked as students go and saved to their Exam practice when they are signed in.
Exam practice: https://www.biologybybradford.com/exam-maker/sit?topics=A1.2&amp;level=SL&amp;paper=quiz&amp;marks=15&amp;src=ep
The guide: https://www.biologybybradford.com/guides/ib-biology-a1-2-nucleic-acids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ESSON">
    <p:bg>
      <p:bgPr>
        <a:solidFill>
          <a:srgbClr val="F4FAF6"/>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2DB876"/>
          </a:solidFill>
          <a:ln/>
        </p:spPr>
      </p:sp>
      <p:sp>
        <p:nvSpPr>
          <p:cNvPr id="3" name="Text 1"/>
          <p:cNvSpPr/>
          <p:nvPr/>
        </p:nvSpPr>
        <p:spPr>
          <a:xfrm>
            <a:off x="457200" y="6446520"/>
            <a:ext cx="6949440" cy="274320"/>
          </a:xfrm>
          <a:prstGeom prst="rect">
            <a:avLst/>
          </a:prstGeom>
          <a:noFill/>
          <a:ln/>
        </p:spPr>
        <p:txBody>
          <a:bodyPr wrap="square" rtlCol="0" anchor="ctr"/>
          <a:lstStyle/>
          <a:p>
            <a:pPr indent="0" marL="0">
              <a:buNone/>
            </a:pPr>
            <a:r>
              <a:rPr lang="en-US" sz="1000" dirty="0">
                <a:solidFill>
                  <a:srgbClr val="4A6859"/>
                </a:solidFill>
                <a:latin typeface="Arial" pitchFamily="34" charset="0"/>
                <a:ea typeface="Arial" pitchFamily="34" charset="-122"/>
                <a:cs typeface="Arial" pitchFamily="34" charset="-120"/>
              </a:rPr>
              <a:t>IB Biology A1.2  ·  Nucleic acids  ·  Lesson 2  ·  biologybybradford.com</a:t>
            </a:r>
            <a:endParaRPr lang="en-US" sz="1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2.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2.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2.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2.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2.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2.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2.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2.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2" Type="http://schemas.openxmlformats.org/officeDocument/2006/relationships/hyperlink" Target="https://www.biologybybradford.com/guides/ib-biology-a1-2-nucleic-acids#lab" TargetMode="External"/><Relationship Id="rId1" Type="http://schemas.openxmlformats.org/officeDocument/2006/relationships/image" Target="../media/image-24-1.png"/><Relationship Id="rId3" Type="http://schemas.openxmlformats.org/officeDocument/2006/relationships/slideLayout" Target="../slideLayouts/slideLayout2.xml"/><Relationship Id="rId4"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2.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hyperlink" Target="https://www.biologybybradford.com/exam-maker/sit?topics=A1.2&amp;level=SL&amp;paper=quiz&amp;marks=15&amp;src=ep" TargetMode="External"/><Relationship Id="rId2" Type="http://schemas.openxmlformats.org/officeDocument/2006/relationships/hyperlink" Target="https://www.biologybybradford.com/guides/ib-biology-a1-2-nucleic-acids" TargetMode="External"/><Relationship Id="rId3" Type="http://schemas.openxmlformats.org/officeDocument/2006/relationships/hyperlink" Target="https://www.biologybybradford.com/guides/ib-biology-a1-2-nucleic-acids#pairing" TargetMode="External"/><Relationship Id="rId4" Type="http://schemas.openxmlformats.org/officeDocument/2006/relationships/hyperlink" Target="https://www.biologybybradford.com/guides/ib-biology-a1-2-nucleic-acids#dna-rna" TargetMode="External"/><Relationship Id="rId5" Type="http://schemas.openxmlformats.org/officeDocument/2006/relationships/hyperlink" Target="https://www.biologybybradford.com/guides/ib-biology-a1-2-nucleic-acids#lab" TargetMode="External"/><Relationship Id="rId6" Type="http://schemas.openxmlformats.org/officeDocument/2006/relationships/hyperlink" Target="https://www.biologybybradford.com/tools/tarsia?topics=ib:A1.2&amp;level=HL" TargetMode="External"/><Relationship Id="rId7" Type="http://schemas.openxmlformats.org/officeDocument/2006/relationships/hyperlink" Target="https://www.biologybybradford.com/tools/dominos?topics=ib:A1.2&amp;level=HL" TargetMode="External"/><Relationship Id="rId8" Type="http://schemas.openxmlformats.org/officeDocument/2006/relationships/hyperlink" Target="https://www.biologybybradford.com/tools/picture-reveal?topics=ib:A1.2&amp;level=HL" TargetMode="External"/><Relationship Id="rId9" Type="http://schemas.openxmlformats.org/officeDocument/2006/relationships/hyperlink" Target="https://www.biologybybradford.com/tools/pub-quiz?topics=ib:A1.2&amp;level=HL" TargetMode="External"/><Relationship Id="rId10" Type="http://schemas.openxmlformats.org/officeDocument/2006/relationships/hyperlink" Target="https://www.biologybybradford.com/escape-rooms?bank=ib:A1.2&amp;level=HL#bank" TargetMode="External"/><Relationship Id="rId11" Type="http://schemas.openxmlformats.org/officeDocument/2006/relationships/hyperlink" Target="https://www.biologybybradford.com/lessons/ib-biology-topic-a-1-2-nucleic-acids" TargetMode="External"/><Relationship Id="rId12" Type="http://schemas.openxmlformats.org/officeDocument/2006/relationships/hyperlink" Target="https://www.biologybybradford.com/mcqs/ib-biology-topic-a-1-2-nucleic-acids" TargetMode="External"/><Relationship Id="rId13" Type="http://schemas.openxmlformats.org/officeDocument/2006/relationships/hyperlink" Target="https://www.biologybybradford.com/tools/revision-maps/a1-2-nucleic-acids" TargetMode="External"/><Relationship Id="rId14" Type="http://schemas.openxmlformats.org/officeDocument/2006/relationships/hyperlink" Target="https://www.biologybybradford.com/exam-maker/ib/a1-2-nucleic-acids" TargetMode="External"/><Relationship Id="rId15" Type="http://schemas.openxmlformats.org/officeDocument/2006/relationships/hyperlink" Target="https://www.splycr.com/?set=e76697ab-daec-5ea4-9eb5-d77cf886b72f" TargetMode="External"/><Relationship Id="rId16" Type="http://schemas.openxmlformats.org/officeDocument/2006/relationships/slideLayout" Target="../slideLayouts/slideLayout2.xml"/><Relationship Id="rId17" Type="http://schemas.openxmlformats.org/officeDocument/2006/relationships/notesSlide" Target="../notesSlides/notesSlide29.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0</a:t>
            </a:r>
            <a:endParaRPr lang="en-US" sz="1000" dirty="0"/>
          </a:p>
        </p:txBody>
      </p:sp>
      <p:sp>
        <p:nvSpPr>
          <p:cNvPr id="3" name="Shape 1"/>
          <p:cNvSpPr/>
          <p:nvPr/>
        </p:nvSpPr>
        <p:spPr>
          <a:xfrm>
            <a:off x="0" y="109728"/>
            <a:ext cx="320040" cy="6748272"/>
          </a:xfrm>
          <a:prstGeom prst="rect">
            <a:avLst/>
          </a:prstGeom>
          <a:solidFill>
            <a:srgbClr val="FF7EB6"/>
          </a:solidFill>
          <a:ln/>
        </p:spPr>
      </p:sp>
      <p:sp>
        <p:nvSpPr>
          <p:cNvPr id="4" name="Text 2"/>
          <p:cNvSpPr/>
          <p:nvPr/>
        </p:nvSpPr>
        <p:spPr>
          <a:xfrm>
            <a:off x="822960" y="640080"/>
            <a:ext cx="196596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IB Biology A1.2</a:t>
            </a:r>
            <a:endParaRPr lang="en-US" sz="1100" dirty="0"/>
          </a:p>
        </p:txBody>
      </p:sp>
      <p:sp>
        <p:nvSpPr>
          <p:cNvPr id="5" name="Text 3"/>
          <p:cNvSpPr/>
          <p:nvPr/>
        </p:nvSpPr>
        <p:spPr>
          <a:xfrm>
            <a:off x="2926080" y="640080"/>
            <a:ext cx="1764792"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LESSON 2 OF 5</a:t>
            </a:r>
            <a:endParaRPr lang="en-US" sz="1100" dirty="0"/>
          </a:p>
        </p:txBody>
      </p:sp>
      <p:sp>
        <p:nvSpPr>
          <p:cNvPr id="6" name="Text 4"/>
          <p:cNvSpPr/>
          <p:nvPr/>
        </p:nvSpPr>
        <p:spPr>
          <a:xfrm>
            <a:off x="822960" y="1188720"/>
            <a:ext cx="5486400" cy="457200"/>
          </a:xfrm>
          <a:prstGeom prst="rect">
            <a:avLst/>
          </a:prstGeom>
          <a:noFill/>
          <a:ln/>
        </p:spPr>
        <p:txBody>
          <a:bodyPr wrap="square" rtlCol="0" anchor="t">
            <a:normAutofit/>
          </a:bodyPr>
          <a:lstStyle/>
          <a:p>
            <a:pPr indent="0" marL="0">
              <a:buNone/>
            </a:pPr>
            <a:r>
              <a:rPr lang="en-US" sz="1800" b="1" dirty="0">
                <a:solidFill>
                  <a:srgbClr val="1A8A55"/>
                </a:solidFill>
                <a:latin typeface="Arial" pitchFamily="34" charset="0"/>
                <a:ea typeface="Arial" pitchFamily="34" charset="-122"/>
                <a:cs typeface="Arial" pitchFamily="34" charset="-120"/>
              </a:rPr>
              <a:t>Nucleic acids</a:t>
            </a:r>
            <a:endParaRPr lang="en-US" sz="1800" dirty="0"/>
          </a:p>
        </p:txBody>
      </p:sp>
      <p:sp>
        <p:nvSpPr>
          <p:cNvPr id="7" name="Text 5"/>
          <p:cNvSpPr/>
          <p:nvPr/>
        </p:nvSpPr>
        <p:spPr>
          <a:xfrm>
            <a:off x="822960" y="1691640"/>
            <a:ext cx="5486400" cy="1737360"/>
          </a:xfrm>
          <a:prstGeom prst="rect">
            <a:avLst/>
          </a:prstGeom>
          <a:noFill/>
          <a:ln/>
        </p:spPr>
        <p:txBody>
          <a:bodyPr wrap="square" rtlCol="0" anchor="t">
            <a:normAutofit/>
          </a:bodyPr>
          <a:lstStyle/>
          <a:p>
            <a:pPr indent="0" marL="0">
              <a:buNone/>
            </a:pPr>
            <a:r>
              <a:rPr lang="en-US" sz="4000" b="1" dirty="0">
                <a:solidFill>
                  <a:srgbClr val="1A3A2A"/>
                </a:solidFill>
                <a:latin typeface="Arial" pitchFamily="34" charset="0"/>
                <a:ea typeface="Arial" pitchFamily="34" charset="-122"/>
                <a:cs typeface="Arial" pitchFamily="34" charset="-120"/>
              </a:rPr>
              <a:t>Pairing, copying, DNA and RNA</a:t>
            </a:r>
            <a:endParaRPr lang="en-US" sz="4000" dirty="0"/>
          </a:p>
        </p:txBody>
      </p:sp>
      <p:sp>
        <p:nvSpPr>
          <p:cNvPr id="8" name="Text 6"/>
          <p:cNvSpPr/>
          <p:nvPr/>
        </p:nvSpPr>
        <p:spPr>
          <a:xfrm>
            <a:off x="822960" y="3520440"/>
            <a:ext cx="5486400" cy="411480"/>
          </a:xfrm>
          <a:prstGeom prst="rect">
            <a:avLst/>
          </a:prstGeom>
          <a:noFill/>
          <a:ln/>
        </p:spPr>
        <p:txBody>
          <a:bodyPr wrap="square" rtlCol="0" anchor="t">
            <a:normAutofit/>
          </a:bodyPr>
          <a:lstStyle/>
          <a:p>
            <a:pPr indent="0" marL="0">
              <a:buNone/>
            </a:pPr>
            <a:r>
              <a:rPr lang="en-US" sz="1600" dirty="0">
                <a:solidFill>
                  <a:srgbClr val="1A3A2A"/>
                </a:solidFill>
                <a:latin typeface="Arial" pitchFamily="34" charset="0"/>
                <a:ea typeface="Arial" pitchFamily="34" charset="-122"/>
                <a:cs typeface="Arial" pitchFamily="34" charset="-120"/>
              </a:rPr>
              <a:t>A1.2.4, A1.2.7, A1.2.8</a:t>
            </a:r>
            <a:endParaRPr lang="en-US" sz="1600" dirty="0"/>
          </a:p>
        </p:txBody>
      </p:sp>
      <p:sp>
        <p:nvSpPr>
          <p:cNvPr id="9" name="Text 7"/>
          <p:cNvSpPr/>
          <p:nvPr/>
        </p:nvSpPr>
        <p:spPr>
          <a:xfrm>
            <a:off x="822960" y="3977640"/>
            <a:ext cx="5486400" cy="1371600"/>
          </a:xfrm>
          <a:prstGeom prst="rect">
            <a:avLst/>
          </a:prstGeom>
          <a:noFill/>
          <a:ln/>
        </p:spPr>
        <p:txBody>
          <a:bodyPr wrap="square" rtlCol="0" anchor="t">
            <a:normAutofit/>
          </a:bodyPr>
          <a:lstStyle/>
          <a:p>
            <a:pPr indent="0" marL="0">
              <a:buNone/>
            </a:pPr>
            <a:r>
              <a:rPr lang="en-US" sz="1700" dirty="0">
                <a:solidFill>
                  <a:srgbClr val="4A6859"/>
                </a:solidFill>
                <a:latin typeface="Arial" pitchFamily="34" charset="0"/>
                <a:ea typeface="Arial" pitchFamily="34" charset="-122"/>
                <a:cs typeface="Arial" pitchFamily="34" charset="-120"/>
              </a:rPr>
              <a:t>Complementary pairing and why it makes copies exact, DNA against RNA, and the extraction dry lab</a:t>
            </a:r>
            <a:endParaRPr lang="en-US" sz="1700" dirty="0"/>
          </a:p>
        </p:txBody>
      </p:sp>
      <p:sp>
        <p:nvSpPr>
          <p:cNvPr id="10" name="Text 8"/>
          <p:cNvSpPr/>
          <p:nvPr/>
        </p:nvSpPr>
        <p:spPr>
          <a:xfrm>
            <a:off x="822960" y="5577840"/>
            <a:ext cx="5486400" cy="365760"/>
          </a:xfrm>
          <a:prstGeom prst="rect">
            <a:avLst/>
          </a:prstGeom>
          <a:noFill/>
          <a:ln/>
        </p:spPr>
        <p:txBody>
          <a:bodyPr wrap="square" rtlCol="0" anchor="ctr"/>
          <a:lstStyle/>
          <a:p>
            <a:pPr indent="0" marL="0">
              <a:buNone/>
            </a:pPr>
            <a:r>
              <a:rPr lang="en-US" sz="1300" b="1" dirty="0">
                <a:solidFill>
                  <a:srgbClr val="1A3A2A"/>
                </a:solidFill>
                <a:latin typeface="Arial" pitchFamily="34" charset="0"/>
                <a:ea typeface="Arial" pitchFamily="34" charset="-122"/>
                <a:cs typeface="Arial" pitchFamily="34" charset="-120"/>
              </a:rPr>
              <a:t>60 minutes  ·  chapters 4, 6  ·  the dry lab</a:t>
            </a:r>
            <a:endParaRPr lang="en-US" sz="1300" dirty="0"/>
          </a:p>
        </p:txBody>
      </p:sp>
      <p:sp>
        <p:nvSpPr>
          <p:cNvPr id="11" name="Shape 9"/>
          <p:cNvSpPr/>
          <p:nvPr/>
        </p:nvSpPr>
        <p:spPr>
          <a:xfrm>
            <a:off x="6675120" y="640080"/>
            <a:ext cx="5029200" cy="5440680"/>
          </a:xfrm>
          <a:prstGeom prst="roundRect">
            <a:avLst>
              <a:gd name="adj" fmla="val 2182"/>
            </a:avLst>
          </a:prstGeom>
          <a:solidFill>
            <a:srgbClr val="FBFDFB"/>
          </a:solidFill>
          <a:ln w="19050">
            <a:solidFill>
              <a:srgbClr val="1A3A2A"/>
            </a:solidFill>
            <a:prstDash val="solid"/>
          </a:ln>
        </p:spPr>
      </p:sp>
      <p:sp>
        <p:nvSpPr>
          <p:cNvPr id="12" name="Text 10"/>
          <p:cNvSpPr/>
          <p:nvPr/>
        </p:nvSpPr>
        <p:spPr>
          <a:xfrm>
            <a:off x="6949440" y="868680"/>
            <a:ext cx="4572000" cy="320040"/>
          </a:xfrm>
          <a:prstGeom prst="rect">
            <a:avLst/>
          </a:prstGeom>
          <a:noFill/>
          <a:ln/>
        </p:spPr>
        <p:txBody>
          <a:bodyPr wrap="square" rtlCol="0" anchor="ctr"/>
          <a:lstStyle/>
          <a:p>
            <a:pPr indent="0" marL="0">
              <a:buNone/>
            </a:pPr>
            <a:r>
              <a:rPr lang="en-US" sz="1200" b="1" dirty="0">
                <a:solidFill>
                  <a:srgbClr val="E3589C"/>
                </a:solidFill>
                <a:latin typeface="Arial" pitchFamily="34" charset="0"/>
                <a:ea typeface="Arial" pitchFamily="34" charset="-122"/>
                <a:cs typeface="Arial" pitchFamily="34" charset="-120"/>
              </a:rPr>
              <a:t>BY THE END YOU CAN</a:t>
            </a:r>
            <a:endParaRPr lang="en-US" sz="1200" dirty="0"/>
          </a:p>
        </p:txBody>
      </p:sp>
      <p:sp>
        <p:nvSpPr>
          <p:cNvPr id="13" name="Text 11"/>
          <p:cNvSpPr/>
          <p:nvPr/>
        </p:nvSpPr>
        <p:spPr>
          <a:xfrm>
            <a:off x="6949440" y="1280160"/>
            <a:ext cx="4526280" cy="4617720"/>
          </a:xfrm>
          <a:prstGeom prst="rect">
            <a:avLst/>
          </a:prstGeom>
          <a:noFill/>
          <a:ln/>
        </p:spPr>
        <p:txBody>
          <a:bodyPr wrap="square" rtlCol="0" anchor="t">
            <a:normAutofit/>
          </a:bodyPr>
          <a:lstStyle/>
          <a:p>
            <a:pPr marL="342900" indent="-342900">
              <a:spcAft>
                <a:spcPts val="1000"/>
              </a:spcAft>
              <a:buSzPct val="100000"/>
              <a:buChar char="☐"/>
            </a:pPr>
            <a:r>
              <a:rPr lang="en-US" sz="2000" dirty="0">
                <a:solidFill>
                  <a:srgbClr val="1A3A2A"/>
                </a:solidFill>
                <a:latin typeface="Arial" pitchFamily="34" charset="0"/>
                <a:ea typeface="Arial" pitchFamily="34" charset="-122"/>
                <a:cs typeface="Arial" pitchFamily="34" charset="-120"/>
              </a:rPr>
              <a:t>Name the bases of DNA and RNA, and explain how complementary pairing lets DNA be copied and read  (A1.2.4, A1.2.8)</a:t>
            </a:r>
            <a:endParaRPr lang="en-US" sz="2000" dirty="0"/>
          </a:p>
          <a:p>
            <a:pPr marL="342900" indent="-342900">
              <a:spcAft>
                <a:spcPts val="1000"/>
              </a:spcAft>
              <a:buSzPct val="100000"/>
              <a:buChar char="☐"/>
            </a:pPr>
            <a:r>
              <a:rPr lang="en-US" sz="2000" dirty="0">
                <a:solidFill>
                  <a:srgbClr val="1A3A2A"/>
                </a:solidFill>
                <a:latin typeface="Arial" pitchFamily="34" charset="0"/>
                <a:ea typeface="Arial" pitchFamily="34" charset="-122"/>
                <a:cs typeface="Arial" pitchFamily="34" charset="-120"/>
              </a:rPr>
              <a:t>Give three differences between DNA and RNA, and sketch ribose against deoxyribose  (A1.2.7)</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5</a:t>
            </a:r>
            <a:endParaRPr lang="en-US" sz="1000" dirty="0"/>
          </a:p>
        </p:txBody>
      </p:sp>
      <p:sp>
        <p:nvSpPr>
          <p:cNvPr id="3" name="Text 1"/>
          <p:cNvSpPr/>
          <p:nvPr/>
        </p:nvSpPr>
        <p:spPr>
          <a:xfrm>
            <a:off x="457200" y="320040"/>
            <a:ext cx="1097280"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DO NOW</a:t>
            </a:r>
            <a:endParaRPr lang="en-US" sz="1100" dirty="0"/>
          </a:p>
        </p:txBody>
      </p:sp>
      <p:sp>
        <p:nvSpPr>
          <p:cNvPr id="4" name="Text 2"/>
          <p:cNvSpPr/>
          <p:nvPr/>
        </p:nvSpPr>
        <p:spPr>
          <a:xfrm>
            <a:off x="457200" y="731520"/>
            <a:ext cx="85340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Do now</a:t>
            </a:r>
            <a:endParaRPr lang="en-US" sz="3200" dirty="0"/>
          </a:p>
        </p:txBody>
      </p:sp>
      <p:sp>
        <p:nvSpPr>
          <p:cNvPr id="5" name="Text 3"/>
          <p:cNvSpPr/>
          <p:nvPr/>
        </p:nvSpPr>
        <p:spPr>
          <a:xfrm>
            <a:off x="548640" y="1828800"/>
            <a:ext cx="816833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Turn over the Apples in the Tree tiles, then five quick base pairs on the board.</a:t>
            </a:r>
            <a:endParaRPr lang="en-US" sz="3000" dirty="0"/>
          </a:p>
        </p:txBody>
      </p:sp>
      <p:sp>
        <p:nvSpPr>
          <p:cNvPr id="6" name="Shape 4"/>
          <p:cNvSpPr/>
          <p:nvPr/>
        </p:nvSpPr>
        <p:spPr>
          <a:xfrm>
            <a:off x="9174175" y="1920240"/>
            <a:ext cx="2377440" cy="2377440"/>
          </a:xfrm>
          <a:prstGeom prst="ellipse">
            <a:avLst/>
          </a:prstGeom>
          <a:solidFill>
            <a:srgbClr val="F0C33D"/>
          </a:solidFill>
          <a:ln w="25400">
            <a:solidFill>
              <a:srgbClr val="1A3A2A"/>
            </a:solidFill>
            <a:prstDash val="solid"/>
          </a:ln>
        </p:spPr>
      </p:sp>
      <p:sp>
        <p:nvSpPr>
          <p:cNvPr id="7" name="Text 5"/>
          <p:cNvSpPr/>
          <p:nvPr/>
        </p:nvSpPr>
        <p:spPr>
          <a:xfrm>
            <a:off x="9174175" y="1920240"/>
            <a:ext cx="2377440" cy="2377440"/>
          </a:xfrm>
          <a:prstGeom prst="rect">
            <a:avLst/>
          </a:prstGeom>
          <a:noFill/>
          <a:ln/>
        </p:spPr>
        <p:txBody>
          <a:bodyPr wrap="square" rtlCol="0" anchor="ctr"/>
          <a:lstStyle/>
          <a:p>
            <a:pPr algn="ctr" indent="0" marL="0">
              <a:buNone/>
            </a:pPr>
            <a:r>
              <a:rPr lang="en-US" sz="4400" b="1" dirty="0">
                <a:solidFill>
                  <a:srgbClr val="1A3A2A"/>
                </a:solidFill>
                <a:latin typeface="Arial" pitchFamily="34" charset="0"/>
                <a:ea typeface="Arial" pitchFamily="34" charset="-122"/>
                <a:cs typeface="Arial" pitchFamily="34" charset="-120"/>
              </a:rPr>
              <a:t>5:00</a:t>
            </a:r>
            <a:endParaRPr lang="en-US" sz="4400" dirty="0"/>
          </a:p>
          <a:p>
            <a:pPr algn="ctr" indent="0" marL="0">
              <a:buNone/>
            </a:pPr>
            <a:r>
              <a:rPr lang="en-US" sz="1400" dirty="0">
                <a:solidFill>
                  <a:srgbClr val="1A3A2A"/>
                </a:solidFill>
                <a:latin typeface="Arial" pitchFamily="34" charset="0"/>
                <a:ea typeface="Arial" pitchFamily="34" charset="-122"/>
                <a:cs typeface="Arial" pitchFamily="34" charset="-120"/>
              </a:rPr>
              <a:t>minutes</a:t>
            </a:r>
            <a:endParaRPr lang="en-US" sz="4400" dirty="0"/>
          </a:p>
        </p:txBody>
      </p:sp>
      <p:sp>
        <p:nvSpPr>
          <p:cNvPr id="8" name="Text 6"/>
          <p:cNvSpPr/>
          <p:nvPr/>
        </p:nvSpPr>
        <p:spPr>
          <a:xfrm>
            <a:off x="8899855" y="4434840"/>
            <a:ext cx="2926080" cy="365760"/>
          </a:xfrm>
          <a:prstGeom prst="rect">
            <a:avLst/>
          </a:prstGeom>
          <a:noFill/>
          <a:ln/>
        </p:spPr>
        <p:txBody>
          <a:bodyPr wrap="square" rtlCol="0" anchor="ctr"/>
          <a:lstStyle/>
          <a:p>
            <a:pPr algn="ctr" indent="0" marL="0">
              <a:buNone/>
            </a:pPr>
            <a:r>
              <a:rPr lang="en-US" sz="1200" dirty="0">
                <a:solidFill>
                  <a:srgbClr val="4A6859"/>
                </a:solidFill>
                <a:latin typeface="Arial" pitchFamily="34" charset="0"/>
                <a:ea typeface="Arial" pitchFamily="34" charset="-122"/>
                <a:cs typeface="Arial" pitchFamily="34" charset="-120"/>
              </a:rPr>
              <a:t>Start now: the timer is running.</a:t>
            </a:r>
            <a:endParaRPr lang="en-US" sz="12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20</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2</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15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Pair it</a:t>
            </a:r>
            <a:endParaRPr lang="en-US" sz="3200" dirty="0"/>
          </a:p>
        </p:txBody>
      </p:sp>
      <p:sp>
        <p:nvSpPr>
          <p:cNvPr id="6" name="Text 4"/>
          <p:cNvSpPr/>
          <p:nvPr/>
        </p:nvSpPr>
        <p:spPr>
          <a:xfrm>
            <a:off x="640080" y="1920240"/>
            <a:ext cx="10911535" cy="4206240"/>
          </a:xfrm>
          <a:prstGeom prst="rect">
            <a:avLst/>
          </a:prstGeom>
          <a:noFill/>
          <a:ln/>
        </p:spPr>
        <p:txBody>
          <a:bodyPr wrap="square" rtlCol="0" anchor="t">
            <a:normAutofit/>
          </a:bodyPr>
          <a:lstStyle/>
          <a:p>
            <a:pPr marL="342900" indent="-342900">
              <a:spcAft>
                <a:spcPts val="800"/>
              </a:spcAft>
              <a:buSzPct val="100000"/>
              <a:buChar char="●"/>
            </a:pPr>
            <a:r>
              <a:rPr lang="en-US" sz="2600" dirty="0">
                <a:solidFill>
                  <a:srgbClr val="1A3A2A"/>
                </a:solidFill>
                <a:latin typeface="Arial" pitchFamily="34" charset="0"/>
                <a:ea typeface="Arial" pitchFamily="34" charset="-122"/>
                <a:cs typeface="Arial" pitchFamily="34" charset="-120"/>
              </a:rPr>
              <a:t>Chapter 4: Four letters that pair</a:t>
            </a:r>
            <a:endParaRPr lang="en-US" sz="26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20</a:t>
            </a:r>
            <a:endParaRPr lang="en-US" sz="1000" dirty="0"/>
          </a:p>
        </p:txBody>
      </p:sp>
      <p:sp>
        <p:nvSpPr>
          <p:cNvPr id="3" name="Text 1"/>
          <p:cNvSpPr/>
          <p:nvPr/>
        </p:nvSpPr>
        <p:spPr>
          <a:xfrm>
            <a:off x="457200" y="320040"/>
            <a:ext cx="639165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4  ·  A1.2.4 A1.2.8 Bases and complementary pairing</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Four letters that pair</a:t>
            </a:r>
            <a:endParaRPr lang="en-US" sz="2800" dirty="0"/>
          </a:p>
        </p:txBody>
      </p:sp>
      <p:sp>
        <p:nvSpPr>
          <p:cNvPr id="5" name="Shape 3"/>
          <p:cNvSpPr/>
          <p:nvPr/>
        </p:nvSpPr>
        <p:spPr>
          <a:xfrm>
            <a:off x="4599121" y="1581912"/>
            <a:ext cx="2993454" cy="3968496"/>
          </a:xfrm>
          <a:prstGeom prst="roundRect">
            <a:avLst>
              <a:gd name="adj" fmla="val 3666"/>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4708849" y="1691640"/>
            <a:ext cx="2773998"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Which base fits each slot?</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20</a:t>
            </a:r>
            <a:endParaRPr lang="en-US" sz="1000" dirty="0"/>
          </a:p>
        </p:txBody>
      </p:sp>
      <p:sp>
        <p:nvSpPr>
          <p:cNvPr id="3" name="Text 1"/>
          <p:cNvSpPr/>
          <p:nvPr/>
        </p:nvSpPr>
        <p:spPr>
          <a:xfrm>
            <a:off x="457200" y="320040"/>
            <a:ext cx="639165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4  ·  A1.2.4 A1.2.8 Bases and complementary pairing</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Four letters that pair</a:t>
            </a:r>
            <a:endParaRPr lang="en-US" sz="2800" dirty="0"/>
          </a:p>
        </p:txBody>
      </p:sp>
      <p:sp>
        <p:nvSpPr>
          <p:cNvPr id="5" name="Shape 3"/>
          <p:cNvSpPr/>
          <p:nvPr/>
        </p:nvSpPr>
        <p:spPr>
          <a:xfrm>
            <a:off x="4599121" y="1581912"/>
            <a:ext cx="2993454" cy="3968496"/>
          </a:xfrm>
          <a:prstGeom prst="roundRect">
            <a:avLst>
              <a:gd name="adj" fmla="val 3666"/>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4708849" y="1691640"/>
            <a:ext cx="2773998"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Paired: only A with T and G with C form hydrogen bonds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20</a:t>
            </a:r>
            <a:endParaRPr lang="en-US" sz="1000" dirty="0"/>
          </a:p>
        </p:txBody>
      </p:sp>
      <p:sp>
        <p:nvSpPr>
          <p:cNvPr id="3" name="Text 1"/>
          <p:cNvSpPr/>
          <p:nvPr/>
        </p:nvSpPr>
        <p:spPr>
          <a:xfrm>
            <a:off x="457200" y="320040"/>
            <a:ext cx="639165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4  ·  A1.2.4 A1.2.8 Bases and complementary pairing</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Four letters that pair</a:t>
            </a:r>
            <a:endParaRPr lang="en-US" sz="2800" dirty="0"/>
          </a:p>
        </p:txBody>
      </p:sp>
      <p:sp>
        <p:nvSpPr>
          <p:cNvPr id="5" name="Shape 3"/>
          <p:cNvSpPr/>
          <p:nvPr/>
        </p:nvSpPr>
        <p:spPr>
          <a:xfrm>
            <a:off x="4599121" y="1581912"/>
            <a:ext cx="2993454" cy="3968496"/>
          </a:xfrm>
          <a:prstGeom prst="roundRect">
            <a:avLst>
              <a:gd name="adj" fmla="val 3666"/>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4708849" y="1691640"/>
            <a:ext cx="2773998"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Copy it: two molecules with the same sequence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20</a:t>
            </a:r>
            <a:endParaRPr lang="en-US" sz="1000" dirty="0"/>
          </a:p>
        </p:txBody>
      </p:sp>
      <p:sp>
        <p:nvSpPr>
          <p:cNvPr id="3" name="Text 1"/>
          <p:cNvSpPr/>
          <p:nvPr/>
        </p:nvSpPr>
        <p:spPr>
          <a:xfrm>
            <a:off x="457200" y="320040"/>
            <a:ext cx="639165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4  ·  A1.2.4 A1.2.8 Bases and complementary pairing</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Four letters that pair</a:t>
            </a:r>
            <a:endParaRPr lang="en-US" sz="2800" dirty="0"/>
          </a:p>
        </p:txBody>
      </p:sp>
      <p:sp>
        <p:nvSpPr>
          <p:cNvPr id="5" name="Shape 3"/>
          <p:cNvSpPr/>
          <p:nvPr/>
        </p:nvSpPr>
        <p:spPr>
          <a:xfrm>
            <a:off x="4599121" y="1581912"/>
            <a:ext cx="2993454" cy="3968496"/>
          </a:xfrm>
          <a:prstGeom prst="roundRect">
            <a:avLst>
              <a:gd name="adj" fmla="val 3666"/>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4708849" y="1691640"/>
            <a:ext cx="2773998"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Read it: messenger RNA, read by a transfer RNA</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20</a:t>
            </a:r>
            <a:endParaRPr lang="en-US" sz="1000" dirty="0"/>
          </a:p>
        </p:txBody>
      </p:sp>
      <p:sp>
        <p:nvSpPr>
          <p:cNvPr id="3" name="Text 1"/>
          <p:cNvSpPr/>
          <p:nvPr/>
        </p:nvSpPr>
        <p:spPr>
          <a:xfrm>
            <a:off x="457200" y="320040"/>
            <a:ext cx="639165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4  ·  A1.2.4 A1.2.8 Bases and complementary pairing</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Four letters that pair</a:t>
            </a:r>
            <a:endParaRPr lang="en-US" sz="2800" dirty="0"/>
          </a:p>
        </p:txBody>
      </p:sp>
      <p:sp>
        <p:nvSpPr>
          <p:cNvPr id="5" name="Shape 3"/>
          <p:cNvSpPr/>
          <p:nvPr/>
        </p:nvSpPr>
        <p:spPr>
          <a:xfrm>
            <a:off x="2106948" y="1627632"/>
            <a:ext cx="3467063" cy="4608576"/>
          </a:xfrm>
          <a:prstGeom prst="roundRect">
            <a:avLst>
              <a:gd name="adj" fmla="val 31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216676" y="1737360"/>
            <a:ext cx="3247607" cy="4389120"/>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650" dirty="0">
                <a:solidFill>
                  <a:srgbClr val="1A3A2A"/>
                </a:solidFill>
                <a:latin typeface="Arial" pitchFamily="34" charset="0"/>
                <a:ea typeface="Arial" pitchFamily="34" charset="-122"/>
                <a:cs typeface="Arial" pitchFamily="34" charset="-120"/>
              </a:rPr>
              <a:t>DNA uses four bases: adenine (A), cytosine (C), guanine (G) and thymine (T).</a:t>
            </a:r>
            <a:endParaRPr lang="en-US" sz="1650" dirty="0"/>
          </a:p>
          <a:p>
            <a:pPr marL="342900" indent="-342900">
              <a:spcAft>
                <a:spcPts val="800"/>
              </a:spcAft>
              <a:buSzPct val="100000"/>
              <a:buChar char="●"/>
            </a:pPr>
            <a:r>
              <a:rPr lang="en-US" sz="1650" dirty="0">
                <a:solidFill>
                  <a:srgbClr val="1A3A2A"/>
                </a:solidFill>
                <a:latin typeface="Arial" pitchFamily="34" charset="0"/>
                <a:ea typeface="Arial" pitchFamily="34" charset="-122"/>
                <a:cs typeface="Arial" pitchFamily="34" charset="-120"/>
              </a:rPr>
              <a:t>RNA has A, C and G too, but uracil (U) takes the place of thymine.</a:t>
            </a:r>
            <a:endParaRPr lang="en-US" sz="1650" dirty="0"/>
          </a:p>
          <a:p>
            <a:pPr marL="342900" indent="-342900">
              <a:spcAft>
                <a:spcPts val="800"/>
              </a:spcAft>
              <a:buSzPct val="100000"/>
              <a:buChar char="●"/>
            </a:pPr>
            <a:r>
              <a:rPr lang="en-US" sz="1650" dirty="0">
                <a:solidFill>
                  <a:srgbClr val="1A3A2A"/>
                </a:solidFill>
                <a:latin typeface="Arial" pitchFamily="34" charset="0"/>
                <a:ea typeface="Arial" pitchFamily="34" charset="-122"/>
                <a:cs typeface="Arial" pitchFamily="34" charset="-120"/>
              </a:rPr>
              <a:t>The order of the bases along a strand is the message, like letters spelling words: the base sequence.</a:t>
            </a:r>
            <a:endParaRPr lang="en-US" sz="1650" dirty="0"/>
          </a:p>
          <a:p>
            <a:pPr marL="342900" indent="-342900">
              <a:spcAft>
                <a:spcPts val="800"/>
              </a:spcAft>
              <a:buSzPct val="100000"/>
              <a:buChar char="●"/>
            </a:pPr>
            <a:r>
              <a:rPr lang="en-US" sz="1650" dirty="0">
                <a:solidFill>
                  <a:srgbClr val="1A3A2A"/>
                </a:solidFill>
                <a:latin typeface="Arial" pitchFamily="34" charset="0"/>
                <a:ea typeface="Arial" pitchFamily="34" charset="-122"/>
                <a:cs typeface="Arial" pitchFamily="34" charset="-120"/>
              </a:rPr>
              <a:t>Bases pair across between two strands by complementary base pairing: A with T (or with U when RNA is involved), and C with G.</a:t>
            </a:r>
            <a:endParaRPr lang="en-US" sz="165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20</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12801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One strand of a DNA molecule reads A A T G C. The strands separate and each is copied. What does the strand built against it read, and the strand built against that one?</a:t>
            </a:r>
            <a:endParaRPr lang="en-US" sz="2600" dirty="0"/>
          </a:p>
        </p:txBody>
      </p:sp>
      <p:sp>
        <p:nvSpPr>
          <p:cNvPr id="5" name="Text 3"/>
          <p:cNvSpPr/>
          <p:nvPr/>
        </p:nvSpPr>
        <p:spPr>
          <a:xfrm>
            <a:off x="731520" y="224028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T T A C G, then T T A C G</a:t>
            </a:r>
            <a:endParaRPr lang="en-US" sz="1900" dirty="0"/>
          </a:p>
        </p:txBody>
      </p:sp>
      <p:sp>
        <p:nvSpPr>
          <p:cNvPr id="6" name="Text 4"/>
          <p:cNvSpPr/>
          <p:nvPr/>
        </p:nvSpPr>
        <p:spPr>
          <a:xfrm>
            <a:off x="731520" y="293014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T T A C G, then A A T G C</a:t>
            </a:r>
            <a:endParaRPr lang="en-US" sz="1900" dirty="0"/>
          </a:p>
        </p:txBody>
      </p:sp>
      <p:sp>
        <p:nvSpPr>
          <p:cNvPr id="7" name="Text 5"/>
          <p:cNvSpPr/>
          <p:nvPr/>
        </p:nvSpPr>
        <p:spPr>
          <a:xfrm>
            <a:off x="731520" y="362000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U U A C G, then A A T G C</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20</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12801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One strand of a DNA molecule reads A A T G C. The strands separate and each is copied. What does the strand built against it read, and the strand built against that one?</a:t>
            </a:r>
            <a:endParaRPr lang="en-US" sz="2600" dirty="0"/>
          </a:p>
        </p:txBody>
      </p:sp>
      <p:sp>
        <p:nvSpPr>
          <p:cNvPr id="5" name="Text 3"/>
          <p:cNvSpPr/>
          <p:nvPr/>
        </p:nvSpPr>
        <p:spPr>
          <a:xfrm>
            <a:off x="731520" y="224028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T T A C G, then T T A C G</a:t>
            </a:r>
            <a:endParaRPr lang="en-US" sz="1900" dirty="0"/>
          </a:p>
        </p:txBody>
      </p:sp>
      <p:sp>
        <p:nvSpPr>
          <p:cNvPr id="6" name="Text 4"/>
          <p:cNvSpPr/>
          <p:nvPr/>
        </p:nvSpPr>
        <p:spPr>
          <a:xfrm>
            <a:off x="731520" y="2930144"/>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T T A C G, then A A T G C</a:t>
            </a:r>
            <a:endParaRPr lang="en-US" sz="1900" dirty="0"/>
          </a:p>
        </p:txBody>
      </p:sp>
      <p:sp>
        <p:nvSpPr>
          <p:cNvPr id="7" name="Text 5"/>
          <p:cNvSpPr/>
          <p:nvPr/>
        </p:nvSpPr>
        <p:spPr>
          <a:xfrm>
            <a:off x="731520" y="362000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U U A C G, then A A T G C</a:t>
            </a:r>
            <a:endParaRPr lang="en-US" sz="1900" dirty="0"/>
          </a:p>
        </p:txBody>
      </p:sp>
      <p:sp>
        <p:nvSpPr>
          <p:cNvPr id="8" name="Text 6"/>
          <p:cNvSpPr/>
          <p:nvPr/>
        </p:nvSpPr>
        <p:spPr>
          <a:xfrm>
            <a:off x="731520" y="4309872"/>
            <a:ext cx="10728655" cy="2017776"/>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Pairing makes a complementary copy, and the complement of the complement is the original. So every molecule made by copying has the same sequence as the one it came from: this is how complementary pairing keeps genetic information exact through replication.</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20</a:t>
            </a:r>
            <a:endParaRPr lang="en-US" sz="1000" dirty="0"/>
          </a:p>
        </p:txBody>
      </p:sp>
      <p:sp>
        <p:nvSpPr>
          <p:cNvPr id="3" name="Text 1"/>
          <p:cNvSpPr/>
          <p:nvPr/>
        </p:nvSpPr>
        <p:spPr>
          <a:xfrm>
            <a:off x="457200" y="320040"/>
            <a:ext cx="1563624"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REMEMBER IT</a:t>
            </a:r>
            <a:endParaRPr lang="en-US" sz="1100" dirty="0"/>
          </a:p>
        </p:txBody>
      </p:sp>
      <p:sp>
        <p:nvSpPr>
          <p:cNvPr id="4" name="Text 2"/>
          <p:cNvSpPr/>
          <p:nvPr/>
        </p:nvSpPr>
        <p:spPr>
          <a:xfrm>
            <a:off x="457200" y="777240"/>
            <a:ext cx="11277295" cy="10515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Which base pairs with which</a:t>
            </a:r>
            <a:endParaRPr lang="en-US" sz="2600" dirty="0"/>
          </a:p>
        </p:txBody>
      </p:sp>
      <p:sp>
        <p:nvSpPr>
          <p:cNvPr id="5" name="Shape 3"/>
          <p:cNvSpPr/>
          <p:nvPr/>
        </p:nvSpPr>
        <p:spPr>
          <a:xfrm>
            <a:off x="998068" y="1920240"/>
            <a:ext cx="2377440" cy="2011680"/>
          </a:xfrm>
          <a:prstGeom prst="roundRect">
            <a:avLst>
              <a:gd name="adj" fmla="val 5455"/>
            </a:avLst>
          </a:prstGeom>
          <a:solidFill>
            <a:srgbClr val="F0C33D"/>
          </a:solidFill>
          <a:ln w="19050">
            <a:solidFill>
              <a:srgbClr val="1A3A2A"/>
            </a:solidFill>
            <a:prstDash val="solid"/>
          </a:ln>
        </p:spPr>
      </p:sp>
      <p:sp>
        <p:nvSpPr>
          <p:cNvPr id="6" name="Text 4"/>
          <p:cNvSpPr/>
          <p:nvPr/>
        </p:nvSpPr>
        <p:spPr>
          <a:xfrm>
            <a:off x="99806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A</a:t>
            </a:r>
            <a:endParaRPr lang="en-US" sz="6000" dirty="0"/>
          </a:p>
        </p:txBody>
      </p:sp>
      <p:sp>
        <p:nvSpPr>
          <p:cNvPr id="7" name="Text 5"/>
          <p:cNvSpPr/>
          <p:nvPr/>
        </p:nvSpPr>
        <p:spPr>
          <a:xfrm>
            <a:off x="99806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Apples</a:t>
            </a:r>
            <a:endParaRPr lang="en-US" sz="1800" dirty="0"/>
          </a:p>
        </p:txBody>
      </p:sp>
      <p:sp>
        <p:nvSpPr>
          <p:cNvPr id="8" name="Shape 6"/>
          <p:cNvSpPr/>
          <p:nvPr/>
        </p:nvSpPr>
        <p:spPr>
          <a:xfrm>
            <a:off x="3604108" y="1920240"/>
            <a:ext cx="2377440" cy="2011680"/>
          </a:xfrm>
          <a:prstGeom prst="roundRect">
            <a:avLst>
              <a:gd name="adj" fmla="val 5455"/>
            </a:avLst>
          </a:prstGeom>
          <a:solidFill>
            <a:srgbClr val="F0C33D"/>
          </a:solidFill>
          <a:ln w="19050">
            <a:solidFill>
              <a:srgbClr val="1A3A2A"/>
            </a:solidFill>
            <a:prstDash val="solid"/>
          </a:ln>
        </p:spPr>
      </p:sp>
      <p:sp>
        <p:nvSpPr>
          <p:cNvPr id="9" name="Text 7"/>
          <p:cNvSpPr/>
          <p:nvPr/>
        </p:nvSpPr>
        <p:spPr>
          <a:xfrm>
            <a:off x="360410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T</a:t>
            </a:r>
            <a:endParaRPr lang="en-US" sz="6000" dirty="0"/>
          </a:p>
        </p:txBody>
      </p:sp>
      <p:sp>
        <p:nvSpPr>
          <p:cNvPr id="10" name="Text 8"/>
          <p:cNvSpPr/>
          <p:nvPr/>
        </p:nvSpPr>
        <p:spPr>
          <a:xfrm>
            <a:off x="360410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Tree</a:t>
            </a:r>
            <a:endParaRPr lang="en-US" sz="1800" dirty="0"/>
          </a:p>
        </p:txBody>
      </p:sp>
      <p:sp>
        <p:nvSpPr>
          <p:cNvPr id="11" name="Shape 9"/>
          <p:cNvSpPr/>
          <p:nvPr/>
        </p:nvSpPr>
        <p:spPr>
          <a:xfrm>
            <a:off x="6210148" y="1920240"/>
            <a:ext cx="2377440" cy="2011680"/>
          </a:xfrm>
          <a:prstGeom prst="roundRect">
            <a:avLst>
              <a:gd name="adj" fmla="val 5455"/>
            </a:avLst>
          </a:prstGeom>
          <a:solidFill>
            <a:srgbClr val="F0C33D"/>
          </a:solidFill>
          <a:ln w="19050">
            <a:solidFill>
              <a:srgbClr val="1A3A2A"/>
            </a:solidFill>
            <a:prstDash val="solid"/>
          </a:ln>
        </p:spPr>
      </p:sp>
      <p:sp>
        <p:nvSpPr>
          <p:cNvPr id="12" name="Text 10"/>
          <p:cNvSpPr/>
          <p:nvPr/>
        </p:nvSpPr>
        <p:spPr>
          <a:xfrm>
            <a:off x="621014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C</a:t>
            </a:r>
            <a:endParaRPr lang="en-US" sz="6000" dirty="0"/>
          </a:p>
        </p:txBody>
      </p:sp>
      <p:sp>
        <p:nvSpPr>
          <p:cNvPr id="13" name="Text 11"/>
          <p:cNvSpPr/>
          <p:nvPr/>
        </p:nvSpPr>
        <p:spPr>
          <a:xfrm>
            <a:off x="621014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Cars</a:t>
            </a:r>
            <a:endParaRPr lang="en-US" sz="1800" dirty="0"/>
          </a:p>
        </p:txBody>
      </p:sp>
      <p:sp>
        <p:nvSpPr>
          <p:cNvPr id="14" name="Shape 12"/>
          <p:cNvSpPr/>
          <p:nvPr/>
        </p:nvSpPr>
        <p:spPr>
          <a:xfrm>
            <a:off x="8816188" y="1920240"/>
            <a:ext cx="2377440" cy="2011680"/>
          </a:xfrm>
          <a:prstGeom prst="roundRect">
            <a:avLst>
              <a:gd name="adj" fmla="val 5455"/>
            </a:avLst>
          </a:prstGeom>
          <a:solidFill>
            <a:srgbClr val="F0C33D"/>
          </a:solidFill>
          <a:ln w="19050">
            <a:solidFill>
              <a:srgbClr val="1A3A2A"/>
            </a:solidFill>
            <a:prstDash val="solid"/>
          </a:ln>
        </p:spPr>
      </p:sp>
      <p:sp>
        <p:nvSpPr>
          <p:cNvPr id="15" name="Text 13"/>
          <p:cNvSpPr/>
          <p:nvPr/>
        </p:nvSpPr>
        <p:spPr>
          <a:xfrm>
            <a:off x="881618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G</a:t>
            </a:r>
            <a:endParaRPr lang="en-US" sz="6000" dirty="0"/>
          </a:p>
        </p:txBody>
      </p:sp>
      <p:sp>
        <p:nvSpPr>
          <p:cNvPr id="16" name="Text 14"/>
          <p:cNvSpPr/>
          <p:nvPr/>
        </p:nvSpPr>
        <p:spPr>
          <a:xfrm>
            <a:off x="881618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Garage</a:t>
            </a:r>
            <a:endParaRPr lang="en-US" sz="18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20</a:t>
            </a:r>
            <a:endParaRPr lang="en-US" sz="1000" dirty="0"/>
          </a:p>
        </p:txBody>
      </p:sp>
      <p:sp>
        <p:nvSpPr>
          <p:cNvPr id="3" name="Text 1"/>
          <p:cNvSpPr/>
          <p:nvPr/>
        </p:nvSpPr>
        <p:spPr>
          <a:xfrm>
            <a:off x="457200" y="320040"/>
            <a:ext cx="1563624"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REMEMBER IT</a:t>
            </a:r>
            <a:endParaRPr lang="en-US" sz="1100" dirty="0"/>
          </a:p>
        </p:txBody>
      </p:sp>
      <p:sp>
        <p:nvSpPr>
          <p:cNvPr id="4" name="Text 2"/>
          <p:cNvSpPr/>
          <p:nvPr/>
        </p:nvSpPr>
        <p:spPr>
          <a:xfrm>
            <a:off x="457200" y="777240"/>
            <a:ext cx="11277295" cy="10515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Which base pairs with which</a:t>
            </a:r>
            <a:endParaRPr lang="en-US" sz="2600" dirty="0"/>
          </a:p>
        </p:txBody>
      </p:sp>
      <p:sp>
        <p:nvSpPr>
          <p:cNvPr id="5" name="Shape 3"/>
          <p:cNvSpPr/>
          <p:nvPr/>
        </p:nvSpPr>
        <p:spPr>
          <a:xfrm>
            <a:off x="998068" y="1920240"/>
            <a:ext cx="2377440" cy="2011680"/>
          </a:xfrm>
          <a:prstGeom prst="roundRect">
            <a:avLst>
              <a:gd name="adj" fmla="val 5455"/>
            </a:avLst>
          </a:prstGeom>
          <a:solidFill>
            <a:srgbClr val="F0C33D"/>
          </a:solidFill>
          <a:ln w="19050">
            <a:solidFill>
              <a:srgbClr val="1A3A2A"/>
            </a:solidFill>
            <a:prstDash val="solid"/>
          </a:ln>
        </p:spPr>
      </p:sp>
      <p:sp>
        <p:nvSpPr>
          <p:cNvPr id="6" name="Text 4"/>
          <p:cNvSpPr/>
          <p:nvPr/>
        </p:nvSpPr>
        <p:spPr>
          <a:xfrm>
            <a:off x="99806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A</a:t>
            </a:r>
            <a:endParaRPr lang="en-US" sz="6000" dirty="0"/>
          </a:p>
        </p:txBody>
      </p:sp>
      <p:sp>
        <p:nvSpPr>
          <p:cNvPr id="7" name="Text 5"/>
          <p:cNvSpPr/>
          <p:nvPr/>
        </p:nvSpPr>
        <p:spPr>
          <a:xfrm>
            <a:off x="99806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Apples</a:t>
            </a:r>
            <a:endParaRPr lang="en-US" sz="1800" dirty="0"/>
          </a:p>
        </p:txBody>
      </p:sp>
      <p:sp>
        <p:nvSpPr>
          <p:cNvPr id="8" name="Text 6"/>
          <p:cNvSpPr/>
          <p:nvPr/>
        </p:nvSpPr>
        <p:spPr>
          <a:xfrm>
            <a:off x="998068" y="4114800"/>
            <a:ext cx="2377440"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Adenine</a:t>
            </a:r>
            <a:endParaRPr lang="en-US" sz="1800" dirty="0"/>
          </a:p>
        </p:txBody>
      </p:sp>
      <p:sp>
        <p:nvSpPr>
          <p:cNvPr id="9" name="Text 7"/>
          <p:cNvSpPr/>
          <p:nvPr/>
        </p:nvSpPr>
        <p:spPr>
          <a:xfrm>
            <a:off x="998068" y="4709160"/>
            <a:ext cx="2377440"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pairs with thymine (uracil in RNA)</a:t>
            </a:r>
            <a:endParaRPr lang="en-US" sz="1300" dirty="0"/>
          </a:p>
        </p:txBody>
      </p:sp>
      <p:sp>
        <p:nvSpPr>
          <p:cNvPr id="10" name="Shape 8"/>
          <p:cNvSpPr/>
          <p:nvPr/>
        </p:nvSpPr>
        <p:spPr>
          <a:xfrm>
            <a:off x="3604108" y="1920240"/>
            <a:ext cx="2377440" cy="2011680"/>
          </a:xfrm>
          <a:prstGeom prst="roundRect">
            <a:avLst>
              <a:gd name="adj" fmla="val 5455"/>
            </a:avLst>
          </a:prstGeom>
          <a:solidFill>
            <a:srgbClr val="F0C33D"/>
          </a:solidFill>
          <a:ln w="19050">
            <a:solidFill>
              <a:srgbClr val="1A3A2A"/>
            </a:solidFill>
            <a:prstDash val="solid"/>
          </a:ln>
        </p:spPr>
      </p:sp>
      <p:sp>
        <p:nvSpPr>
          <p:cNvPr id="11" name="Text 9"/>
          <p:cNvSpPr/>
          <p:nvPr/>
        </p:nvSpPr>
        <p:spPr>
          <a:xfrm>
            <a:off x="360410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T</a:t>
            </a:r>
            <a:endParaRPr lang="en-US" sz="6000" dirty="0"/>
          </a:p>
        </p:txBody>
      </p:sp>
      <p:sp>
        <p:nvSpPr>
          <p:cNvPr id="12" name="Text 10"/>
          <p:cNvSpPr/>
          <p:nvPr/>
        </p:nvSpPr>
        <p:spPr>
          <a:xfrm>
            <a:off x="360410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Tree</a:t>
            </a:r>
            <a:endParaRPr lang="en-US" sz="1800" dirty="0"/>
          </a:p>
        </p:txBody>
      </p:sp>
      <p:sp>
        <p:nvSpPr>
          <p:cNvPr id="13" name="Text 11"/>
          <p:cNvSpPr/>
          <p:nvPr/>
        </p:nvSpPr>
        <p:spPr>
          <a:xfrm>
            <a:off x="3604108" y="4114800"/>
            <a:ext cx="2377440"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Thymine</a:t>
            </a:r>
            <a:endParaRPr lang="en-US" sz="1800" dirty="0"/>
          </a:p>
        </p:txBody>
      </p:sp>
      <p:sp>
        <p:nvSpPr>
          <p:cNvPr id="14" name="Text 12"/>
          <p:cNvSpPr/>
          <p:nvPr/>
        </p:nvSpPr>
        <p:spPr>
          <a:xfrm>
            <a:off x="3604108" y="4709160"/>
            <a:ext cx="2377440"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in DNA only</a:t>
            </a:r>
            <a:endParaRPr lang="en-US" sz="1300" dirty="0"/>
          </a:p>
        </p:txBody>
      </p:sp>
      <p:sp>
        <p:nvSpPr>
          <p:cNvPr id="15" name="Shape 13"/>
          <p:cNvSpPr/>
          <p:nvPr/>
        </p:nvSpPr>
        <p:spPr>
          <a:xfrm>
            <a:off x="6210148" y="1920240"/>
            <a:ext cx="2377440" cy="2011680"/>
          </a:xfrm>
          <a:prstGeom prst="roundRect">
            <a:avLst>
              <a:gd name="adj" fmla="val 5455"/>
            </a:avLst>
          </a:prstGeom>
          <a:solidFill>
            <a:srgbClr val="F0C33D"/>
          </a:solidFill>
          <a:ln w="19050">
            <a:solidFill>
              <a:srgbClr val="1A3A2A"/>
            </a:solidFill>
            <a:prstDash val="solid"/>
          </a:ln>
        </p:spPr>
      </p:sp>
      <p:sp>
        <p:nvSpPr>
          <p:cNvPr id="16" name="Text 14"/>
          <p:cNvSpPr/>
          <p:nvPr/>
        </p:nvSpPr>
        <p:spPr>
          <a:xfrm>
            <a:off x="621014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C</a:t>
            </a:r>
            <a:endParaRPr lang="en-US" sz="6000" dirty="0"/>
          </a:p>
        </p:txBody>
      </p:sp>
      <p:sp>
        <p:nvSpPr>
          <p:cNvPr id="17" name="Text 15"/>
          <p:cNvSpPr/>
          <p:nvPr/>
        </p:nvSpPr>
        <p:spPr>
          <a:xfrm>
            <a:off x="621014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Cars</a:t>
            </a:r>
            <a:endParaRPr lang="en-US" sz="1800" dirty="0"/>
          </a:p>
        </p:txBody>
      </p:sp>
      <p:sp>
        <p:nvSpPr>
          <p:cNvPr id="18" name="Text 16"/>
          <p:cNvSpPr/>
          <p:nvPr/>
        </p:nvSpPr>
        <p:spPr>
          <a:xfrm>
            <a:off x="6210148" y="4114800"/>
            <a:ext cx="2377440"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Cytosine</a:t>
            </a:r>
            <a:endParaRPr lang="en-US" sz="1800" dirty="0"/>
          </a:p>
        </p:txBody>
      </p:sp>
      <p:sp>
        <p:nvSpPr>
          <p:cNvPr id="19" name="Text 17"/>
          <p:cNvSpPr/>
          <p:nvPr/>
        </p:nvSpPr>
        <p:spPr>
          <a:xfrm>
            <a:off x="6210148" y="4709160"/>
            <a:ext cx="2377440"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pairs with guanine</a:t>
            </a:r>
            <a:endParaRPr lang="en-US" sz="1300" dirty="0"/>
          </a:p>
        </p:txBody>
      </p:sp>
      <p:sp>
        <p:nvSpPr>
          <p:cNvPr id="20" name="Shape 18"/>
          <p:cNvSpPr/>
          <p:nvPr/>
        </p:nvSpPr>
        <p:spPr>
          <a:xfrm>
            <a:off x="8816188" y="1920240"/>
            <a:ext cx="2377440" cy="2011680"/>
          </a:xfrm>
          <a:prstGeom prst="roundRect">
            <a:avLst>
              <a:gd name="adj" fmla="val 5455"/>
            </a:avLst>
          </a:prstGeom>
          <a:solidFill>
            <a:srgbClr val="F0C33D"/>
          </a:solidFill>
          <a:ln w="19050">
            <a:solidFill>
              <a:srgbClr val="1A3A2A"/>
            </a:solidFill>
            <a:prstDash val="solid"/>
          </a:ln>
        </p:spPr>
      </p:sp>
      <p:sp>
        <p:nvSpPr>
          <p:cNvPr id="21" name="Text 19"/>
          <p:cNvSpPr/>
          <p:nvPr/>
        </p:nvSpPr>
        <p:spPr>
          <a:xfrm>
            <a:off x="881618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G</a:t>
            </a:r>
            <a:endParaRPr lang="en-US" sz="6000" dirty="0"/>
          </a:p>
        </p:txBody>
      </p:sp>
      <p:sp>
        <p:nvSpPr>
          <p:cNvPr id="22" name="Text 20"/>
          <p:cNvSpPr/>
          <p:nvPr/>
        </p:nvSpPr>
        <p:spPr>
          <a:xfrm>
            <a:off x="881618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Garage</a:t>
            </a:r>
            <a:endParaRPr lang="en-US" sz="1800" dirty="0"/>
          </a:p>
        </p:txBody>
      </p:sp>
      <p:sp>
        <p:nvSpPr>
          <p:cNvPr id="23" name="Text 21"/>
          <p:cNvSpPr/>
          <p:nvPr/>
        </p:nvSpPr>
        <p:spPr>
          <a:xfrm>
            <a:off x="8816188" y="4114800"/>
            <a:ext cx="2377440"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Guanine</a:t>
            </a:r>
            <a:endParaRPr lang="en-US" sz="1800" dirty="0"/>
          </a:p>
        </p:txBody>
      </p:sp>
      <p:sp>
        <p:nvSpPr>
          <p:cNvPr id="24" name="Text 22"/>
          <p:cNvSpPr/>
          <p:nvPr/>
        </p:nvSpPr>
        <p:spPr>
          <a:xfrm>
            <a:off x="8816188" y="4709160"/>
            <a:ext cx="2377440"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pairs with cytosine</a:t>
            </a:r>
            <a:endParaRPr lang="en-US" sz="13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20</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Complementary does not mean identical. The two strands of one molecule have different sequences; it is the two molecules made by copying that are identical. And in RNA, uracil takes the place of thymine, not of adenine.</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20 to 30</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3</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10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DNA or RNA</a:t>
            </a:r>
            <a:endParaRPr lang="en-US" sz="3200" dirty="0"/>
          </a:p>
        </p:txBody>
      </p:sp>
      <p:sp>
        <p:nvSpPr>
          <p:cNvPr id="6" name="Text 4"/>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Students sketch ribose and deoxyribose and mark carbon 2.</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20 to 30</a:t>
            </a:r>
            <a:endParaRPr lang="en-US" sz="1000" dirty="0"/>
          </a:p>
        </p:txBody>
      </p:sp>
      <p:sp>
        <p:nvSpPr>
          <p:cNvPr id="3" name="Text 1"/>
          <p:cNvSpPr/>
          <p:nvPr/>
        </p:nvSpPr>
        <p:spPr>
          <a:xfrm>
            <a:off x="457200" y="320040"/>
            <a:ext cx="568756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6  ·  A1.2.7 Differences between DNA and RNA</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DNA and RNA compared</a:t>
            </a:r>
            <a:endParaRPr lang="en-US" sz="2800" dirty="0"/>
          </a:p>
        </p:txBody>
      </p:sp>
      <p:sp>
        <p:nvSpPr>
          <p:cNvPr id="5" name="Shape 3"/>
          <p:cNvSpPr/>
          <p:nvPr/>
        </p:nvSpPr>
        <p:spPr>
          <a:xfrm>
            <a:off x="3653331" y="1581912"/>
            <a:ext cx="4885033"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763059" y="1691640"/>
            <a:ext cx="4665577"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DNA</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2</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20 to 30</a:t>
            </a:r>
            <a:endParaRPr lang="en-US" sz="1000" dirty="0"/>
          </a:p>
        </p:txBody>
      </p:sp>
      <p:sp>
        <p:nvSpPr>
          <p:cNvPr id="3" name="Text 1"/>
          <p:cNvSpPr/>
          <p:nvPr/>
        </p:nvSpPr>
        <p:spPr>
          <a:xfrm>
            <a:off x="457200" y="320040"/>
            <a:ext cx="568756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6  ·  A1.2.7 Differences between DNA and RNA</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DNA and RNA compared</a:t>
            </a:r>
            <a:endParaRPr lang="en-US" sz="2800" dirty="0"/>
          </a:p>
        </p:txBody>
      </p:sp>
      <p:sp>
        <p:nvSpPr>
          <p:cNvPr id="5" name="Shape 3"/>
          <p:cNvSpPr/>
          <p:nvPr/>
        </p:nvSpPr>
        <p:spPr>
          <a:xfrm>
            <a:off x="3653331" y="1581912"/>
            <a:ext cx="4885033"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763059" y="1691640"/>
            <a:ext cx="4665577"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RNA</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2</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20 to 30</a:t>
            </a:r>
            <a:endParaRPr lang="en-US" sz="1000" dirty="0"/>
          </a:p>
        </p:txBody>
      </p:sp>
      <p:sp>
        <p:nvSpPr>
          <p:cNvPr id="3" name="Text 1"/>
          <p:cNvSpPr/>
          <p:nvPr/>
        </p:nvSpPr>
        <p:spPr>
          <a:xfrm>
            <a:off x="457200" y="320040"/>
            <a:ext cx="568756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6  ·  A1.2.7 Differences between DNA and RNA</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DNA and RNA compared</a:t>
            </a:r>
            <a:endParaRPr lang="en-US" sz="2800" dirty="0"/>
          </a:p>
        </p:txBody>
      </p:sp>
      <p:sp>
        <p:nvSpPr>
          <p:cNvPr id="5" name="Shape 3"/>
          <p:cNvSpPr/>
          <p:nvPr/>
        </p:nvSpPr>
        <p:spPr>
          <a:xfrm>
            <a:off x="999683" y="1627632"/>
            <a:ext cx="5681595" cy="4608576"/>
          </a:xfrm>
          <a:prstGeom prst="roundRect">
            <a:avLst>
              <a:gd name="adj" fmla="val 2381"/>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1109411" y="1737360"/>
            <a:ext cx="5462139" cy="4389120"/>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Strands. DNA has two, wound into a double helix. RNA usually has one, which can fold back and pair with itself in places: transfer RNA does.</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Bases. DNA has A, C, G and T. RNA has A, C, G and U.</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Sugar. DNA has deoxyribose. RNA has ribose.</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20 to 30</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A sample of nucleic acid is single-stranded and contains thymine but no uracil. What is it most likely to be?</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DNA, from one of the few viruses with single-stranded DNA</a:t>
            </a:r>
            <a:endParaRPr lang="en-US" sz="1900" dirty="0"/>
          </a:p>
        </p:txBody>
      </p:sp>
      <p:sp>
        <p:nvSpPr>
          <p:cNvPr id="6" name="Text 4"/>
          <p:cNvSpPr/>
          <p:nvPr/>
        </p:nvSpPr>
        <p:spPr>
          <a:xfrm>
            <a:off x="731520" y="25339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RNA, because RNA is the nucleic acid that has only a single strand</a:t>
            </a:r>
            <a:endParaRPr lang="en-US" sz="1900" dirty="0"/>
          </a:p>
        </p:txBody>
      </p:sp>
      <p:sp>
        <p:nvSpPr>
          <p:cNvPr id="7" name="Text 5"/>
          <p:cNvSpPr/>
          <p:nvPr/>
        </p:nvSpPr>
        <p:spPr>
          <a:xfrm>
            <a:off x="731520" y="322376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A mixture of DNA and RNA, from a sample that has been contaminated</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20 to 30</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A sample of nucleic acid is single-stranded and contains thymine but no uracil. What is it most likely to be?</a:t>
            </a:r>
            <a:endParaRPr lang="en-US" sz="2600" dirty="0"/>
          </a:p>
        </p:txBody>
      </p:sp>
      <p:sp>
        <p:nvSpPr>
          <p:cNvPr id="5" name="Text 3"/>
          <p:cNvSpPr/>
          <p:nvPr/>
        </p:nvSpPr>
        <p:spPr>
          <a:xfrm>
            <a:off x="731520" y="1844040"/>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DNA, from one of the few viruses with single-stranded DNA</a:t>
            </a:r>
            <a:endParaRPr lang="en-US" sz="1900" dirty="0"/>
          </a:p>
        </p:txBody>
      </p:sp>
      <p:sp>
        <p:nvSpPr>
          <p:cNvPr id="6" name="Text 4"/>
          <p:cNvSpPr/>
          <p:nvPr/>
        </p:nvSpPr>
        <p:spPr>
          <a:xfrm>
            <a:off x="731520" y="25339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RNA, because RNA is the nucleic acid that has only a single strand</a:t>
            </a:r>
            <a:endParaRPr lang="en-US" sz="1900" dirty="0"/>
          </a:p>
        </p:txBody>
      </p:sp>
      <p:sp>
        <p:nvSpPr>
          <p:cNvPr id="7" name="Text 5"/>
          <p:cNvSpPr/>
          <p:nvPr/>
        </p:nvSpPr>
        <p:spPr>
          <a:xfrm>
            <a:off x="731520" y="322376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A mixture of DNA and RNA, from a sample that has been contaminated</a:t>
            </a:r>
            <a:endParaRPr lang="en-US" sz="1900" dirty="0"/>
          </a:p>
        </p:txBody>
      </p:sp>
      <p:sp>
        <p:nvSpPr>
          <p:cNvPr id="8" name="Text 6"/>
          <p:cNvSpPr/>
          <p:nvPr/>
        </p:nvSpPr>
        <p:spPr>
          <a:xfrm>
            <a:off x="731520" y="3913632"/>
            <a:ext cx="10728655" cy="2414016"/>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Thymine is the clue: it is a DNA base. Most DNA is double-stranded, but a few viruses carry single-stranded DNA, so the number of strands is the least reliable of the three differences. The sugar would settle it: deoxyribose means DNA.</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20 to 30</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Deoxyribose still has its ring oxygen: the missing oxygen is the one on carbon 2. And RNA is not always a straight single strand: transfer RNA folds and pairs with itself.</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20 to 30</a:t>
            </a:r>
            <a:endParaRPr lang="en-US" sz="1000" dirty="0"/>
          </a:p>
        </p:txBody>
      </p:sp>
      <p:sp>
        <p:nvSpPr>
          <p:cNvPr id="3" name="Text 1"/>
          <p:cNvSpPr/>
          <p:nvPr/>
        </p:nvSpPr>
        <p:spPr>
          <a:xfrm>
            <a:off x="457200" y="320040"/>
            <a:ext cx="1563624"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REMEMBER IT</a:t>
            </a:r>
            <a:endParaRPr lang="en-US" sz="1100" dirty="0"/>
          </a:p>
        </p:txBody>
      </p:sp>
      <p:sp>
        <p:nvSpPr>
          <p:cNvPr id="4" name="Text 2"/>
          <p:cNvSpPr/>
          <p:nvPr/>
        </p:nvSpPr>
        <p:spPr>
          <a:xfrm>
            <a:off x="457200" y="777240"/>
            <a:ext cx="11277295" cy="10515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The three differences between DNA and RNA</a:t>
            </a:r>
            <a:endParaRPr lang="en-US" sz="2600" dirty="0"/>
          </a:p>
        </p:txBody>
      </p:sp>
      <p:sp>
        <p:nvSpPr>
          <p:cNvPr id="5" name="Shape 3"/>
          <p:cNvSpPr/>
          <p:nvPr/>
        </p:nvSpPr>
        <p:spPr>
          <a:xfrm>
            <a:off x="2301088" y="1920240"/>
            <a:ext cx="2377440" cy="2011680"/>
          </a:xfrm>
          <a:prstGeom prst="roundRect">
            <a:avLst>
              <a:gd name="adj" fmla="val 5455"/>
            </a:avLst>
          </a:prstGeom>
          <a:solidFill>
            <a:srgbClr val="F0C33D"/>
          </a:solidFill>
          <a:ln w="19050">
            <a:solidFill>
              <a:srgbClr val="1A3A2A"/>
            </a:solidFill>
            <a:prstDash val="solid"/>
          </a:ln>
        </p:spPr>
      </p:sp>
      <p:sp>
        <p:nvSpPr>
          <p:cNvPr id="6" name="Text 4"/>
          <p:cNvSpPr/>
          <p:nvPr/>
        </p:nvSpPr>
        <p:spPr>
          <a:xfrm>
            <a:off x="230108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S</a:t>
            </a:r>
            <a:endParaRPr lang="en-US" sz="6000" dirty="0"/>
          </a:p>
        </p:txBody>
      </p:sp>
      <p:sp>
        <p:nvSpPr>
          <p:cNvPr id="7" name="Text 5"/>
          <p:cNvSpPr/>
          <p:nvPr/>
        </p:nvSpPr>
        <p:spPr>
          <a:xfrm>
            <a:off x="230108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Some</a:t>
            </a:r>
            <a:endParaRPr lang="en-US" sz="1800" dirty="0"/>
          </a:p>
        </p:txBody>
      </p:sp>
      <p:sp>
        <p:nvSpPr>
          <p:cNvPr id="8" name="Shape 6"/>
          <p:cNvSpPr/>
          <p:nvPr/>
        </p:nvSpPr>
        <p:spPr>
          <a:xfrm>
            <a:off x="4907128" y="1920240"/>
            <a:ext cx="2377440" cy="2011680"/>
          </a:xfrm>
          <a:prstGeom prst="roundRect">
            <a:avLst>
              <a:gd name="adj" fmla="val 5455"/>
            </a:avLst>
          </a:prstGeom>
          <a:solidFill>
            <a:srgbClr val="F0C33D"/>
          </a:solidFill>
          <a:ln w="19050">
            <a:solidFill>
              <a:srgbClr val="1A3A2A"/>
            </a:solidFill>
            <a:prstDash val="solid"/>
          </a:ln>
        </p:spPr>
      </p:sp>
      <p:sp>
        <p:nvSpPr>
          <p:cNvPr id="9" name="Text 7"/>
          <p:cNvSpPr/>
          <p:nvPr/>
        </p:nvSpPr>
        <p:spPr>
          <a:xfrm>
            <a:off x="490712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B</a:t>
            </a:r>
            <a:endParaRPr lang="en-US" sz="6000" dirty="0"/>
          </a:p>
        </p:txBody>
      </p:sp>
      <p:sp>
        <p:nvSpPr>
          <p:cNvPr id="10" name="Text 8"/>
          <p:cNvSpPr/>
          <p:nvPr/>
        </p:nvSpPr>
        <p:spPr>
          <a:xfrm>
            <a:off x="490712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Bananas</a:t>
            </a:r>
            <a:endParaRPr lang="en-US" sz="1800" dirty="0"/>
          </a:p>
        </p:txBody>
      </p:sp>
      <p:sp>
        <p:nvSpPr>
          <p:cNvPr id="11" name="Shape 9"/>
          <p:cNvSpPr/>
          <p:nvPr/>
        </p:nvSpPr>
        <p:spPr>
          <a:xfrm>
            <a:off x="7513168" y="1920240"/>
            <a:ext cx="2377440" cy="2011680"/>
          </a:xfrm>
          <a:prstGeom prst="roundRect">
            <a:avLst>
              <a:gd name="adj" fmla="val 5455"/>
            </a:avLst>
          </a:prstGeom>
          <a:solidFill>
            <a:srgbClr val="F0C33D"/>
          </a:solidFill>
          <a:ln w="19050">
            <a:solidFill>
              <a:srgbClr val="1A3A2A"/>
            </a:solidFill>
            <a:prstDash val="solid"/>
          </a:ln>
        </p:spPr>
      </p:sp>
      <p:sp>
        <p:nvSpPr>
          <p:cNvPr id="12" name="Text 10"/>
          <p:cNvSpPr/>
          <p:nvPr/>
        </p:nvSpPr>
        <p:spPr>
          <a:xfrm>
            <a:off x="751316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S</a:t>
            </a:r>
            <a:endParaRPr lang="en-US" sz="6000" dirty="0"/>
          </a:p>
        </p:txBody>
      </p:sp>
      <p:sp>
        <p:nvSpPr>
          <p:cNvPr id="13" name="Text 11"/>
          <p:cNvSpPr/>
          <p:nvPr/>
        </p:nvSpPr>
        <p:spPr>
          <a:xfrm>
            <a:off x="751316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Split</a:t>
            </a:r>
            <a:endParaRPr lang="en-US" sz="18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20 to 30</a:t>
            </a:r>
            <a:endParaRPr lang="en-US" sz="1000" dirty="0"/>
          </a:p>
        </p:txBody>
      </p:sp>
      <p:sp>
        <p:nvSpPr>
          <p:cNvPr id="3" name="Text 1"/>
          <p:cNvSpPr/>
          <p:nvPr/>
        </p:nvSpPr>
        <p:spPr>
          <a:xfrm>
            <a:off x="457200" y="320040"/>
            <a:ext cx="1563624"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REMEMBER IT</a:t>
            </a:r>
            <a:endParaRPr lang="en-US" sz="1100" dirty="0"/>
          </a:p>
        </p:txBody>
      </p:sp>
      <p:sp>
        <p:nvSpPr>
          <p:cNvPr id="4" name="Text 2"/>
          <p:cNvSpPr/>
          <p:nvPr/>
        </p:nvSpPr>
        <p:spPr>
          <a:xfrm>
            <a:off x="457200" y="777240"/>
            <a:ext cx="11277295" cy="10515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The three differences between DNA and RNA</a:t>
            </a:r>
            <a:endParaRPr lang="en-US" sz="2600" dirty="0"/>
          </a:p>
        </p:txBody>
      </p:sp>
      <p:sp>
        <p:nvSpPr>
          <p:cNvPr id="5" name="Shape 3"/>
          <p:cNvSpPr/>
          <p:nvPr/>
        </p:nvSpPr>
        <p:spPr>
          <a:xfrm>
            <a:off x="2301088" y="1920240"/>
            <a:ext cx="2377440" cy="2011680"/>
          </a:xfrm>
          <a:prstGeom prst="roundRect">
            <a:avLst>
              <a:gd name="adj" fmla="val 5455"/>
            </a:avLst>
          </a:prstGeom>
          <a:solidFill>
            <a:srgbClr val="F0C33D"/>
          </a:solidFill>
          <a:ln w="19050">
            <a:solidFill>
              <a:srgbClr val="1A3A2A"/>
            </a:solidFill>
            <a:prstDash val="solid"/>
          </a:ln>
        </p:spPr>
      </p:sp>
      <p:sp>
        <p:nvSpPr>
          <p:cNvPr id="6" name="Text 4"/>
          <p:cNvSpPr/>
          <p:nvPr/>
        </p:nvSpPr>
        <p:spPr>
          <a:xfrm>
            <a:off x="230108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S</a:t>
            </a:r>
            <a:endParaRPr lang="en-US" sz="6000" dirty="0"/>
          </a:p>
        </p:txBody>
      </p:sp>
      <p:sp>
        <p:nvSpPr>
          <p:cNvPr id="7" name="Text 5"/>
          <p:cNvSpPr/>
          <p:nvPr/>
        </p:nvSpPr>
        <p:spPr>
          <a:xfrm>
            <a:off x="230108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Some</a:t>
            </a:r>
            <a:endParaRPr lang="en-US" sz="1800" dirty="0"/>
          </a:p>
        </p:txBody>
      </p:sp>
      <p:sp>
        <p:nvSpPr>
          <p:cNvPr id="8" name="Text 6"/>
          <p:cNvSpPr/>
          <p:nvPr/>
        </p:nvSpPr>
        <p:spPr>
          <a:xfrm>
            <a:off x="2301088" y="4114800"/>
            <a:ext cx="2377440"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Sugar</a:t>
            </a:r>
            <a:endParaRPr lang="en-US" sz="1800" dirty="0"/>
          </a:p>
        </p:txBody>
      </p:sp>
      <p:sp>
        <p:nvSpPr>
          <p:cNvPr id="9" name="Text 7"/>
          <p:cNvSpPr/>
          <p:nvPr/>
        </p:nvSpPr>
        <p:spPr>
          <a:xfrm>
            <a:off x="2301088" y="4709160"/>
            <a:ext cx="2377440"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deoxyribose in DNA, ribose in RNA</a:t>
            </a:r>
            <a:endParaRPr lang="en-US" sz="1300" dirty="0"/>
          </a:p>
        </p:txBody>
      </p:sp>
      <p:sp>
        <p:nvSpPr>
          <p:cNvPr id="10" name="Shape 8"/>
          <p:cNvSpPr/>
          <p:nvPr/>
        </p:nvSpPr>
        <p:spPr>
          <a:xfrm>
            <a:off x="4907128" y="1920240"/>
            <a:ext cx="2377440" cy="2011680"/>
          </a:xfrm>
          <a:prstGeom prst="roundRect">
            <a:avLst>
              <a:gd name="adj" fmla="val 5455"/>
            </a:avLst>
          </a:prstGeom>
          <a:solidFill>
            <a:srgbClr val="F0C33D"/>
          </a:solidFill>
          <a:ln w="19050">
            <a:solidFill>
              <a:srgbClr val="1A3A2A"/>
            </a:solidFill>
            <a:prstDash val="solid"/>
          </a:ln>
        </p:spPr>
      </p:sp>
      <p:sp>
        <p:nvSpPr>
          <p:cNvPr id="11" name="Text 9"/>
          <p:cNvSpPr/>
          <p:nvPr/>
        </p:nvSpPr>
        <p:spPr>
          <a:xfrm>
            <a:off x="490712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B</a:t>
            </a:r>
            <a:endParaRPr lang="en-US" sz="6000" dirty="0"/>
          </a:p>
        </p:txBody>
      </p:sp>
      <p:sp>
        <p:nvSpPr>
          <p:cNvPr id="12" name="Text 10"/>
          <p:cNvSpPr/>
          <p:nvPr/>
        </p:nvSpPr>
        <p:spPr>
          <a:xfrm>
            <a:off x="490712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Bananas</a:t>
            </a:r>
            <a:endParaRPr lang="en-US" sz="1800" dirty="0"/>
          </a:p>
        </p:txBody>
      </p:sp>
      <p:sp>
        <p:nvSpPr>
          <p:cNvPr id="13" name="Text 11"/>
          <p:cNvSpPr/>
          <p:nvPr/>
        </p:nvSpPr>
        <p:spPr>
          <a:xfrm>
            <a:off x="4907128" y="4114800"/>
            <a:ext cx="2377440"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Bases</a:t>
            </a:r>
            <a:endParaRPr lang="en-US" sz="1800" dirty="0"/>
          </a:p>
        </p:txBody>
      </p:sp>
      <p:sp>
        <p:nvSpPr>
          <p:cNvPr id="14" name="Text 12"/>
          <p:cNvSpPr/>
          <p:nvPr/>
        </p:nvSpPr>
        <p:spPr>
          <a:xfrm>
            <a:off x="4907128" y="4709160"/>
            <a:ext cx="2377440"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thymine in DNA, uracil in RNA</a:t>
            </a:r>
            <a:endParaRPr lang="en-US" sz="1300" dirty="0"/>
          </a:p>
        </p:txBody>
      </p:sp>
      <p:sp>
        <p:nvSpPr>
          <p:cNvPr id="15" name="Shape 13"/>
          <p:cNvSpPr/>
          <p:nvPr/>
        </p:nvSpPr>
        <p:spPr>
          <a:xfrm>
            <a:off x="7513168" y="1920240"/>
            <a:ext cx="2377440" cy="2011680"/>
          </a:xfrm>
          <a:prstGeom prst="roundRect">
            <a:avLst>
              <a:gd name="adj" fmla="val 5455"/>
            </a:avLst>
          </a:prstGeom>
          <a:solidFill>
            <a:srgbClr val="F0C33D"/>
          </a:solidFill>
          <a:ln w="19050">
            <a:solidFill>
              <a:srgbClr val="1A3A2A"/>
            </a:solidFill>
            <a:prstDash val="solid"/>
          </a:ln>
        </p:spPr>
      </p:sp>
      <p:sp>
        <p:nvSpPr>
          <p:cNvPr id="16" name="Text 14"/>
          <p:cNvSpPr/>
          <p:nvPr/>
        </p:nvSpPr>
        <p:spPr>
          <a:xfrm>
            <a:off x="751316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S</a:t>
            </a:r>
            <a:endParaRPr lang="en-US" sz="6000" dirty="0"/>
          </a:p>
        </p:txBody>
      </p:sp>
      <p:sp>
        <p:nvSpPr>
          <p:cNvPr id="17" name="Text 15"/>
          <p:cNvSpPr/>
          <p:nvPr/>
        </p:nvSpPr>
        <p:spPr>
          <a:xfrm>
            <a:off x="751316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Split</a:t>
            </a:r>
            <a:endParaRPr lang="en-US" sz="1800" dirty="0"/>
          </a:p>
        </p:txBody>
      </p:sp>
      <p:sp>
        <p:nvSpPr>
          <p:cNvPr id="18" name="Text 16"/>
          <p:cNvSpPr/>
          <p:nvPr/>
        </p:nvSpPr>
        <p:spPr>
          <a:xfrm>
            <a:off x="7513168" y="4114800"/>
            <a:ext cx="2377440"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Strands</a:t>
            </a:r>
            <a:endParaRPr lang="en-US" sz="1800" dirty="0"/>
          </a:p>
        </p:txBody>
      </p:sp>
      <p:sp>
        <p:nvSpPr>
          <p:cNvPr id="19" name="Text 17"/>
          <p:cNvSpPr/>
          <p:nvPr/>
        </p:nvSpPr>
        <p:spPr>
          <a:xfrm>
            <a:off x="7513168" y="4709160"/>
            <a:ext cx="2377440"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two in DNA, usually one in RNA</a:t>
            </a:r>
            <a:endParaRPr lang="en-US" sz="13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55</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4</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25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The dry lab</a:t>
            </a:r>
            <a:endParaRPr lang="en-US" sz="3200" dirty="0"/>
          </a:p>
        </p:txBody>
      </p:sp>
      <p:sp>
        <p:nvSpPr>
          <p:cNvPr id="6" name="Text 4"/>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Pairs run the dry lab, Getting DNA out.</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55</a:t>
            </a:r>
            <a:endParaRPr lang="en-US" sz="1000" dirty="0"/>
          </a:p>
        </p:txBody>
      </p:sp>
      <p:sp>
        <p:nvSpPr>
          <p:cNvPr id="3" name="Text 1"/>
          <p:cNvSpPr/>
          <p:nvPr/>
        </p:nvSpPr>
        <p:spPr>
          <a:xfrm>
            <a:off x="457200" y="320040"/>
            <a:ext cx="1161288"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DRY LAB</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Getting DNA out</a:t>
            </a:r>
            <a:endParaRPr lang="en-US" sz="3000" dirty="0"/>
          </a:p>
        </p:txBody>
      </p:sp>
      <p:sp>
        <p:nvSpPr>
          <p:cNvPr id="5" name="Shape 3"/>
          <p:cNvSpPr/>
          <p:nvPr/>
        </p:nvSpPr>
        <p:spPr>
          <a:xfrm>
            <a:off x="438912" y="1622146"/>
            <a:ext cx="7168896" cy="4528109"/>
          </a:xfrm>
          <a:prstGeom prst="roundRect">
            <a:avLst>
              <a:gd name="adj" fmla="val 2423"/>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548640" y="1731874"/>
            <a:ext cx="6949440" cy="4308653"/>
          </a:xfrm>
          <a:prstGeom prst="rect">
            <a:avLst/>
          </a:prstGeom>
        </p:spPr>
      </p:pic>
      <p:sp>
        <p:nvSpPr>
          <p:cNvPr id="7" name="Text 4"/>
          <p:cNvSpPr/>
          <p:nvPr/>
        </p:nvSpPr>
        <p:spPr>
          <a:xfrm>
            <a:off x="7772400" y="1737360"/>
            <a:ext cx="3931920" cy="4343400"/>
          </a:xfrm>
          <a:prstGeom prst="rect">
            <a:avLst/>
          </a:prstGeom>
          <a:noFill/>
          <a:ln/>
        </p:spPr>
        <p:txBody>
          <a:bodyPr wrap="square" rtlCol="0" anchor="t">
            <a:normAutofit/>
          </a:bodyPr>
          <a:lstStyle/>
          <a:p>
            <a:pPr marL="342900" indent="-342900">
              <a:spcAft>
                <a:spcPts val="800"/>
              </a:spcAft>
              <a:buSzPct val="100000"/>
              <a:buChar char="●"/>
            </a:pPr>
            <a:r>
              <a:rPr lang="en-US" sz="1250" dirty="0">
                <a:solidFill>
                  <a:srgbClr val="1A3A2A"/>
                </a:solidFill>
                <a:latin typeface="Arial" pitchFamily="34" charset="0"/>
                <a:ea typeface="Arial" pitchFamily="34" charset="-122"/>
                <a:cs typeface="Arial" pitchFamily="34" charset="-120"/>
              </a:rPr>
              <a:t>Your question: Which steps of a DNA extraction matter most for how much DNA you get, and why does each one work?</a:t>
            </a:r>
            <a:endParaRPr lang="en-US" sz="1250" dirty="0"/>
          </a:p>
          <a:p>
            <a:pPr marL="342900" indent="-342900">
              <a:spcAft>
                <a:spcPts val="800"/>
              </a:spcAft>
              <a:buSzPct val="100000"/>
              <a:buChar char="●"/>
            </a:pPr>
            <a:r>
              <a:rPr lang="en-US" sz="1250" dirty="0">
                <a:solidFill>
                  <a:srgbClr val="1A3A2A"/>
                </a:solidFill>
                <a:latin typeface="Arial" pitchFamily="34" charset="0"/>
                <a:ea typeface="Arial" pitchFamily="34" charset="-122"/>
                <a:cs typeface="Arial" pitchFamily="34" charset="-120"/>
              </a:rPr>
              <a:t>What you can change: The fruit or vegetable, how long you mash it, whether you add washing-up liquid, how much salt, the temperature and time of the warm bath, a protease, and the ethanol: ice-cold, at room temperature, or none. Under Kept the same: the mass of fruit, the buffer, the volume of ethanol and the wait before winding.</a:t>
            </a:r>
            <a:endParaRPr lang="en-US" sz="1250" dirty="0"/>
          </a:p>
          <a:p>
            <a:pPr marL="342900" indent="-342900">
              <a:spcAft>
                <a:spcPts val="800"/>
              </a:spcAft>
              <a:buSzPct val="100000"/>
              <a:buChar char="●"/>
            </a:pPr>
            <a:r>
              <a:rPr lang="en-US" sz="1250" dirty="0">
                <a:solidFill>
                  <a:srgbClr val="1A3A2A"/>
                </a:solidFill>
                <a:latin typeface="Arial" pitchFamily="34" charset="0"/>
                <a:ea typeface="Arial" pitchFamily="34" charset="-122"/>
                <a:cs typeface="Arial" pitchFamily="34" charset="-120"/>
              </a:rPr>
              <a:t>What to record: For each run: your settings, the mass of DNA you wind onto the stick (mg) and what the threads look like. Change one thing at a time and repeat each set-up three times: real extractions vary, and so do these.</a:t>
            </a:r>
            <a:endParaRPr lang="en-US" sz="1250" dirty="0"/>
          </a:p>
        </p:txBody>
      </p:sp>
      <p:sp>
        <p:nvSpPr>
          <p:cNvPr id="8" name="Text 5">
            <a:hlinkClick r:id="rId2" tooltip=""/>
          </p:cNvPr>
          <p:cNvSpPr/>
          <p:nvPr/>
        </p:nvSpPr>
        <p:spPr>
          <a:xfrm>
            <a:off x="548640" y="6172200"/>
            <a:ext cx="7315200" cy="274320"/>
          </a:xfrm>
          <a:prstGeom prst="rect">
            <a:avLst/>
          </a:prstGeom>
          <a:noFill/>
          <a:ln/>
        </p:spPr>
        <p:txBody>
          <a:bodyPr wrap="square" rtlCol="0" anchor="ctr"/>
          <a:lstStyle/>
          <a:p>
            <a:pPr indent="0" marL="0">
              <a:buNone/>
            </a:pPr>
            <a:r>
              <a:rPr lang="en-US" sz="1200" b="1" u="sng" dirty="0">
                <a:solidFill>
                  <a:srgbClr val="1A8A55"/>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Run it: biologybybradford.com/guides/ib-biology-a1-2-nucleic-acids#lab</a:t>
            </a:r>
            <a:endParaRPr lang="en-US" sz="12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55</a:t>
            </a:r>
            <a:endParaRPr lang="en-US" sz="1000" dirty="0"/>
          </a:p>
        </p:txBody>
      </p:sp>
      <p:sp>
        <p:nvSpPr>
          <p:cNvPr id="3" name="Text 1"/>
          <p:cNvSpPr/>
          <p:nvPr/>
        </p:nvSpPr>
        <p:spPr>
          <a:xfrm>
            <a:off x="457200" y="320040"/>
            <a:ext cx="1161288"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DRY LAB</a:t>
            </a:r>
            <a:endParaRPr lang="en-US" sz="1100" dirty="0"/>
          </a:p>
        </p:txBody>
      </p:sp>
      <p:sp>
        <p:nvSpPr>
          <p:cNvPr id="4" name="Text 2"/>
          <p:cNvSpPr/>
          <p:nvPr/>
        </p:nvSpPr>
        <p:spPr>
          <a:xfrm>
            <a:off x="1755648"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25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Getting DNA out</a:t>
            </a:r>
            <a:endParaRPr lang="en-US" sz="3000" dirty="0"/>
          </a:p>
        </p:txBody>
      </p:sp>
      <p:sp>
        <p:nvSpPr>
          <p:cNvPr id="6" name="Text 4"/>
          <p:cNvSpPr/>
          <p:nvPr/>
        </p:nvSpPr>
        <p:spPr>
          <a:xfrm>
            <a:off x="548640" y="5608320"/>
            <a:ext cx="1109441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7" name="Text 5"/>
          <p:cNvSpPr/>
          <p:nvPr/>
        </p:nvSpPr>
        <p:spPr>
          <a:xfrm>
            <a:off x="548640" y="5882640"/>
            <a:ext cx="11094415" cy="38100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One device per pair.</a:t>
            </a:r>
            <a:endParaRPr lang="en-US" sz="1500" dirty="0"/>
          </a:p>
        </p:txBody>
      </p:sp>
      <p:sp>
        <p:nvSpPr>
          <p:cNvPr id="8" name="Text 6"/>
          <p:cNvSpPr/>
          <p:nvPr/>
        </p:nvSpPr>
        <p:spPr>
          <a:xfrm>
            <a:off x="548640" y="1783080"/>
            <a:ext cx="1109441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9" name="Text 7"/>
          <p:cNvSpPr/>
          <p:nvPr/>
        </p:nvSpPr>
        <p:spPr>
          <a:xfrm>
            <a:off x="548640" y="2103120"/>
            <a:ext cx="11094415" cy="341376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The dry lab, with its tasks and questions after it, and its results table as a CSV for a pooled class graph. One device per pair.</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55</a:t>
            </a:r>
            <a:endParaRPr lang="en-US" sz="1000" dirty="0"/>
          </a:p>
        </p:txBody>
      </p:sp>
      <p:sp>
        <p:nvSpPr>
          <p:cNvPr id="3" name="Text 1"/>
          <p:cNvSpPr/>
          <p:nvPr/>
        </p:nvSpPr>
        <p:spPr>
          <a:xfrm>
            <a:off x="457200" y="320040"/>
            <a:ext cx="1362456"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PRACTICAL</a:t>
            </a:r>
            <a:endParaRPr lang="en-US" sz="1100" dirty="0"/>
          </a:p>
        </p:txBody>
      </p:sp>
      <p:sp>
        <p:nvSpPr>
          <p:cNvPr id="4" name="Text 2"/>
          <p:cNvSpPr/>
          <p:nvPr/>
        </p:nvSpPr>
        <p:spPr>
          <a:xfrm>
            <a:off x="1956816" y="320040"/>
            <a:ext cx="2066544"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IF THERE IS TIME</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DNA extraction, the wet version</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777240"/>
          </a:xfrm>
          <a:prstGeom prst="rect">
            <a:avLst/>
          </a:prstGeom>
          <a:noFill/>
          <a:ln/>
        </p:spPr>
        <p:txBody>
          <a:bodyPr wrap="square" rtlCol="0" anchor="t">
            <a:normAutofit/>
          </a:bodyPr>
          <a:lstStyle/>
          <a:p>
            <a:pPr indent="0" marL="0">
              <a:buNone/>
            </a:pPr>
            <a:r>
              <a:rPr lang="en-US" sz="1300" dirty="0">
                <a:solidFill>
                  <a:srgbClr val="1A3A2A"/>
                </a:solidFill>
                <a:latin typeface="Arial" pitchFamily="34" charset="0"/>
                <a:ea typeface="Arial" pitchFamily="34" charset="-122"/>
                <a:cs typeface="Arial" pitchFamily="34" charset="-120"/>
              </a:rPr>
              <a:t>Strawberries, sealed bags, washing-up liquid, salt, a 60 °C water bath, ice, coffee filters, funnels, boiling tubes, ethanol from the freezer, wooden skewers.</a:t>
            </a:r>
            <a:endParaRPr lang="en-US" sz="13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Optional. The method of the dry lab on a real strawberry, as a demonstration or in pairs. Safety: eye protection; ethanol is highly flammable, so no flames in the room; wash hands after handling meat tenderiser. Afterwards ask what the white threads are: a tangle of millions of DNA molecules, with some RNA and protein, not one molecule.</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55 to 60</a:t>
            </a:r>
            <a:endParaRPr lang="en-US" sz="1000" dirty="0"/>
          </a:p>
        </p:txBody>
      </p:sp>
      <p:sp>
        <p:nvSpPr>
          <p:cNvPr id="3" name="Text 1"/>
          <p:cNvSpPr/>
          <p:nvPr/>
        </p:nvSpPr>
        <p:spPr>
          <a:xfrm>
            <a:off x="457200" y="320040"/>
            <a:ext cx="116128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PLENARY</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Can you now...</a:t>
            </a:r>
            <a:endParaRPr lang="en-US" sz="3000" dirty="0"/>
          </a:p>
        </p:txBody>
      </p:sp>
      <p:sp>
        <p:nvSpPr>
          <p:cNvPr id="5" name="Text 3"/>
          <p:cNvSpPr/>
          <p:nvPr/>
        </p:nvSpPr>
        <p:spPr>
          <a:xfrm>
            <a:off x="640080" y="1645920"/>
            <a:ext cx="10911535" cy="4480560"/>
          </a:xfrm>
          <a:prstGeom prst="rect">
            <a:avLst/>
          </a:prstGeom>
          <a:noFill/>
          <a:ln/>
        </p:spPr>
        <p:txBody>
          <a:bodyPr wrap="square" rtlCol="0" anchor="t">
            <a:normAutofit/>
          </a:bodyPr>
          <a:lstStyle/>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Name the bases of DNA and RNA, and explain how complementary pairing lets DNA be copied and read  (A1.2.4, A1.2.8)</a:t>
            </a:r>
            <a:endParaRPr lang="en-US" sz="2400" dirty="0"/>
          </a:p>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Give three differences between DNA and RNA, and sketch ribose against deoxyribose  (A1.2.7)</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55 to 60</a:t>
            </a:r>
            <a:endParaRPr lang="en-US" sz="1000" dirty="0"/>
          </a:p>
        </p:txBody>
      </p:sp>
      <p:sp>
        <p:nvSpPr>
          <p:cNvPr id="3" name="Text 1"/>
          <p:cNvSpPr/>
          <p:nvPr/>
        </p:nvSpPr>
        <p:spPr>
          <a:xfrm>
            <a:off x="457200" y="320040"/>
            <a:ext cx="1764792"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EXIT QUESTION</a:t>
            </a:r>
            <a:endParaRPr lang="en-US" sz="1100" dirty="0"/>
          </a:p>
        </p:txBody>
      </p:sp>
      <p:sp>
        <p:nvSpPr>
          <p:cNvPr id="4" name="Text 2"/>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Before you go</a:t>
            </a:r>
            <a:endParaRPr lang="en-US" sz="3200" dirty="0"/>
          </a:p>
        </p:txBody>
      </p:sp>
      <p:sp>
        <p:nvSpPr>
          <p:cNvPr id="5" name="Text 3"/>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The question under the dry lab on salt.</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60: after the lesson</a:t>
            </a:r>
            <a:endParaRPr lang="en-US" sz="1000" dirty="0"/>
          </a:p>
        </p:txBody>
      </p:sp>
      <p:sp>
        <p:nvSpPr>
          <p:cNvPr id="3" name="Text 1"/>
          <p:cNvSpPr/>
          <p:nvPr/>
        </p:nvSpPr>
        <p:spPr>
          <a:xfrm>
            <a:off x="457200" y="320040"/>
            <a:ext cx="2368296"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PRACTISE AND REVISE</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Keep going</a:t>
            </a:r>
            <a:endParaRPr lang="en-US" sz="3000" dirty="0"/>
          </a:p>
        </p:txBody>
      </p:sp>
      <p:sp>
        <p:nvSpPr>
          <p:cNvPr id="5" name="Text 3"/>
          <p:cNvSpPr/>
          <p:nvPr/>
        </p:nvSpPr>
        <p:spPr>
          <a:xfrm>
            <a:off x="548640" y="1508760"/>
            <a:ext cx="11094415" cy="975360"/>
          </a:xfrm>
          <a:prstGeom prst="rect">
            <a:avLst/>
          </a:prstGeom>
          <a:noFill/>
          <a:ln/>
        </p:spPr>
        <p:txBody>
          <a:bodyPr wrap="square" rtlCol="0" anchor="t">
            <a:normAutofit/>
          </a:bodyPr>
          <a:lstStyle/>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Exam practice: a fresh paper of exam questions on A1.2 at standard level, marked as you go</a:t>
            </a:r>
            <a:endParaRPr lang="en-US" sz="1600" dirty="0"/>
          </a:p>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The guide, with the animations and the dry lab</a:t>
            </a:r>
            <a:endParaRPr lang="en-US" sz="1600" dirty="0"/>
          </a:p>
          <a:p>
            <a:pPr indent="0" marL="0">
              <a:spcAft>
                <a:spcPts val="400"/>
              </a:spcAft>
              <a:buNone/>
            </a:pPr>
            <a:r>
              <a:rPr lang="en-US" sz="1600" dirty="0">
                <a:solidFill>
                  <a:srgbClr val="1A3A2A"/>
                </a:solidFill>
                <a:latin typeface="Arial" pitchFamily="34" charset="0"/>
                <a:ea typeface="Arial" pitchFamily="34" charset="-122"/>
                <a:cs typeface="Arial" pitchFamily="34" charset="-120"/>
              </a:rPr>
              <a:t>This lesson in the guide: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4 Four letters that pair</a:t>
            </a:r>
            <a:pPr indent="0" marL="0">
              <a:spcAft>
                <a:spcPts val="400"/>
              </a:spcAft>
              <a:buNone/>
            </a:pPr>
            <a:r>
              <a:rPr lang="en-US" sz="1600" dirty="0">
                <a:solidFill>
                  <a:srgbClr val="1A3A2A"/>
                </a:solidFill>
                <a:latin typeface="Arial" pitchFamily="34" charset="0"/>
                <a:ea typeface="Arial" pitchFamily="34" charset="-122"/>
                <a:cs typeface="Arial" pitchFamily="34" charset="-120"/>
              </a:rPr>
              <a:t>,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4" invalidUrl="" action="" tgtFrame="" tooltip="" history="1" highlightClick="0" endSnd="0">
                  <a:extLst>
                    <a:ext uri="{A12FA001-AC4F-418D-AE19-62706E023703}">
                      <ahyp:hlinkClr xmlns:ahyp="http://schemas.microsoft.com/office/drawing/2018/hyperlinkcolor" val="tx"/>
                    </a:ext>
                  </a:extLst>
                </a:hlinkClick>
              </a:rPr>
              <a:t>6 DNA and RNA compared</a:t>
            </a:r>
            <a:pPr indent="0" marL="0">
              <a:spcAft>
                <a:spcPts val="400"/>
              </a:spcAft>
              <a:buNone/>
            </a:pPr>
            <a:r>
              <a:rPr lang="en-US" sz="1600" dirty="0">
                <a:solidFill>
                  <a:srgbClr val="1A3A2A"/>
                </a:solidFill>
                <a:latin typeface="Arial" pitchFamily="34" charset="0"/>
                <a:ea typeface="Arial" pitchFamily="34" charset="-122"/>
                <a:cs typeface="Arial" pitchFamily="34" charset="-120"/>
              </a:rPr>
              <a:t>,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5" invalidUrl="" action="" tgtFrame="" tooltip="" history="1" highlightClick="0" endSnd="0">
                  <a:extLst>
                    <a:ext uri="{A12FA001-AC4F-418D-AE19-62706E023703}">
                      <ahyp:hlinkClr xmlns:ahyp="http://schemas.microsoft.com/office/drawing/2018/hyperlinkcolor" val="tx"/>
                    </a:ext>
                  </a:extLst>
                </a:hlinkClick>
              </a:rPr>
              <a:t>the dry lab</a:t>
            </a:r>
            <a:endParaRPr lang="en-US" sz="1600" dirty="0"/>
          </a:p>
        </p:txBody>
      </p:sp>
      <p:sp>
        <p:nvSpPr>
          <p:cNvPr id="6" name="Text 4"/>
          <p:cNvSpPr/>
          <p:nvPr/>
        </p:nvSpPr>
        <p:spPr>
          <a:xfrm>
            <a:off x="548640" y="266700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BUILD FOR YOUR CLASS</a:t>
            </a:r>
            <a:endParaRPr lang="en-US" sz="1100" dirty="0"/>
          </a:p>
        </p:txBody>
      </p:sp>
      <p:sp>
        <p:nvSpPr>
          <p:cNvPr id="7" name="Text 5"/>
          <p:cNvSpPr/>
          <p:nvPr/>
        </p:nvSpPr>
        <p:spPr>
          <a:xfrm>
            <a:off x="548640" y="2987040"/>
            <a:ext cx="3515258" cy="313944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6" invalidUrl="" action="" tgtFrame="" tooltip="" history="1" highlightClick="0" endSnd="0">
                  <a:extLst>
                    <a:ext uri="{A12FA001-AC4F-418D-AE19-62706E023703}">
                      <ahyp:hlinkClr xmlns:ahyp="http://schemas.microsoft.com/office/drawing/2018/hyperlinkcolor" val="tx"/>
                    </a:ext>
                  </a:extLst>
                </a:hlinkClick>
              </a:rPr>
              <a:t>Tarsia puzzle</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7" invalidUrl="" action="" tgtFrame="" tooltip="" history="1" highlightClick="0" endSnd="0">
                  <a:extLst>
                    <a:ext uri="{A12FA001-AC4F-418D-AE19-62706E023703}">
                      <ahyp:hlinkClr xmlns:ahyp="http://schemas.microsoft.com/office/drawing/2018/hyperlinkcolor" val="tx"/>
                    </a:ext>
                  </a:extLst>
                </a:hlinkClick>
              </a:rPr>
              <a:t>dominoes</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and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8" invalidUrl="" action="" tgtFrame="" tooltip="" history="1" highlightClick="0" endSnd="0">
                  <a:extLst>
                    <a:ext uri="{A12FA001-AC4F-418D-AE19-62706E023703}">
                      <ahyp:hlinkClr xmlns:ahyp="http://schemas.microsoft.com/office/drawing/2018/hyperlinkcolor" val="tx"/>
                    </a:ext>
                  </a:extLst>
                </a:hlinkClick>
              </a:rPr>
              <a:t>picture reveal</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A1.2, built from its key terms and ready to print</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9" invalidUrl="" action="" tgtFrame="" tooltip="" history="1" highlightClick="0" endSnd="0">
                  <a:extLst>
                    <a:ext uri="{A12FA001-AC4F-418D-AE19-62706E023703}">
                      <ahyp:hlinkClr xmlns:ahyp="http://schemas.microsoft.com/office/drawing/2018/hyperlinkcolor" val="tx"/>
                    </a:ext>
                  </a:extLst>
                </a:hlinkClick>
              </a:rPr>
              <a:t>pub quiz</a:t>
            </a:r>
            <a:pPr indent="0" marL="0">
              <a:spcAft>
                <a:spcPts val="500"/>
              </a:spcAft>
              <a:buNone/>
            </a:pPr>
            <a:r>
              <a:rPr lang="en-US" sz="1300" dirty="0">
                <a:solidFill>
                  <a:srgbClr val="1A3A2A"/>
                </a:solidFill>
                <a:latin typeface="Arial" pitchFamily="34" charset="0"/>
                <a:ea typeface="Arial" pitchFamily="34" charset="-122"/>
                <a:cs typeface="Arial" pitchFamily="34" charset="-120"/>
              </a:rPr>
              <a:t> with rounds on A1.2, to present or run with no projector</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An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0" invalidUrl="" action="" tgtFrame="" tooltip="" history="1" highlightClick="0" endSnd="0">
                  <a:extLst>
                    <a:ext uri="{A12FA001-AC4F-418D-AE19-62706E023703}">
                      <ahyp:hlinkClr xmlns:ahyp="http://schemas.microsoft.com/office/drawing/2018/hyperlinkcolor" val="tx"/>
                    </a:ext>
                  </a:extLst>
                </a:hlinkClick>
              </a:rPr>
              <a:t>escape room built from the question bank</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A1.2</a:t>
            </a:r>
            <a:endParaRPr lang="en-US" sz="1300" dirty="0"/>
          </a:p>
        </p:txBody>
      </p:sp>
      <p:sp>
        <p:nvSpPr>
          <p:cNvPr id="8" name="Text 6"/>
          <p:cNvSpPr/>
          <p:nvPr/>
        </p:nvSpPr>
        <p:spPr>
          <a:xfrm>
            <a:off x="4338218" y="266700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ALREADY ON THE SITE FOR A1.2</a:t>
            </a:r>
            <a:endParaRPr lang="en-US" sz="1100" dirty="0"/>
          </a:p>
        </p:txBody>
      </p:sp>
      <p:sp>
        <p:nvSpPr>
          <p:cNvPr id="9" name="Text 7"/>
          <p:cNvSpPr/>
          <p:nvPr/>
        </p:nvSpPr>
        <p:spPr>
          <a:xfrm>
            <a:off x="4338218" y="2987040"/>
            <a:ext cx="3515258" cy="3139440"/>
          </a:xfrm>
          <a:prstGeom prst="rect">
            <a:avLst/>
          </a:prstGeom>
          <a:noFill/>
          <a:ln/>
        </p:spPr>
        <p:txBody>
          <a:bodyPr wrap="square" rtlCol="0" anchor="t">
            <a:normAutofit/>
          </a:bodyPr>
          <a:lstStyle/>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Lesson: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1" invalidUrl="" action="" tgtFrame="" tooltip="" history="1" highlightClick="0" endSnd="0">
                  <a:extLst>
                    <a:ext uri="{A12FA001-AC4F-418D-AE19-62706E023703}">
                      <ahyp:hlinkClr xmlns:ahyp="http://schemas.microsoft.com/office/drawing/2018/hyperlinkcolor" val="tx"/>
                    </a:ext>
                  </a:extLst>
                </a:hlinkClick>
              </a:rPr>
              <a:t>Nucleic Acids</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Quiz: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2" invalidUrl="" action="" tgtFrame="" tooltip="" history="1" highlightClick="0" endSnd="0">
                  <a:extLst>
                    <a:ext uri="{A12FA001-AC4F-418D-AE19-62706E023703}">
                      <ahyp:hlinkClr xmlns:ahyp="http://schemas.microsoft.com/office/drawing/2018/hyperlinkcolor" val="tx"/>
                    </a:ext>
                  </a:extLst>
                </a:hlinkClick>
              </a:rPr>
              <a:t>Nucleic Acids</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Revision map: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3" invalidUrl="" action="" tgtFrame="" tooltip="" history="1" highlightClick="0" endSnd="0">
                  <a:extLst>
                    <a:ext uri="{A12FA001-AC4F-418D-AE19-62706E023703}">
                      <ahyp:hlinkClr xmlns:ahyp="http://schemas.microsoft.com/office/drawing/2018/hyperlinkcolor" val="tx"/>
                    </a:ext>
                  </a:extLst>
                </a:hlinkClick>
              </a:rPr>
              <a:t>A1.2 Nucleic acids</a:t>
            </a:r>
            <a:pPr indent="0" marL="0">
              <a:spcAft>
                <a:spcPts val="500"/>
              </a:spcAft>
              <a:buNone/>
            </a:pPr>
            <a:r>
              <a:rPr lang="en-US" sz="1300" dirty="0">
                <a:solidFill>
                  <a:srgbClr val="1A3A2A"/>
                </a:solidFill>
                <a:latin typeface="Arial" pitchFamily="34" charset="0"/>
                <a:ea typeface="Arial" pitchFamily="34" charset="-122"/>
                <a:cs typeface="Arial" pitchFamily="34" charset="-120"/>
              </a:rPr>
              <a:t>, to fill in</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Exam questions: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4" invalidUrl="" action="" tgtFrame="" tooltip="" history="1" highlightClick="0" endSnd="0">
                  <a:extLst>
                    <a:ext uri="{A12FA001-AC4F-418D-AE19-62706E023703}">
                      <ahyp:hlinkClr xmlns:ahyp="http://schemas.microsoft.com/office/drawing/2018/hyperlinkcolor" val="tx"/>
                    </a:ext>
                  </a:extLst>
                </a:hlinkClick>
              </a:rPr>
              <a:t>A1.2 in the exam maker</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 paper with its markscheme</a:t>
            </a:r>
            <a:endParaRPr lang="en-US" sz="1300" dirty="0"/>
          </a:p>
        </p:txBody>
      </p:sp>
      <p:sp>
        <p:nvSpPr>
          <p:cNvPr id="10" name="Text 8"/>
          <p:cNvSpPr/>
          <p:nvPr/>
        </p:nvSpPr>
        <p:spPr>
          <a:xfrm>
            <a:off x="8127797" y="266700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CARD SETS ON SPLYCR</a:t>
            </a:r>
            <a:endParaRPr lang="en-US" sz="1100" dirty="0"/>
          </a:p>
        </p:txBody>
      </p:sp>
      <p:sp>
        <p:nvSpPr>
          <p:cNvPr id="11" name="Text 9"/>
          <p:cNvSpPr/>
          <p:nvPr/>
        </p:nvSpPr>
        <p:spPr>
          <a:xfrm>
            <a:off x="8127797" y="2987040"/>
            <a:ext cx="3515258" cy="502920"/>
          </a:xfrm>
          <a:prstGeom prst="rect">
            <a:avLst/>
          </a:prstGeom>
          <a:noFill/>
          <a:ln/>
        </p:spPr>
        <p:txBody>
          <a:bodyPr wrap="square" rtlCol="0" anchor="t">
            <a:normAutofit/>
          </a:bodyPr>
          <a:lstStyle/>
          <a:p>
            <a:pPr indent="0" marL="0">
              <a:buNone/>
            </a:pPr>
            <a:r>
              <a:rPr lang="en-US" sz="1200" dirty="0">
                <a:solidFill>
                  <a:srgbClr val="4A6859"/>
                </a:solidFill>
                <a:latin typeface="Arial" pitchFamily="34" charset="0"/>
                <a:ea typeface="Arial" pitchFamily="34" charset="-122"/>
                <a:cs typeface="Arial" pitchFamily="34" charset="-120"/>
              </a:rPr>
              <a:t>Open a set to host it as a class game, or make a copy to edit.</a:t>
            </a:r>
            <a:endParaRPr lang="en-US" sz="1200" dirty="0"/>
          </a:p>
        </p:txBody>
      </p:sp>
      <p:sp>
        <p:nvSpPr>
          <p:cNvPr id="12" name="Text 10"/>
          <p:cNvSpPr/>
          <p:nvPr/>
        </p:nvSpPr>
        <p:spPr>
          <a:xfrm>
            <a:off x="8127797" y="3489960"/>
            <a:ext cx="3515258" cy="263652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15" invalidUrl="" action="" tgtFrame="" tooltip="" history="1" highlightClick="0" endSnd="0">
                  <a:extLst>
                    <a:ext uri="{A12FA001-AC4F-418D-AE19-62706E023703}">
                      <ahyp:hlinkClr xmlns:ahyp="http://schemas.microsoft.com/office/drawing/2018/hyperlinkcolor" val="tx"/>
                    </a:ext>
                  </a:extLst>
                </a:hlinkClick>
              </a:rPr>
              <a:t>A1.2 Nucleic Acids</a:t>
            </a:r>
            <a:endParaRPr lang="en-US" sz="1300" dirty="0"/>
          </a:p>
        </p:txBody>
      </p:sp>
      <p:sp>
        <p:nvSpPr>
          <p:cNvPr id="13" name="Text 11"/>
          <p:cNvSpPr/>
          <p:nvPr/>
        </p:nvSpPr>
        <p:spPr>
          <a:xfrm>
            <a:off x="548640" y="6144768"/>
            <a:ext cx="11094415" cy="274320"/>
          </a:xfrm>
          <a:prstGeom prst="rect">
            <a:avLst/>
          </a:prstGeom>
          <a:noFill/>
          <a:ln/>
        </p:spPr>
        <p:txBody>
          <a:bodyPr wrap="square" rtlCol="0" anchor="t">
            <a:normAutofit/>
          </a:bodyPr>
          <a:lstStyle/>
          <a:p>
            <a:pPr indent="0" marL="0">
              <a:buNone/>
            </a:pPr>
            <a:r>
              <a:rPr lang="en-US" sz="800" b="1" dirty="0">
                <a:solidFill>
                  <a:srgbClr val="4A6859"/>
                </a:solidFill>
                <a:latin typeface="Arial" pitchFamily="34" charset="0"/>
                <a:ea typeface="Arial" pitchFamily="34" charset="-122"/>
                <a:cs typeface="Arial" pitchFamily="34" charset="-120"/>
              </a:rPr>
              <a:t>How this was made. </a:t>
            </a:r>
            <a:pPr indent="0" marL="0">
              <a:buNone/>
            </a:pPr>
            <a:r>
              <a:rPr lang="en-US" sz="800" dirty="0">
                <a:solidFill>
                  <a:srgbClr val="4A6859"/>
                </a:solidFill>
                <a:latin typeface="Arial" pitchFamily="34" charset="0"/>
                <a:ea typeface="Arial" pitchFamily="34" charset="-122"/>
                <a:cs typeface="Arial" pitchFamily="34" charset="-120"/>
              </a:rPr>
              <a:t>The course structure, the activities and the teaching choices come from my own classroom, my presentations and my years of teaching IB and AP Biology. I use Claude, an AI, to help write and build the interactive guides, lesson plans, slides and practice questions, and to draw the diagrams and code the interactives. I direct the work and review it against the IB and AP specifications before it goes live.</a:t>
            </a:r>
            <a:endParaRPr lang="en-US" sz="8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29</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29</Slides>
  <Notes>29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29</vt:i4>
      </vt:variant>
    </vt:vector>
  </HeadingPairs>
  <TitlesOfParts>
    <vt:vector size="3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vector>
  </TitlesOfParts>
  <Company>biologybybradford.com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IB Biology A1.2 Nucleic acids, lesson 2: Pairing, copying, DNA and RNA</dc:title>
  <dc:subject>PptxGenJS Presentation</dc:subject>
  <dc:creator>Biology by Bradford</dc:creator>
  <cp:lastModifiedBy>Biology by Bradford</cp:lastModifiedBy>
  <cp:revision>1</cp:revision>
  <dcterms:created xsi:type="dcterms:W3CDTF">2026-10-19T17:25:15Z</dcterms:created>
  <dcterms:modified xsi:type="dcterms:W3CDTF">2026-10-19T17:25:15Z</dcterms:modified>
</cp:coreProperties>
</file>