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A3.1, Diversity of organisms. Lesson 4 of 5: When the species rule breaks (higher level), 60 minutes.
The plan, minute by minute (each slide's footer says where you are):
0 to 6 min (6)  Do now: can a bacterium be a species?
6 to 20 min (14)  Copying and sideways
20 to 30 min (10)  Where the species concept struggles
30 to 50 min (20)  Paper chromosomes
50 to 60 min (10)  Exam question and exit
What students get wrong:
Horizontal gene transfer is bacterial reproduction. Reproduction makes a new cell. Horizontal transfer moves genes between living cells, even of different species.
The hybrid has its parents’ chromosome numbers added. It has the two gametes’ numbers added: 32 + 31 = 63 for the mule, not 64 + 62.
Stretch and support:
Support: give the captions of each figure as a cut-up storyboard to put in order, and use the key terms (tap the dotted words) as a glossary.
Support: the three Remember it sets (Green Sloths Inch Along; Five Apes Hug Grumpy Aunts Happily; Cats Eat Any Sausage, Mostly) as a starter or an exit.
Stretch: why is a change in chromosome number a more usual way to make a new species in plants than in animals? Link it to polyploidy in A4.1.
The lesson plan to print: https://www.biologybybradford.com/guides/downloads/ib-biology-a3-1-diversity-of-organisms-lesson-4-plan.pdf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can a bacterium be a species? (6 min).
The plan: Ask: “Can you test two bacteria for fertile offspring?” Pairs write what stops them. Take answers, and keep the words partner, clone and plasmid on the board for the next step.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Copying and sideways (14 min).
The plan: Chapter 9’s figure, step by step: binary fission, then conjugation. Run the pass the plasmid role play below for six minutes. Then chapter 9’s predict box. Land on horizontal gene transfer as a way for genes to cross a species line without any offspring.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Copying and sideways (14 min).
The plan: Chapter 9’s figure, step by step: binary fission, then conjugation. Run the pass the plasmid role play below for six minutes. Then chapter 9’s predict box. Land on horizontal gene transfer as a way for genes to cross a species line without any offspring.
The biological species concept needs breeding. But a great many organisms never breed with a partner. A bacterium reproduces by splitting in two, and each new cell is a copy of the first. There are no matings to watch and no offspring that are anything but clones, so the question “can they produce fertile offspring?” has no answer. Some plants, fungi and animals reproduce asexually too. Biologists group these organisms in other ways: by shape and structure, by how they get their energy and, increasingly, by how alike their DNA is.
Bacteria add a second problem. Genes normally pass down from parent to offspring. In horizontal gene transfer they pass sideways, between cells that are already alive. In conjugation two bacteria touch and a copy of a plasmid passes across. Cells can also take up DNA from their surroundings or receive it from a virus. A gene can even cross from one species to another, which is one reason antibiotic resistance spreads so fast.
A species concept that assumes genes stay inside one species’ gene pool breaks down when genes jump between species, so it does not work well for these organisms.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Copying and sideways (14 min).
The plan: Chapter 9’s figure, step by step: binary fission, then conjugation. Run the pass the plasmid role play below for six minutes. Then chapter 9’s predict box. Land on horizontal gene transfer as a way for genes to cross a species line without any offspring.
The biological species concept needs breeding. But a great many organisms never breed with a partner. A bacterium reproduces by splitting in two, and each new cell is a copy of the first. There are no matings to watch and no offspring that are anything but clones, so the question “can they produce fertile offspring?” has no answer. Some plants, fungi and animals reproduce asexually too. Biologists group these organisms in other ways: by shape and structure, by how they get their energy and, increasingly, by how alike their DNA is.
Bacteria add a second problem. Genes normally pass down from parent to offspring. In horizontal gene transfer they pass sideways, between cells that are already alive. In conjugation two bacteria touch and a copy of a plasmid passes across. Cells can also take up DNA from their surroundings or receive it from a virus. A gene can even cross from one species to another, which is one reason antibiotic resistance spreads so fast.
A species concept that assumes genes stay inside one species’ gene pool breaks down when genes jump between species, so it does not work well for these organisms.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Copying and sideways (14 min).
The plan: Chapter 9’s figure, step by step: binary fission, then conjugation. Run the pass the plasmid role play below for six minutes. Then chapter 9’s predict box. Land on horizontal gene transfer as a way for genes to cross a species line without any offspring.
The biological species concept needs breeding. But a great many organisms never breed with a partner. A bacterium reproduces by splitting in two, and each new cell is a copy of the first. There are no matings to watch and no offspring that are anything but clones, so the question “can they produce fertile offspring?” has no answer. Some plants, fungi and animals reproduce asexually too. Biologists group these organisms in other ways: by shape and structure, by how they get their energy and, increasingly, by how alike their DNA is.
Bacteria add a second problem. Genes normally pass down from parent to offspring. In horizontal gene transfer they pass sideways, between cells that are already alive. In conjugation two bacteria touch and a copy of a plasmid passes across. Cells can also take up DNA from their surroundings or receive it from a virus. A gene can even cross from one species to another, which is one reason antibiotic resistance spreads so fast.
A species concept that assumes genes stay inside one species’ gene pool breaks down when genes jump between species, so it does not work well for these organisms.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Copying and sideways (14 min).
The plan: Chapter 9’s figure, step by step: binary fission, then conjugation. Run the pass the plasmid role play below for six minutes. Then chapter 9’s predict box. Land on horizontal gene transfer as a way for genes to cross a species line without any offspring.
The biological species concept needs breeding. But a great many organisms never breed with a partner. A bacterium reproduces by splitting in two, and each new cell is a copy of the first. There are no matings to watch and no offspring that are anything but clones, so the question “can they produce fertile offspring?” has no answer. Some plants, fungi and animals reproduce asexually too. Biologists group these organisms in other ways: by shape and structure, by how they get their energy and, increasingly, by how alike their DNA is.
Bacteria add a second problem. Genes normally pass down from parent to offspring. In horizontal gene transfer they pass sideways, between cells that are already alive. In conjugation two bacteria touch and a copy of a plasmid passes across. Cells can also take up DNA from their surroundings or receive it from a virus. A gene can even cross from one species to another, which is one reason antibiotic resistance spreads so fast.
A species concept that assumes genes stay inside one species’ gene pool breaks down when genes jump between species, so it does not work well for these organisms.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Copying and sideways (14 min).
The plan: Chapter 9’s figure, step by step: binary fission, then conjugation. Run the pass the plasmid role play below for six minutes. Then chapter 9’s predict box. Land on horizontal gene transfer as a way for genes to cross a species line without any offspring.
The biological species concept needs breeding. But a great many organisms never breed with a partner. A bacterium reproduces by splitting in two, and each new cell is a copy of the first. There are no matings to watch and no offspring that are anything but clones, so the question “can they produce fertile offspring?” has no answer. Some plants, fungi and animals reproduce asexually too. Biologists group these organisms in other ways: by shape and structure, by how they get their energy and, increasingly, by how alike their DNA is.
Bacteria add a second problem. Genes normally pass down from parent to offspring. In horizontal gene transfer they pass sideways, between cells that are already alive. In conjugation two bacteria touch and a copy of a plasmid passes across. Cells can also take up DNA from their surroundings or receive it from a virus. A gene can even cross from one species to another, which is one reason antibiotic resistance spreads so fast.
A species concept that assumes genes stay inside one species’ gene pool breaks down when genes jump between species, so it does not work well for these organisms.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Copying and sideways (14 min).
The plan: Chapter 9’s figure, step by step: binary fission, then conjugation. Run the pass the plasmid role play below for six minutes. Then chapter 9’s predict box. Land on horizontal gene transfer as a way for genes to cross a species line without any offspring.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Copying and sideways (14 min).
The plan: Chapter 9’s figure, step by step: binary fission, then conjugation. Run the pass the plasmid role play below for six minutes. Then chapter 9’s predict box. Land on horizontal gene transfer as a way for genes to cross a species line without any offspring.
The activity: Pass the plasmid. Six students are bacteria. Each holds a card for its species. One holds a paper ring with a coloured sticker (a plasmid with a resistance gene). Cells that touch can pass a copy of the ring by making a second ring on the spot. After two rounds, count the cells holding the ring and ask which species they belong to. Then ask how the species concept would classify them.
Needs: six species cards, paper rings, stickers, sticky tape.
The time: 14 minutes, minutes 6 to 20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Copying and sideways (14 min).
The plan: Chapter 9’s figure, step by step: binary fission, then conjugation. Run the pass the plasmid role play below for six minutes. Then chapter 9’s predict box. Land on horizontal gene transfer as a way for genes to cross a species line without any offspring.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Copying and sideways (14 min).
The plan: Chapter 9’s figure, step by step: binary fission, then conjugation. Run the pass the plasmid role play below for six minutes. Then chapter 9’s predict box. Land on horizontal gene transfer as a way for genes to cross a species line without any offspring.
Answer: B. A copy of the plasmid can pass across. This is horizontal gene transfer: the second bacterium now has the gene without being anyone’s offspring, and the gene has crossed a species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Where the species concept struggles (10 min).
The plan: Turn over chapter 9’s Remember it tiles. In groups, students give one example for each of the six: fossils, populations apart, hybrids, gradual change, asexual species, horizontal transfer. Take the HL half (asexual and horizontal)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Where the species concept struggles (10 min).
The plan: Turn over chapter 9’s Remember it tiles. In groups, students give one example for each of the six: fossils, populations apart, hybrids, gradual change, asexual species, horizontal transfer. Take the HL half (asexual and horizontal) first.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Where the species concept struggles (10 min).
The plan: Turn over chapter 9’s Remember it tiles. In groups, students give one example for each of the six: fossils, populations apart, hybrids, gradual change, asexual species, horizontal transfer. Take the HL half (asexual and horizontal) first.
Five: Fossils (no breeding test is possible)
Apes: Apart (populations that never meet)
Hug: Hybrids (some different species have fertile young)
Grumpy: Gradual (no single day when one species becomes two)
Aunts: Asexual (no partners to breed with)
Happily: Horizontal transfer (genes jump between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Paper chromosomes (20 min).
The plan: Four minutes on chapter 10’s figure. Then the paper chromosomes model below, with a coin to share out the chain: 16 minutes, ten tosses a pair, tally the complete and unbalanced sets. Connect it to the mule from A4.1.
The activity: Paper chromosomes: a fusion. Strips of card in two colours: species P has three (one long, two short) and species Q has two (one long, one as long as the two short ones together). Students make the hybrid’s five strips, pair them, and find the long Q strip matches both short P strips. They share the chain out by tossing a coin ten times and tally complete against unbalanced sets. It is a toy model, since real ratios differ, but many such mismatches multiply the chance of failure.
Needs: two colours of card strips, scissors, a coin, a tally table.
The time: 20 minutes, minutes 30 to 50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Paper chromosomes (20 min).
The plan: Four minutes on chapter 10’s figure. Then the paper chromosomes model below, with a coin to share out the chain: 16 minutes, ten tosses a pair, tally the complete and unbalanced sets. Connect it to the mule from A4.1.
Chromosome number is a trait that members of a species share, as their body form and their DNA are. It matters most when two species mate. Each parent gives a set of chromosomes to the offspring, and at meiosis every chromosome must find a partner before the sets can be shared out into gametes.
If the parents have the same number and similar chromosomes, they pair cleanly, like the matching pair in the figure. If the numbers differ, the hybrid has chromosomes with no equal partner. When these are shared out, some gametes receive part of the genome twice and part of it not at all. Gametes like that rarely work, so cross-breeding between closely related species is unlikely to produce fertile offspring when their chromosome numbers differ.
The mule shows it (you met it in A4.1). A horse gamete has 32 chromosomes and a donkey gamete 31, so a mule has 63, an odd number, and not every chromosome can have a partner. A mule is healthy but sterile. It is also why different chromosome numbers, such as 46 in humans and 48 in chimpanzees, are one sign that two groups are separate species.
Notice the word unlikely. Some closely related species with different numbers do produce fertile young, and equal numbers do not guarantee fertility. It is a strong pattern, not a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Paper chromosomes (20 min).
The plan: Four minutes on chapter 10’s figure. Then the paper chromosomes model below, with a coin to share out the chain: 16 minutes, ten tosses a pair, tally the complete and unbalanced sets. Connect it to the mule from A4.1.
Chromosome number is a trait that members of a species share, as their body form and their DNA are. It matters most when two species mate. Each parent gives a set of chromosomes to the offspring, and at meiosis every chromosome must find a partner before the sets can be shared out into gametes.
If the parents have the same number and similar chromosomes, they pair cleanly, like the matching pair in the figure. If the numbers differ, the hybrid has chromosomes with no equal partner. When these are shared out, some gametes receive part of the genome twice and part of it not at all. Gametes like that rarely work, so cross-breeding between closely related species is unlikely to produce fertile offspring when their chromosome numbers differ.
The mule shows it (you met it in A4.1). A horse gamete has 32 chromosomes and a donkey gamete 31, so a mule has 63, an odd number, and not every chromosome can have a partner. A mule is healthy but sterile. It is also why different chromosome numbers, such as 46 in humans and 48 in chimpanzees, are one sign that two groups are separate species.
Notice the word unlikely. Some closely related species with different numbers do produce fertile young, and equal numbers do not guarantee fertility. It is a strong pattern, not a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Paper chromosomes (20 min).
The plan: Four minutes on chapter 10’s figure. Then the paper chromosomes model below, with a coin to share out the chain: 16 minutes, ten tosses a pair, tally the complete and unbalanced sets. Connect it to the mule from A4.1.
Chromosome number is a trait that members of a species share, as their body form and their DNA are. It matters most when two species mate. Each parent gives a set of chromosomes to the offspring, and at meiosis every chromosome must find a partner before the sets can be shared out into gametes.
If the parents have the same number and similar chromosomes, they pair cleanly, like the matching pair in the figure. If the numbers differ, the hybrid has chromosomes with no equal partner. When these are shared out, some gametes receive part of the genome twice and part of it not at all. Gametes like that rarely work, so cross-breeding between closely related species is unlikely to produce fertile offspring when their chromosome numbers differ.
The mule shows it (you met it in A4.1). A horse gamete has 32 chromosomes and a donkey gamete 31, so a mule has 63, an odd number, and not every chromosome can have a partner. A mule is healthy but sterile. It is also why different chromosome numbers, such as 46 in humans and 48 in chimpanzees, are one sign that two groups are separate species.
Notice the word unlikely. Some closely related species with different numbers do produce fertile young, and equal numbers do not guarantee fertility. It is a strong pattern, not a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Paper chromosomes (20 min).
The plan: Four minutes on chapter 10’s figure. Then the paper chromosomes model below, with a coin to share out the chain: 16 minutes, ten tosses a pair, tally the complete and unbalanced sets. Connect it to the mule from A4.1.
Chromosome number is a trait that members of a species share, as their body form and their DNA are. It matters most when two species mate. Each parent gives a set of chromosomes to the offspring, and at meiosis every chromosome must find a partner before the sets can be shared out into gametes.
If the parents have the same number and similar chromosomes, they pair cleanly, like the matching pair in the figure. If the numbers differ, the hybrid has chromosomes with no equal partner. When these are shared out, some gametes receive part of the genome twice and part of it not at all. Gametes like that rarely work, so cross-breeding between closely related species is unlikely to produce fertile offspring when their chromosome numbers differ.
The mule shows it (you met it in A4.1). A horse gamete has 32 chromosomes and a donkey gamete 31, so a mule has 63, an odd number, and not every chromosome can have a partner. A mule is healthy but sterile. It is also why different chromosome numbers, such as 46 in humans and 48 in chimpanzees, are one sign that two groups are separate species.
Notice the word unlikely. Some closely related species with different numbers do produce fertile young, and equal numbers do not guarantee fertility. It is a strong pattern, not a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Paper chromosomes (20 min).
The plan: Four minutes on chapter 10’s figure. Then the paper chromosomes model below, with a coin to share out the chain: 16 minutes, ten tosses a pair, tally the complete and unbalanced sets. Connect it to the mule from A4.1.
Chromosome number is a trait that members of a species share, as their body form and their DNA are. It matters most when two species mate. Each parent gives a set of chromosomes to the offspring, and at meiosis every chromosome must find a partner before the sets can be shared out into gametes.
If the parents have the same number and similar chromosomes, they pair cleanly, like the matching pair in the figure. If the numbers differ, the hybrid has chromosomes with no equal partner. When these are shared out, some gametes receive part of the genome twice and part of it not at all. Gametes like that rarely work, so cross-breeding between closely related species is unlikely to produce fertile offspring when their chromosome numbers differ.
The mule shows it (you met it in A4.1). A horse gamete has 32 chromosomes and a donkey gamete 31, so a mule has 63, an odd number, and not every chromosome can have a partner. A mule is healthy but sterile. It is also why different chromosome numbers, such as 46 in humans and 48 in chimpanzees, are one sign that two groups are separate species.
Notice the word unlikely. Some closely related species with different numbers do produce fertile young, and equal numbers do not guarantee fertility. It is a strong pattern, not a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Paper chromosomes (20 min).
The plan: Four minutes on chapter 10’s figure. Then the paper chromosomes model below, with a coin to share out the chain: 16 minutes, ten tosses a pair, tally the complete and unbalanced sets. Connect it to the mule from A4.1.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Exam question and exit (10 min).
The plan: A higher level written question on the species concept or chromosome number from the A3.1 exam maker (in Practise and revise, below), set at HL, then peer-marked. Exit: chapter 10’s predict box on a 63-chromosome hybrid. For homework, the Check step, set at HL.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Exam question and exit (10 min).
The plan: A higher level written question on the species concept or chromosome number from the A3.1 exam maker (in Practise and revise, below), set at HL, then peer-marked. Exit: chapter 10’s predict box on a 63-chromosome hybrid. For homework, the Check step, set at HL.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Exam question and exit (10 min).
The plan: A higher level written question on the species concept or chromosome number from the A3.1 exam maker (in Practise and revise, below), set at HL, then peer-marked. Exit: chapter 10’s predict box on a 63-chromosome hybrid. For homework, the Check step, set at HL.
Answer: A. No. An odd number of chromosomes cannot all form pairs, so at least one has no partner. When the unpaired chromosomes are shared out, gametes tend to be unbalanced, which is why the mule is sterile.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60 of 60: Exam question and exit (10 min).
The plan: A higher level written question on the species concept or chromosome number from the A3.1 exam maker (in Practise and revise, below), set at HL, then peer-marked. Exit: chapter 10’s predict box on a 63-chromosome hybrid. For homework, the Check step, set at HL.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https://www.biologybybradford.com/exam-maker/sit?topics=A3.1&amp;level=HL&amp;paper=quiz&amp;marks=15&amp;src=ep
The guide: https://www.biologybybradford.com/guides/ib-biology-a3-1-diversity-of-organisms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A3.1  ·  Diversity of organisms  ·  Lesson 4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hyperlink" Target="https://www.biologybybradford.com/exam-maker/sit?topics=A3.1&amp;level=HL&amp;paper=quiz&amp;marks=15&amp;src=ep" TargetMode="External"/><Relationship Id="rId2" Type="http://schemas.openxmlformats.org/officeDocument/2006/relationships/hyperlink" Target="https://www.biologybybradford.com/guides/ib-biology-a3-1-diversity-of-organisms" TargetMode="External"/><Relationship Id="rId3" Type="http://schemas.openxmlformats.org/officeDocument/2006/relationships/hyperlink" Target="https://www.biologybybradford.com/guides/ib-biology-a3-1-diversity-of-organisms#exceptions" TargetMode="External"/><Relationship Id="rId4" Type="http://schemas.openxmlformats.org/officeDocument/2006/relationships/hyperlink" Target="https://www.biologybybradford.com/guides/ib-biology-a3-1-diversity-of-organisms#chromosome-match" TargetMode="External"/><Relationship Id="rId5" Type="http://schemas.openxmlformats.org/officeDocument/2006/relationships/hyperlink" Target="https://www.biologybybradford.com/tools/tarsia?topics=ib:A3.1&amp;level=HL" TargetMode="External"/><Relationship Id="rId6" Type="http://schemas.openxmlformats.org/officeDocument/2006/relationships/hyperlink" Target="https://www.biologybybradford.com/tools/dominos?topics=ib:A3.1&amp;level=HL" TargetMode="External"/><Relationship Id="rId7" Type="http://schemas.openxmlformats.org/officeDocument/2006/relationships/hyperlink" Target="https://www.biologybybradford.com/tools/picture-reveal?topics=ib:A3.1&amp;level=HL" TargetMode="External"/><Relationship Id="rId8" Type="http://schemas.openxmlformats.org/officeDocument/2006/relationships/hyperlink" Target="https://www.biologybybradford.com/tools/pub-quiz?topics=ib:A3.1&amp;level=HL" TargetMode="External"/><Relationship Id="rId9" Type="http://schemas.openxmlformats.org/officeDocument/2006/relationships/hyperlink" Target="https://www.biologybybradford.com/escape-rooms?bank=ib:A3.1&amp;level=HL#bank" TargetMode="External"/><Relationship Id="rId10" Type="http://schemas.openxmlformats.org/officeDocument/2006/relationships/hyperlink" Target="https://www.biologybybradford.com/mcqs/ib-biology-topic-a-3-1-diversity-of-organisms" TargetMode="External"/><Relationship Id="rId11" Type="http://schemas.openxmlformats.org/officeDocument/2006/relationships/hyperlink" Target="https://www.biologybybradford.com/tools/revision-maps/a3-1-diversity-of-organisms" TargetMode="External"/><Relationship Id="rId12" Type="http://schemas.openxmlformats.org/officeDocument/2006/relationships/hyperlink" Target="https://www.biologybybradford.com/exam-maker/ib/a3-1-diversity-of-organisms" TargetMode="External"/><Relationship Id="rId13" Type="http://schemas.openxmlformats.org/officeDocument/2006/relationships/hyperlink" Target="https://www.splycr.com/?set=3dbd1fd6-a04d-57db-b652-a364254a3367" TargetMode="External"/><Relationship Id="rId14" Type="http://schemas.openxmlformats.org/officeDocument/2006/relationships/slideLayout" Target="../slideLayouts/slideLayout2.xml"/><Relationship Id="rId15"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A3.1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4 OF 5</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Diversity of organisms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When the species rule breaks</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A3.1.12, A3.1.13</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Asexual species, horizontal gene transfer, and why different chromosome numbers make hybrids infertile</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9, 10</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the biological species concept fails for asexual species and for bacteria that pass genes sideways  (A3.1.12)</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parents with different chromosome numbers are unlikely to have fertile offspring  (A3.1.13)</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Can a bacterium be a species?</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Ask: “Can you test two bacteria for fertile offspring?”</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Pairs write what stops them.</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Copying and sideways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9: When the species rule breaks</a:t>
            </a:r>
            <a:endParaRPr lang="en-US" sz="2600" dirty="0"/>
          </a:p>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Role play: Pass the plasmid</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70957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A3.1.12 Asexual species and horizontal gene transfer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species rule breaks</a:t>
            </a:r>
            <a:endParaRPr lang="en-US" sz="2800" dirty="0"/>
          </a:p>
        </p:txBody>
      </p:sp>
      <p:sp>
        <p:nvSpPr>
          <p:cNvPr id="5" name="Shape 3"/>
          <p:cNvSpPr/>
          <p:nvPr/>
        </p:nvSpPr>
        <p:spPr>
          <a:xfrm>
            <a:off x="3294490" y="1581912"/>
            <a:ext cx="560271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04218" y="1691640"/>
            <a:ext cx="538326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bacterium reproduces by copying itself: two identical cells, with no partner and nothing to test.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70957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A3.1.12 Asexual species and horizontal gene transfer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species rule breaks</a:t>
            </a:r>
            <a:endParaRPr lang="en-US" sz="2800" dirty="0"/>
          </a:p>
        </p:txBody>
      </p:sp>
      <p:sp>
        <p:nvSpPr>
          <p:cNvPr id="5" name="Shape 3"/>
          <p:cNvSpPr/>
          <p:nvPr/>
        </p:nvSpPr>
        <p:spPr>
          <a:xfrm>
            <a:off x="3294490" y="1581912"/>
            <a:ext cx="560271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04218" y="1691640"/>
            <a:ext cx="538326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bacteria of different species. One carries a plasmid, a small ring of DNA, with a gene on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70957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A3.1.12 Asexual species and horizontal gene transfer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species rule breaks</a:t>
            </a:r>
            <a:endParaRPr lang="en-US" sz="2800" dirty="0"/>
          </a:p>
        </p:txBody>
      </p:sp>
      <p:sp>
        <p:nvSpPr>
          <p:cNvPr id="5" name="Shape 3"/>
          <p:cNvSpPr/>
          <p:nvPr/>
        </p:nvSpPr>
        <p:spPr>
          <a:xfrm>
            <a:off x="3294490" y="1581912"/>
            <a:ext cx="560271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04218" y="1691640"/>
            <a:ext cx="538326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cells touch and a bridge forms. A copy of the plasmid passes across.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70957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A3.1.12 Asexual species and horizontal gene transfer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species rule breaks</a:t>
            </a:r>
            <a:endParaRPr lang="en-US" sz="2800" dirty="0"/>
          </a:p>
        </p:txBody>
      </p:sp>
      <p:sp>
        <p:nvSpPr>
          <p:cNvPr id="5" name="Shape 3"/>
          <p:cNvSpPr/>
          <p:nvPr/>
        </p:nvSpPr>
        <p:spPr>
          <a:xfrm>
            <a:off x="3294490" y="1581912"/>
            <a:ext cx="560271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04218" y="1691640"/>
            <a:ext cx="538326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second species now has the gene. No new cell was made: the gene moved sideways.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70957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A3.1.12 Asexual species and horizontal gene transfer</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When the species rule breaks</a:t>
            </a:r>
            <a:endParaRPr lang="en-US" sz="2800" dirty="0"/>
          </a:p>
        </p:txBody>
      </p:sp>
      <p:sp>
        <p:nvSpPr>
          <p:cNvPr id="5" name="Shape 3"/>
          <p:cNvSpPr/>
          <p:nvPr/>
        </p:nvSpPr>
        <p:spPr>
          <a:xfrm>
            <a:off x="579576" y="1627632"/>
            <a:ext cx="6521809"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89304" y="1737360"/>
            <a:ext cx="6302353"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biological species concept fits poorly where organisms reproduce asexually.</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Horizontal gene transfer moves genes between species, so gene pools are not closed.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Horizontal gene transfer is not reproduction: no new cell is made. And asexual does not mean unclassifiable. Bacteria and other asexual organisms still fall into recognisable groups, just not groups defined by breeding.</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86537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ROLE PLAY · HL</a:t>
            </a:r>
            <a:endParaRPr lang="en-US" sz="1100" dirty="0"/>
          </a:p>
        </p:txBody>
      </p:sp>
      <p:sp>
        <p:nvSpPr>
          <p:cNvPr id="4" name="Text 2"/>
          <p:cNvSpPr/>
          <p:nvPr/>
        </p:nvSpPr>
        <p:spPr>
          <a:xfrm>
            <a:off x="245973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Pass the plasmid</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350" dirty="0">
                <a:solidFill>
                  <a:srgbClr val="1A3A2A"/>
                </a:solidFill>
                <a:latin typeface="Arial" pitchFamily="34" charset="0"/>
                <a:ea typeface="Arial" pitchFamily="34" charset="-122"/>
                <a:cs typeface="Arial" pitchFamily="34" charset="-120"/>
              </a:rPr>
              <a:t>Six species cards, paper rings, stickers, sticky tape.</a:t>
            </a:r>
            <a:endParaRPr lang="en-US" sz="13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Six students are bacteria. Each holds a card for its species. One holds a paper ring with a coloured sticker (a plasmid with a resistance gene). Cells that touch can pass a copy of the ring by making a second ring on the spot. After two rounds, count the cells holding the ring and ask which species they belong to. Then ask how the species concept would classify them.</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bacterium carries a plasmid with an antibiotic-resistance gene. It touches a bacterium of a different species. What can happen?</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Nothing can happen, because genes pass only from parent to offspring</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copy of the plasmid can pass across with no cell dividing</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two cells fuse into one new cell, which then divides in two</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bacterium carries a plasmid with an antibiotic-resistance gene. It touches a bacterium of a different species. What can happen?</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Nothing can happen, because genes pass only from parent to offspring</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copy of the plasmid can pass across with no cell dividing</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two cells fuse into one new cell, which then divides in two</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 copy of the plasmid can pass across. This is horizontal gene transfer: the second bacterium now has the gene without being anyone’s offspring, and the gene has crossed a species line.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Where the species concept struggles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Turn over chapter 9’s Remember it tiles.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In groups, students give one example for each of the six.</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Where the species concept struggles</a:t>
            </a:r>
            <a:endParaRPr lang="en-US" sz="2600" dirty="0"/>
          </a:p>
        </p:txBody>
      </p:sp>
      <p:sp>
        <p:nvSpPr>
          <p:cNvPr id="5" name="Shape 3"/>
          <p:cNvSpPr/>
          <p:nvPr/>
        </p:nvSpPr>
        <p:spPr>
          <a:xfrm>
            <a:off x="548640" y="1920240"/>
            <a:ext cx="1658569" cy="2011680"/>
          </a:xfrm>
          <a:prstGeom prst="roundRect">
            <a:avLst>
              <a:gd name="adj" fmla="val 6616"/>
            </a:avLst>
          </a:prstGeom>
          <a:solidFill>
            <a:srgbClr val="F0C33D"/>
          </a:solidFill>
          <a:ln w="19050">
            <a:solidFill>
              <a:srgbClr val="1A3A2A"/>
            </a:solidFill>
            <a:prstDash val="solid"/>
          </a:ln>
        </p:spPr>
      </p:sp>
      <p:sp>
        <p:nvSpPr>
          <p:cNvPr id="6" name="Text 4"/>
          <p:cNvSpPr/>
          <p:nvPr/>
        </p:nvSpPr>
        <p:spPr>
          <a:xfrm>
            <a:off x="548640"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F</a:t>
            </a:r>
            <a:endParaRPr lang="en-US" sz="6000" dirty="0"/>
          </a:p>
        </p:txBody>
      </p:sp>
      <p:sp>
        <p:nvSpPr>
          <p:cNvPr id="7" name="Text 5"/>
          <p:cNvSpPr/>
          <p:nvPr/>
        </p:nvSpPr>
        <p:spPr>
          <a:xfrm>
            <a:off x="548640"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Five</a:t>
            </a:r>
            <a:endParaRPr lang="en-US" sz="1800" dirty="0"/>
          </a:p>
        </p:txBody>
      </p:sp>
      <p:sp>
        <p:nvSpPr>
          <p:cNvPr id="8" name="Shape 6"/>
          <p:cNvSpPr/>
          <p:nvPr/>
        </p:nvSpPr>
        <p:spPr>
          <a:xfrm>
            <a:off x="2435809" y="1920240"/>
            <a:ext cx="1658569" cy="2011680"/>
          </a:xfrm>
          <a:prstGeom prst="roundRect">
            <a:avLst>
              <a:gd name="adj" fmla="val 6616"/>
            </a:avLst>
          </a:prstGeom>
          <a:solidFill>
            <a:srgbClr val="F0C33D"/>
          </a:solidFill>
          <a:ln w="19050">
            <a:solidFill>
              <a:srgbClr val="1A3A2A"/>
            </a:solidFill>
            <a:prstDash val="solid"/>
          </a:ln>
        </p:spPr>
      </p:sp>
      <p:sp>
        <p:nvSpPr>
          <p:cNvPr id="9" name="Text 7"/>
          <p:cNvSpPr/>
          <p:nvPr/>
        </p:nvSpPr>
        <p:spPr>
          <a:xfrm>
            <a:off x="2435809"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0" name="Text 8"/>
          <p:cNvSpPr/>
          <p:nvPr/>
        </p:nvSpPr>
        <p:spPr>
          <a:xfrm>
            <a:off x="2435809"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Apes</a:t>
            </a:r>
            <a:endParaRPr lang="en-US" sz="1800" dirty="0"/>
          </a:p>
        </p:txBody>
      </p:sp>
      <p:sp>
        <p:nvSpPr>
          <p:cNvPr id="11" name="Shape 9"/>
          <p:cNvSpPr/>
          <p:nvPr/>
        </p:nvSpPr>
        <p:spPr>
          <a:xfrm>
            <a:off x="4322978" y="1920240"/>
            <a:ext cx="1658569" cy="2011680"/>
          </a:xfrm>
          <a:prstGeom prst="roundRect">
            <a:avLst>
              <a:gd name="adj" fmla="val 6616"/>
            </a:avLst>
          </a:prstGeom>
          <a:solidFill>
            <a:srgbClr val="F0C33D"/>
          </a:solidFill>
          <a:ln w="19050">
            <a:solidFill>
              <a:srgbClr val="1A3A2A"/>
            </a:solidFill>
            <a:prstDash val="solid"/>
          </a:ln>
        </p:spPr>
      </p:sp>
      <p:sp>
        <p:nvSpPr>
          <p:cNvPr id="12" name="Text 10"/>
          <p:cNvSpPr/>
          <p:nvPr/>
        </p:nvSpPr>
        <p:spPr>
          <a:xfrm>
            <a:off x="4322978"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13" name="Text 11"/>
          <p:cNvSpPr/>
          <p:nvPr/>
        </p:nvSpPr>
        <p:spPr>
          <a:xfrm>
            <a:off x="4322978"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Hug</a:t>
            </a:r>
            <a:endParaRPr lang="en-US" sz="1800" dirty="0"/>
          </a:p>
        </p:txBody>
      </p:sp>
      <p:sp>
        <p:nvSpPr>
          <p:cNvPr id="14" name="Shape 12"/>
          <p:cNvSpPr/>
          <p:nvPr/>
        </p:nvSpPr>
        <p:spPr>
          <a:xfrm>
            <a:off x="6210148" y="1920240"/>
            <a:ext cx="1658569" cy="2011680"/>
          </a:xfrm>
          <a:prstGeom prst="roundRect">
            <a:avLst>
              <a:gd name="adj" fmla="val 6616"/>
            </a:avLst>
          </a:prstGeom>
          <a:solidFill>
            <a:srgbClr val="F0C33D"/>
          </a:solidFill>
          <a:ln w="19050">
            <a:solidFill>
              <a:srgbClr val="1A3A2A"/>
            </a:solidFill>
            <a:prstDash val="solid"/>
          </a:ln>
        </p:spPr>
      </p:sp>
      <p:sp>
        <p:nvSpPr>
          <p:cNvPr id="15" name="Text 13"/>
          <p:cNvSpPr/>
          <p:nvPr/>
        </p:nvSpPr>
        <p:spPr>
          <a:xfrm>
            <a:off x="6210148"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16" name="Text 14"/>
          <p:cNvSpPr/>
          <p:nvPr/>
        </p:nvSpPr>
        <p:spPr>
          <a:xfrm>
            <a:off x="6210148"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Grumpy</a:t>
            </a:r>
            <a:endParaRPr lang="en-US" sz="1800" dirty="0"/>
          </a:p>
        </p:txBody>
      </p:sp>
      <p:sp>
        <p:nvSpPr>
          <p:cNvPr id="17" name="Shape 15"/>
          <p:cNvSpPr/>
          <p:nvPr/>
        </p:nvSpPr>
        <p:spPr>
          <a:xfrm>
            <a:off x="8097317" y="1920240"/>
            <a:ext cx="1658569" cy="2011680"/>
          </a:xfrm>
          <a:prstGeom prst="roundRect">
            <a:avLst>
              <a:gd name="adj" fmla="val 6616"/>
            </a:avLst>
          </a:prstGeom>
          <a:solidFill>
            <a:srgbClr val="F0C33D"/>
          </a:solidFill>
          <a:ln w="19050">
            <a:solidFill>
              <a:srgbClr val="1A3A2A"/>
            </a:solidFill>
            <a:prstDash val="solid"/>
          </a:ln>
        </p:spPr>
      </p:sp>
      <p:sp>
        <p:nvSpPr>
          <p:cNvPr id="18" name="Text 16"/>
          <p:cNvSpPr/>
          <p:nvPr/>
        </p:nvSpPr>
        <p:spPr>
          <a:xfrm>
            <a:off x="8097317"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9" name="Text 17"/>
          <p:cNvSpPr/>
          <p:nvPr/>
        </p:nvSpPr>
        <p:spPr>
          <a:xfrm>
            <a:off x="8097317"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Aunts</a:t>
            </a:r>
            <a:endParaRPr lang="en-US" sz="1800" dirty="0"/>
          </a:p>
        </p:txBody>
      </p:sp>
      <p:sp>
        <p:nvSpPr>
          <p:cNvPr id="20" name="Shape 18"/>
          <p:cNvSpPr/>
          <p:nvPr/>
        </p:nvSpPr>
        <p:spPr>
          <a:xfrm>
            <a:off x="9984486" y="1920240"/>
            <a:ext cx="1658569" cy="2011680"/>
          </a:xfrm>
          <a:prstGeom prst="roundRect">
            <a:avLst>
              <a:gd name="adj" fmla="val 6616"/>
            </a:avLst>
          </a:prstGeom>
          <a:solidFill>
            <a:srgbClr val="F0C33D"/>
          </a:solidFill>
          <a:ln w="19050">
            <a:solidFill>
              <a:srgbClr val="1A3A2A"/>
            </a:solidFill>
            <a:prstDash val="solid"/>
          </a:ln>
        </p:spPr>
      </p:sp>
      <p:sp>
        <p:nvSpPr>
          <p:cNvPr id="21" name="Text 19"/>
          <p:cNvSpPr/>
          <p:nvPr/>
        </p:nvSpPr>
        <p:spPr>
          <a:xfrm>
            <a:off x="9984486"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22" name="Text 20"/>
          <p:cNvSpPr/>
          <p:nvPr/>
        </p:nvSpPr>
        <p:spPr>
          <a:xfrm>
            <a:off x="9984486"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Happily</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Where the species concept struggles</a:t>
            </a:r>
            <a:endParaRPr lang="en-US" sz="2600" dirty="0"/>
          </a:p>
        </p:txBody>
      </p:sp>
      <p:sp>
        <p:nvSpPr>
          <p:cNvPr id="5" name="Shape 3"/>
          <p:cNvSpPr/>
          <p:nvPr/>
        </p:nvSpPr>
        <p:spPr>
          <a:xfrm>
            <a:off x="548640" y="1920240"/>
            <a:ext cx="1658569" cy="2011680"/>
          </a:xfrm>
          <a:prstGeom prst="roundRect">
            <a:avLst>
              <a:gd name="adj" fmla="val 6616"/>
            </a:avLst>
          </a:prstGeom>
          <a:solidFill>
            <a:srgbClr val="F0C33D"/>
          </a:solidFill>
          <a:ln w="19050">
            <a:solidFill>
              <a:srgbClr val="1A3A2A"/>
            </a:solidFill>
            <a:prstDash val="solid"/>
          </a:ln>
        </p:spPr>
      </p:sp>
      <p:sp>
        <p:nvSpPr>
          <p:cNvPr id="6" name="Text 4"/>
          <p:cNvSpPr/>
          <p:nvPr/>
        </p:nvSpPr>
        <p:spPr>
          <a:xfrm>
            <a:off x="548640"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F</a:t>
            </a:r>
            <a:endParaRPr lang="en-US" sz="6000" dirty="0"/>
          </a:p>
        </p:txBody>
      </p:sp>
      <p:sp>
        <p:nvSpPr>
          <p:cNvPr id="7" name="Text 5"/>
          <p:cNvSpPr/>
          <p:nvPr/>
        </p:nvSpPr>
        <p:spPr>
          <a:xfrm>
            <a:off x="548640"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Five</a:t>
            </a:r>
            <a:endParaRPr lang="en-US" sz="1800" dirty="0"/>
          </a:p>
        </p:txBody>
      </p:sp>
      <p:sp>
        <p:nvSpPr>
          <p:cNvPr id="8" name="Text 6"/>
          <p:cNvSpPr/>
          <p:nvPr/>
        </p:nvSpPr>
        <p:spPr>
          <a:xfrm>
            <a:off x="548640" y="4114800"/>
            <a:ext cx="1658569"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Fossils</a:t>
            </a:r>
            <a:endParaRPr lang="en-US" sz="1800" dirty="0"/>
          </a:p>
        </p:txBody>
      </p:sp>
      <p:sp>
        <p:nvSpPr>
          <p:cNvPr id="9" name="Text 7"/>
          <p:cNvSpPr/>
          <p:nvPr/>
        </p:nvSpPr>
        <p:spPr>
          <a:xfrm>
            <a:off x="548640" y="4709160"/>
            <a:ext cx="1658569"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no breeding test is possible</a:t>
            </a:r>
            <a:endParaRPr lang="en-US" sz="1300" dirty="0"/>
          </a:p>
        </p:txBody>
      </p:sp>
      <p:sp>
        <p:nvSpPr>
          <p:cNvPr id="10" name="Shape 8"/>
          <p:cNvSpPr/>
          <p:nvPr/>
        </p:nvSpPr>
        <p:spPr>
          <a:xfrm>
            <a:off x="2435809" y="1920240"/>
            <a:ext cx="1658569" cy="2011680"/>
          </a:xfrm>
          <a:prstGeom prst="roundRect">
            <a:avLst>
              <a:gd name="adj" fmla="val 6616"/>
            </a:avLst>
          </a:prstGeom>
          <a:solidFill>
            <a:srgbClr val="F0C33D"/>
          </a:solidFill>
          <a:ln w="19050">
            <a:solidFill>
              <a:srgbClr val="1A3A2A"/>
            </a:solidFill>
            <a:prstDash val="solid"/>
          </a:ln>
        </p:spPr>
      </p:sp>
      <p:sp>
        <p:nvSpPr>
          <p:cNvPr id="11" name="Text 9"/>
          <p:cNvSpPr/>
          <p:nvPr/>
        </p:nvSpPr>
        <p:spPr>
          <a:xfrm>
            <a:off x="2435809"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2" name="Text 10"/>
          <p:cNvSpPr/>
          <p:nvPr/>
        </p:nvSpPr>
        <p:spPr>
          <a:xfrm>
            <a:off x="2435809"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Apes</a:t>
            </a:r>
            <a:endParaRPr lang="en-US" sz="1800" dirty="0"/>
          </a:p>
        </p:txBody>
      </p:sp>
      <p:sp>
        <p:nvSpPr>
          <p:cNvPr id="13" name="Text 11"/>
          <p:cNvSpPr/>
          <p:nvPr/>
        </p:nvSpPr>
        <p:spPr>
          <a:xfrm>
            <a:off x="2435809" y="4114800"/>
            <a:ext cx="1658569"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Apart</a:t>
            </a:r>
            <a:endParaRPr lang="en-US" sz="1800" dirty="0"/>
          </a:p>
        </p:txBody>
      </p:sp>
      <p:sp>
        <p:nvSpPr>
          <p:cNvPr id="14" name="Text 12"/>
          <p:cNvSpPr/>
          <p:nvPr/>
        </p:nvSpPr>
        <p:spPr>
          <a:xfrm>
            <a:off x="2435809" y="4709160"/>
            <a:ext cx="1658569"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populations that never meet</a:t>
            </a:r>
            <a:endParaRPr lang="en-US" sz="1300" dirty="0"/>
          </a:p>
        </p:txBody>
      </p:sp>
      <p:sp>
        <p:nvSpPr>
          <p:cNvPr id="15" name="Shape 13"/>
          <p:cNvSpPr/>
          <p:nvPr/>
        </p:nvSpPr>
        <p:spPr>
          <a:xfrm>
            <a:off x="4322978" y="1920240"/>
            <a:ext cx="1658569" cy="2011680"/>
          </a:xfrm>
          <a:prstGeom prst="roundRect">
            <a:avLst>
              <a:gd name="adj" fmla="val 6616"/>
            </a:avLst>
          </a:prstGeom>
          <a:solidFill>
            <a:srgbClr val="F0C33D"/>
          </a:solidFill>
          <a:ln w="19050">
            <a:solidFill>
              <a:srgbClr val="1A3A2A"/>
            </a:solidFill>
            <a:prstDash val="solid"/>
          </a:ln>
        </p:spPr>
      </p:sp>
      <p:sp>
        <p:nvSpPr>
          <p:cNvPr id="16" name="Text 14"/>
          <p:cNvSpPr/>
          <p:nvPr/>
        </p:nvSpPr>
        <p:spPr>
          <a:xfrm>
            <a:off x="4322978"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17" name="Text 15"/>
          <p:cNvSpPr/>
          <p:nvPr/>
        </p:nvSpPr>
        <p:spPr>
          <a:xfrm>
            <a:off x="4322978"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Hug</a:t>
            </a:r>
            <a:endParaRPr lang="en-US" sz="1800" dirty="0"/>
          </a:p>
        </p:txBody>
      </p:sp>
      <p:sp>
        <p:nvSpPr>
          <p:cNvPr id="18" name="Text 16"/>
          <p:cNvSpPr/>
          <p:nvPr/>
        </p:nvSpPr>
        <p:spPr>
          <a:xfrm>
            <a:off x="4322978" y="4114800"/>
            <a:ext cx="1658569"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Hybrids</a:t>
            </a:r>
            <a:endParaRPr lang="en-US" sz="1800" dirty="0"/>
          </a:p>
        </p:txBody>
      </p:sp>
      <p:sp>
        <p:nvSpPr>
          <p:cNvPr id="19" name="Text 17"/>
          <p:cNvSpPr/>
          <p:nvPr/>
        </p:nvSpPr>
        <p:spPr>
          <a:xfrm>
            <a:off x="4322978" y="4709160"/>
            <a:ext cx="1658569"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some different species have fertile young</a:t>
            </a:r>
            <a:endParaRPr lang="en-US" sz="1300" dirty="0"/>
          </a:p>
        </p:txBody>
      </p:sp>
      <p:sp>
        <p:nvSpPr>
          <p:cNvPr id="20" name="Shape 18"/>
          <p:cNvSpPr/>
          <p:nvPr/>
        </p:nvSpPr>
        <p:spPr>
          <a:xfrm>
            <a:off x="6210148" y="1920240"/>
            <a:ext cx="1658569" cy="2011680"/>
          </a:xfrm>
          <a:prstGeom prst="roundRect">
            <a:avLst>
              <a:gd name="adj" fmla="val 6616"/>
            </a:avLst>
          </a:prstGeom>
          <a:solidFill>
            <a:srgbClr val="F0C33D"/>
          </a:solidFill>
          <a:ln w="19050">
            <a:solidFill>
              <a:srgbClr val="1A3A2A"/>
            </a:solidFill>
            <a:prstDash val="solid"/>
          </a:ln>
        </p:spPr>
      </p:sp>
      <p:sp>
        <p:nvSpPr>
          <p:cNvPr id="21" name="Text 19"/>
          <p:cNvSpPr/>
          <p:nvPr/>
        </p:nvSpPr>
        <p:spPr>
          <a:xfrm>
            <a:off x="6210148"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22" name="Text 20"/>
          <p:cNvSpPr/>
          <p:nvPr/>
        </p:nvSpPr>
        <p:spPr>
          <a:xfrm>
            <a:off x="6210148"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Grumpy</a:t>
            </a:r>
            <a:endParaRPr lang="en-US" sz="1800" dirty="0"/>
          </a:p>
        </p:txBody>
      </p:sp>
      <p:sp>
        <p:nvSpPr>
          <p:cNvPr id="23" name="Text 21"/>
          <p:cNvSpPr/>
          <p:nvPr/>
        </p:nvSpPr>
        <p:spPr>
          <a:xfrm>
            <a:off x="6210148" y="4114800"/>
            <a:ext cx="1658569"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Gradual</a:t>
            </a:r>
            <a:endParaRPr lang="en-US" sz="1800" dirty="0"/>
          </a:p>
        </p:txBody>
      </p:sp>
      <p:sp>
        <p:nvSpPr>
          <p:cNvPr id="24" name="Text 22"/>
          <p:cNvSpPr/>
          <p:nvPr/>
        </p:nvSpPr>
        <p:spPr>
          <a:xfrm>
            <a:off x="6210148" y="4709160"/>
            <a:ext cx="1658569"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no single day when one species becomes two</a:t>
            </a:r>
            <a:endParaRPr lang="en-US" sz="1300" dirty="0"/>
          </a:p>
        </p:txBody>
      </p:sp>
      <p:sp>
        <p:nvSpPr>
          <p:cNvPr id="25" name="Shape 23"/>
          <p:cNvSpPr/>
          <p:nvPr/>
        </p:nvSpPr>
        <p:spPr>
          <a:xfrm>
            <a:off x="8097317" y="1920240"/>
            <a:ext cx="1658569" cy="2011680"/>
          </a:xfrm>
          <a:prstGeom prst="roundRect">
            <a:avLst>
              <a:gd name="adj" fmla="val 6616"/>
            </a:avLst>
          </a:prstGeom>
          <a:solidFill>
            <a:srgbClr val="F0C33D"/>
          </a:solidFill>
          <a:ln w="19050">
            <a:solidFill>
              <a:srgbClr val="1A3A2A"/>
            </a:solidFill>
            <a:prstDash val="solid"/>
          </a:ln>
        </p:spPr>
      </p:sp>
      <p:sp>
        <p:nvSpPr>
          <p:cNvPr id="26" name="Text 24"/>
          <p:cNvSpPr/>
          <p:nvPr/>
        </p:nvSpPr>
        <p:spPr>
          <a:xfrm>
            <a:off x="8097317"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27" name="Text 25"/>
          <p:cNvSpPr/>
          <p:nvPr/>
        </p:nvSpPr>
        <p:spPr>
          <a:xfrm>
            <a:off x="8097317"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Aunts</a:t>
            </a:r>
            <a:endParaRPr lang="en-US" sz="1800" dirty="0"/>
          </a:p>
        </p:txBody>
      </p:sp>
      <p:sp>
        <p:nvSpPr>
          <p:cNvPr id="28" name="Text 26"/>
          <p:cNvSpPr/>
          <p:nvPr/>
        </p:nvSpPr>
        <p:spPr>
          <a:xfrm>
            <a:off x="8097317" y="4114800"/>
            <a:ext cx="1658569"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Asexual</a:t>
            </a:r>
            <a:endParaRPr lang="en-US" sz="1800" dirty="0"/>
          </a:p>
        </p:txBody>
      </p:sp>
      <p:sp>
        <p:nvSpPr>
          <p:cNvPr id="29" name="Text 27"/>
          <p:cNvSpPr/>
          <p:nvPr/>
        </p:nvSpPr>
        <p:spPr>
          <a:xfrm>
            <a:off x="8097317" y="4709160"/>
            <a:ext cx="1658569"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no partners to breed with</a:t>
            </a:r>
            <a:endParaRPr lang="en-US" sz="1300" dirty="0"/>
          </a:p>
        </p:txBody>
      </p:sp>
      <p:sp>
        <p:nvSpPr>
          <p:cNvPr id="30" name="Shape 28"/>
          <p:cNvSpPr/>
          <p:nvPr/>
        </p:nvSpPr>
        <p:spPr>
          <a:xfrm>
            <a:off x="9984486" y="1920240"/>
            <a:ext cx="1658569" cy="2011680"/>
          </a:xfrm>
          <a:prstGeom prst="roundRect">
            <a:avLst>
              <a:gd name="adj" fmla="val 6616"/>
            </a:avLst>
          </a:prstGeom>
          <a:solidFill>
            <a:srgbClr val="F0C33D"/>
          </a:solidFill>
          <a:ln w="19050">
            <a:solidFill>
              <a:srgbClr val="1A3A2A"/>
            </a:solidFill>
            <a:prstDash val="solid"/>
          </a:ln>
        </p:spPr>
      </p:sp>
      <p:sp>
        <p:nvSpPr>
          <p:cNvPr id="31" name="Text 29"/>
          <p:cNvSpPr/>
          <p:nvPr/>
        </p:nvSpPr>
        <p:spPr>
          <a:xfrm>
            <a:off x="9984486" y="2011680"/>
            <a:ext cx="1658569"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H</a:t>
            </a:r>
            <a:endParaRPr lang="en-US" sz="6000" dirty="0"/>
          </a:p>
        </p:txBody>
      </p:sp>
      <p:sp>
        <p:nvSpPr>
          <p:cNvPr id="32" name="Text 30"/>
          <p:cNvSpPr/>
          <p:nvPr/>
        </p:nvSpPr>
        <p:spPr>
          <a:xfrm>
            <a:off x="9984486" y="3108960"/>
            <a:ext cx="1658569"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Happily</a:t>
            </a:r>
            <a:endParaRPr lang="en-US" sz="1800" dirty="0"/>
          </a:p>
        </p:txBody>
      </p:sp>
      <p:sp>
        <p:nvSpPr>
          <p:cNvPr id="33" name="Text 31"/>
          <p:cNvSpPr/>
          <p:nvPr/>
        </p:nvSpPr>
        <p:spPr>
          <a:xfrm>
            <a:off x="9984486" y="4114800"/>
            <a:ext cx="1658569"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Horizontal transfer</a:t>
            </a:r>
            <a:endParaRPr lang="en-US" sz="1650" dirty="0"/>
          </a:p>
        </p:txBody>
      </p:sp>
      <p:sp>
        <p:nvSpPr>
          <p:cNvPr id="34" name="Text 32"/>
          <p:cNvSpPr/>
          <p:nvPr/>
        </p:nvSpPr>
        <p:spPr>
          <a:xfrm>
            <a:off x="9984486" y="4709160"/>
            <a:ext cx="1658569"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genes jump between species</a:t>
            </a:r>
            <a:endParaRPr lang="en-US" sz="1300" dirty="0"/>
          </a:p>
        </p:txBody>
      </p:sp>
      <p:sp>
        <p:nvSpPr>
          <p:cNvPr id="3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 · HL</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Paper chromosomes: a fusion</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Two colours of card strips, scissors, a coin, a tally table.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Strips of card in two colours: species P has three (one long, two short) and species Q has two (one long, one as long as the two short ones together). Students make the hybrid’s five strips, pair them, and find the long Q strip matches both short P strips. They share the chain out by tossing a coin ten times and tally complete against unbalanced sets. It is a toy model, since real ratios differ, but many such mismatches multiply the chance of failure.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A3.1.13 Chromosome number as a shared trait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number that has to match</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imagined species. Q has one long chromosome where P has two short ones, so they have different chromosome numbers.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A3.1.13 Chromosome number as a shared trait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number that has to match</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hybrid gets both sets: five chromosomes, an odd number. One cannot have an equal partner.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A3.1.13 Chromosome number as a shared trait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number that has to match</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At meiosis each chromosome looks for its match. Two pair neatly, but the long one is left matching two at once.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A3.1.13 Chromosome number as a shared trait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number that has to match</a:t>
            </a:r>
            <a:endParaRPr lang="en-US" sz="2800" dirty="0"/>
          </a:p>
        </p:txBody>
      </p:sp>
      <p:sp>
        <p:nvSpPr>
          <p:cNvPr id="5" name="Shape 3"/>
          <p:cNvSpPr/>
          <p:nvPr/>
        </p:nvSpPr>
        <p:spPr>
          <a:xfrm>
            <a:off x="3486703" y="1581912"/>
            <a:ext cx="521828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31" y="1691640"/>
            <a:ext cx="499883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Some ways of sharing them out give complete sets. Others give a gamete with part of the genome twice and part missing. With many such mismatches, most gametes fail.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A3.1.13 Chromosome number as a shared trait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number that has to match</a:t>
            </a:r>
            <a:endParaRPr lang="en-US" sz="2800" dirty="0"/>
          </a:p>
        </p:txBody>
      </p:sp>
      <p:sp>
        <p:nvSpPr>
          <p:cNvPr id="5" name="Shape 3"/>
          <p:cNvSpPr/>
          <p:nvPr/>
        </p:nvSpPr>
        <p:spPr>
          <a:xfrm>
            <a:off x="804606" y="1627632"/>
            <a:ext cx="607174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14334" y="1737360"/>
            <a:ext cx="585229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Chromosome number is a trait shared within a species.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Hybrids of parents with different numbers have chromosomes with no partner, so they are usually sterile.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hybrid’s chromosome number is the sum of the two gametes, not of the two parents’ body cells: 32 + 31 = 63 for the mule, not 64 + 62.</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Exam question and exit</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higher level written question on the species concept or chromosome number from the A3.1 exam maker, set at HL, then peer-marked.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hybrid cell has 63 chromosomes. Could every one of them have an equal partner at meiosis?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 with an odd number, at least one has no partner</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Yes: parents with similar bodies always have chromosomes that pair up</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Yes: meiosis can make a partner for a lone chromosome by copying it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hybrid cell has 63 chromosomes. Could every one of them have an equal partner at meiosis?</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 with an odd number, at least one has no partner</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Yes: parents with similar bodies always have chromosomes that pair up</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Yes: meiosis can make a partner for a lone chromosome by copying it</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No. An odd number of chromosomes cannot all form pairs, so at least one has no partner. When the unpaired chromosomes are shared out, gametes tend to be unbalanced, which is why the mule is sterile.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Explain why parents with different chromosome numbers are unlikely to have fertile offspring.</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A3.1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9 When the species rule breaks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10 The number that has to match</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A3.1,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A3.1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Diversity of Organisms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A3.1 Diversity of organisms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A3.1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A3.1 Diversity of Organisms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A3.1 Diversity of organisms, lesson 4: When the species rule breaks (HL)</dc:title>
  <dc:subject>PptxGenJS Presentation</dc:subject>
  <dc:creator>Biology by Bradford</dc:creator>
  <cp:lastModifiedBy>Biology by Bradford</cp:lastModifiedBy>
  <cp:revision>1</cp:revision>
  <dcterms:created xsi:type="dcterms:W3CDTF">2026-10-25T21:14:54Z</dcterms:created>
  <dcterms:modified xsi:type="dcterms:W3CDTF">2026-10-25T21:14:54Z</dcterms:modified>
</cp:coreProperties>
</file>