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A3.2, Classification and cladistics. Lesson 1 of 4: Why sort life, and when the boxes fail (higher level), 60 minutes.
The plan, minute by minute (each slide's footer says where you are):
0 to 8 min (8)  Do now: sort it your way
8 to 18 min (10)  Why classify?
18 to 30 min (12)  When the boxes do not fit
30 to 40 min (10)  Questions on a paradigm shift
40 to 52 min (12)  What does ancestry let you predict?
52 to 60 min (8)  Exit: two groups
What students get wrong:
"Classification is just naming." A name is a label. A group tells you what to expect from an organism, which is why it is useful.
"Look-alikes are close relatives." Convergent evolution gives unrelated lines similar structures: wings, and the flowers of the figworts.
"A higher rank means older, or more different." Ranks have no fixed meaning, which is why a fixed ranking is arbitrary.
Stretch and support:
Support: give the captions of each figure as a cut-up storyboard to put in order, and use the key terms (tap the dotted words) as a glossary.
Support: the two mnemonics (King Philip Came Over For Good Soup; Rabbits Nibble Tasty Carrots Slowly) as a starter, with the tiles turned over for the answers.
The lesson plan to print: https://www.biologybybradford.com/guides/downloads/ib-biology-a3-2-classification-and-cladistics-lesson-1-plan.pdf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sort it your way (8 min).
The plan: Each pair gets a set of organism cards (the card sort below) and two minutes to make groups with any rule. Pairs then say their rule, and the class notes how many different rules there were. Leave the rules on the board.
Start a 8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sort it your way (8 min).
The plan: Each pair gets a set of organism cards (the card sort below) and two minutes to make groups with any rule. Pairs then say their rule, and the class notes how many different rules there were. Leave the rules on the board.
The activity: Sort it your way. Pairs get twelve cards, each with a picture and name of an organism: for example a bat, a bird, a butterfly, a fish, a frog, a lizard, a crocodile, a mushroom, an oak leaf, a bacterium, a mouse and a spider. They sort the cards into groups by any rule, write the rule, then sort again by a different rule. Pairs compare rules around the room. Ask which rule told them the most about each organism, and which would still work if a new species turned up.
Needs: printed cards, one set per pair (or the six organisms in chapter 1's figure on a screen).
The time: 8 minutes, minutes 0 to 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18 of 60: Why classify? (10 min).
The plan: Chapter 1's figure on the board, step by step. Pairs answer "Why do scientists classify organisms?" and "What could a biologist do with a group that she could not do with a heap?" Collect two answers and write the key ideas: too many species, and a broad range of further study. Then the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18 of 60: Why classify? (10 min).
The plan: Chapter 1's figure on the board, step by step. Pairs answer "Why do scientists classify organisms?" and "What could a biologist do with a group that she could not do with a heap?" Collect two answers and write the key ideas: too many species, and a broad range of further study. Then the predict box.
There are more kinds of living thing than anyone can hold in their head. Biologists have named well over a million species, and many more are still waiting to be found. Nobody can learn them one by one. So we sort them. Classification turns the diversity of life from a heap into a map.
A good map does two jobs. It helps you name and find an organism: once you know which group a beetle or a fern belongs to, you know where to look it up and what it is probably like. And it makes further study possible. When a new species is found, its group tells a biologist what to ask about it, such as what its relatives eat, how they breed and how best to protect them, instead of starting from nothing. Medicine, farming and conservation all lean on groups in this way.
Example: Try it first Before you read on, sort the six organisms in the figure into two groups, using any rule you like. Then compare your rule with a partner's. You will probably both have made sensible groups, and they will not be the same. A rule is worth keeping if the groups it makes tell you something. The next chapters ask which rule tells you the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18 of 60: Why classify? (10 min).
The plan: Chapter 1's figure on the board, step by step. Pairs answer "Why do scientists classify organisms?" and "What could a biologist do with a group that she could not do with a heap?" Collect two answers and write the key ideas: too many species, and a broad range of further study. Then the predict box.
There are more kinds of living thing than anyone can hold in their head. Biologists have named well over a million species, and many more are still waiting to be found. Nobody can learn them one by one. So we sort them. Classification turns the diversity of life from a heap into a map.
A good map does two jobs. It helps you name and find an organism: once you know which group a beetle or a fern belongs to, you know where to look it up and what it is probably like. And it makes further study possible. When a new species is found, its group tells a biologist what to ask about it, such as what its relatives eat, how they breed and how best to protect them, instead of starting from nothing. Medicine, farming and conservation all lean on groups in this way.
Example: Try it first Before you read on, sort the six organisms in the figure into two groups, using any rule you like. Then compare your rule with a partner's. You will probably both have made sensible groups, and they will not be the same. A rule is worth keeping if the groups it makes tell you something. The next chapters ask which rule tells you the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18 of 60: Why classify? (10 min).
The plan: Chapter 1's figure on the board, step by step. Pairs answer "Why do scientists classify organisms?" and "What could a biologist do with a group that she could not do with a heap?" Collect two answers and write the key ideas: too many species, and a broad range of further study. Then the predict box.
There are more kinds of living thing than anyone can hold in their head. Biologists have named well over a million species, and many more are still waiting to be found. Nobody can learn them one by one. So we sort them. Classification turns the diversity of life from a heap into a map.
A good map does two jobs. It helps you name and find an organism: once you know which group a beetle or a fern belongs to, you know where to look it up and what it is probably like. And it makes further study possible. When a new species is found, its group tells a biologist what to ask about it, such as what its relatives eat, how they breed and how best to protect them, instead of starting from nothing. Medicine, farming and conservation all lean on groups in this way.
Example: Try it first Before you read on, sort the six organisms in the figure into two groups, using any rule you like. Then compare your rule with a partner's. You will probably both have made sensible groups, and they will not be the same. A rule is worth keeping if the groups it makes tell you something. The next chapters ask which rule tells you the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18 of 60: Why classify? (10 min).
The plan: Chapter 1's figure on the board, step by step. Pairs answer "Why do scientists classify organisms?" and "What could a biologist do with a group that she could not do with a heap?" Collect two answers and write the key ideas: too many species, and a broad range of further study. Then the predict box.
There are more kinds of living thing than anyone can hold in their head. Biologists have named well over a million species, and many more are still waiting to be found. Nobody can learn them one by one. So we sort them. Classification turns the diversity of life from a heap into a map.
A good map does two jobs. It helps you name and find an organism: once you know which group a beetle or a fern belongs to, you know where to look it up and what it is probably like. And it makes further study possible. When a new species is found, its group tells a biologist what to ask about it, such as what its relatives eat, how they breed and how best to protect them, instead of starting from nothing. Medicine, farming and conservation all lean on groups in this way.
Example: Try it first Before you read on, sort the six organisms in the figure into two groups, using any rule you like. Then compare your rule with a partner's. You will probably both have made sensible groups, and they will not be the same. A rule is worth keeping if the groups it makes tell you something. The next chapters ask which rule tells you the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18 of 60: Why classify? (10 min).
The plan: Chapter 1's figure on the board, step by step. Pairs answer "Why do scientists classify organisms?" and "What could a biologist do with a group that she could not do with a heap?" Collect two answers and write the key ideas: too many species, and a broad range of further study. Then the predict box.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18 of 60: Why classify? (10 min).
The plan: Chapter 1's figure on the board, step by step. Pairs answer "Why do scientists classify organisms?" and "What could a biologist do with a group that she could not do with a heap?" Collect two answers and write the key ideas: too many species, and a broad range of further study. Then the predict box.
Answer: B. The second. Sorting makes millions of species manageable, and it lets what is found out about one species guide the study of its group. Names are useful but they do not do that, and ranking species from simple to advanced is not what classification is for: no living species is more advanced than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18 of 60: Why classify? (10 min).
The plan: Chapter 1's figure on the board, step by step. Pairs answer "Why do scientists classify organisms?" and "What could a biologist do with a group that she could not do with a heap?" Collect two answers and write the key ideas: too many species, and a broad range of further study. Then the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Naturalists have long sorted life into a hierarchy of taxa. A taxon is a named group. Each species sits in a genus, each genus in a family, and so on up through order, class and phylum to kingdom. The system dates from Linnaeus, in the 1700s, and it grouped organisms mostly by features you can see.
It is tidy, and it has a problem. Evolution does not make boxes. It makes branches, and the branches split at different times. The ranks do not always follow that pattern.
Groups made from looks can gather unrelated lines: birds, bats and insects all fly, but each evolved its wings separately. Groups can also leave out relatives. In the old system crocodiles and lizards are in the class Reptilia, and birds have a class of their own, Aves. Yet the figure shows that crocodiles and birds share an ancestor that lizards do not.
Ranks are also arbitrary. Variation is gradual, and nothing in nature says how much difference makes a genus or a family. A family of beetles and a family of mammals need not be alike in age or in how much they differ, so a rank measures nothing fixed. Cladistics offers another way: unranked groups that follow the branching.
Example: A paradigm shift A paradigm shift is a fundamental change in how a science works. Classification has had one. Everyone used ranks, cases that did not fit piled up, and groups made from branching replaced them. Step through the second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Naturalists have long sorted life into a hierarchy of taxa. A taxon is a named group. Each species sits in a genus, each genus in a family, and so on up through order, class and phylum to kingdom. The system dates from Linnaeus, in the 1700s, and it grouped organisms mostly by features you can see.
It is tidy, and it has a problem. Evolution does not make boxes. It makes branches, and the branches split at different times. The ranks do not always follow that pattern.
Groups made from looks can gather unrelated lines: birds, bats and insects all fly, but each evolved its wings separately. Groups can also leave out relatives. In the old system crocodiles and lizards are in the class Reptilia, and birds have a class of their own, Aves. Yet the figure shows that crocodiles and birds share an ancestor that lizards do not.
Ranks are also arbitrary. Variation is gradual, and nothing in nature says how much difference makes a genus or a family. A family of beetles and a family of mammals need not be alike in age or in how much they differ, so a rank measures nothing fixed. Cladistics offers another way: unranked groups that follow the branching.
Example: A paradigm shift A paradigm shift is a fundamental change in how a science works. Classification has had one. Everyone used ranks, cases that did not fit piled up, and groups made from branching replaced them. Step through the second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Naturalists have long sorted life into a hierarchy of taxa. A taxon is a named group. Each species sits in a genus, each genus in a family, and so on up through order, class and phylum to kingdom. The system dates from Linnaeus, in the 1700s, and it grouped organisms mostly by features you can see.
It is tidy, and it has a problem. Evolution does not make boxes. It makes branches, and the branches split at different times. The ranks do not always follow that pattern.
Groups made from looks can gather unrelated lines: birds, bats and insects all fly, but each evolved its wings separately. Groups can also leave out relatives. In the old system crocodiles and lizards are in the class Reptilia, and birds have a class of their own, Aves. Yet the figure shows that crocodiles and birds share an ancestor that lizards do not.
Ranks are also arbitrary. Variation is gradual, and nothing in nature says how much difference makes a genus or a family. A family of beetles and a family of mammals need not be alike in age or in how much they differ, so a rank measures nothing fixed. Cladistics offers another way: unranked groups that follow the branching.
Example: A paradigm shift A paradigm shift is a fundamental change in how a science works. Classification has had one. Everyone used ranks, cases that did not fit piled up, and groups made from branching replaced them. Step through the second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Naturalists have long sorted life into a hierarchy of taxa. A taxon is a named group. Each species sits in a genus, each genus in a family, and so on up through order, class and phylum to kingdom. The system dates from Linnaeus, in the 1700s, and it grouped organisms mostly by features you can see.
It is tidy, and it has a problem. Evolution does not make boxes. It makes branches, and the branches split at different times. The ranks do not always follow that pattern.
Groups made from looks can gather unrelated lines: birds, bats and insects all fly, but each evolved its wings separately. Groups can also leave out relatives. In the old system crocodiles and lizards are in the class Reptilia, and birds have a class of their own, Aves. Yet the figure shows that crocodiles and birds share an ancestor that lizards do not.
Ranks are also arbitrary. Variation is gradual, and nothing in nature says how much difference makes a genus or a family. A family of beetles and a family of mammals need not be alike in age or in how much they differ, so a rank measures nothing fixed. Cladistics offers another way: unranked groups that follow the branching.
Example: A paradigm shift A paradigm shift is a fundamental change in how a science works. Classification has had one. Everyone used ranks, cases that did not fit piled up, and groups made from branching replaced them. Step through the second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Naturalists have long sorted life into a hierarchy of taxa. A taxon is a named group. Each species sits in a genus, each genus in a family, and so on up through order, class and phylum to kingdom. The system dates from Linnaeus, in the 1700s, and it grouped organisms mostly by features you can see.
It is tidy, and it has a problem. Evolution does not make boxes. It makes branches, and the branches split at different times. The ranks do not always follow that pattern.
Groups made from looks can gather unrelated lines: birds, bats and insects all fly, but each evolved its wings separately. Groups can also leave out relatives. In the old system crocodiles and lizards are in the class Reptilia, and birds have a class of their own, Aves. Yet the figure shows that crocodiles and birds share an ancestor that lizards do not.
Ranks are also arbitrary. Variation is gradual, and nothing in nature says how much difference makes a genus or a family. A family of beetles and a family of mammals need not be alike in age or in how much they differ, so a rank measures nothing fixed. Cladistics offers another way: unranked groups that follow the branching.
Example: A paradigm shift A paradigm shift is a fundamental change in how a science works. Classification has had one. Everyone used ranks, cases that did not fit piled up, and groups made from branching replaced them. Step through the second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Naturalists have long sorted life into a hierarchy of taxa. A taxon is a named group. Each species sits in a genus, each genus in a family, and so on up through order, class and phylum to kingdom. The system dates from Linnaeus, in the 1700s, and it grouped organisms mostly by features you can see.
It is tidy, and it has a problem. Evolution does not make boxes. It makes branches, and the branches split at different times. The ranks do not always follow that pattern.
Groups made from looks can gather unrelated lines: birds, bats and insects all fly, but each evolved its wings separately. Groups can also leave out relatives. In the old system crocodiles and lizards are in the class Reptilia, and birds have a class of their own, Aves. Yet the figure shows that crocodiles and birds share an ancestor that lizards do not.
Ranks are also arbitrary. Variation is gradual, and nothing in nature says how much difference makes a genus or a family. A family of beetles and a family of mammals need not be alike in age or in how much they differ, so a rank measures nothing fixed. Cladistics offers another way: unranked groups that follow the branching.
Example: A paradigm shift A paradigm shift is a fundamental change in how a science works. Classification has had one. Everyone used ranks, cases that did not fit piled up, and groups made from branching replaced them. Step through the second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Naturalists have long sorted life into a hierarchy of taxa. A taxon is a named group. Each species sits in a genus, each genus in a family, and so on up through order, class and phylum to kingdom. The system dates from Linnaeus, in the 1700s, and it grouped organisms mostly by features you can see.
It is tidy, and it has a problem. Evolution does not make boxes. It makes branches, and the branches split at different times. The ranks do not always follow that pattern.
Groups made from looks can gather unrelated lines: birds, bats and insects all fly, but each evolved its wings separately. Groups can also leave out relatives. In the old system crocodiles and lizards are in the class Reptilia, and birds have a class of their own, Aves. Yet the figure shows that crocodiles and birds share an ancestor that lizards do not.
Ranks are also arbitrary. Variation is gradual, and nothing in nature says how much difference makes a genus or a family. A family of beetles and a family of mammals need not be alike in age or in how much they differ, so a rank measures nothing fixed. Cladistics offers another way: unranked groups that follow the branching.
Example: A paradigm shift A paradigm shift is a fundamental change in how a science works. Classification has had one. Everyone used ranks, cases that did not fit piled up, and groups made from branching replaced them. Step through the second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Naturalists have long sorted life into a hierarchy of taxa. A taxon is a named group. Each species sits in a genus, each genus in a family, and so on up through order, class and phylum to kingdom. The system dates from Linnaeus, in the 1700s, and it grouped organisms mostly by features you can see.
It is tidy, and it has a problem. Evolution does not make boxes. It makes branches, and the branches split at different times. The ranks do not always follow that pattern.
Groups made from looks can gather unrelated lines: birds, bats and insects all fly, but each evolved its wings separately. Groups can also leave out relatives. In the old system crocodiles and lizards are in the class Reptilia, and birds have a class of their own, Aves. Yet the figure shows that crocodiles and birds share an ancestor that lizards do not.
Ranks are also arbitrary. Variation is gradual, and nothing in nature says how much difference makes a genus or a family. A family of beetles and a family of mammals need not be alike in age or in how much they differ, so a rank measures nothing fixed. Cladistics offers another way: unranked groups that follow the branching.
Example: A paradigm shift A paradigm shift is a fundamental change in how a science works. Classification has had one. Everyone used ranks, cases that did not fit piled up, and groups made from branching replaced them. Step through the second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Naturalists have long sorted life into a hierarchy of taxa. A taxon is a named group. Each species sits in a genus, each genus in a family, and so on up through order, class and phylum to kingdom. The system dates from Linnaeus, in the 1700s, and it grouped organisms mostly by features you can see.
It is tidy, and it has a problem. Evolution does not make boxes. It makes branches, and the branches split at different times. The ranks do not always follow that pattern.
Groups made from looks can gather unrelated lines: birds, bats and insects all fly, but each evolved its wings separately. Groups can also leave out relatives. In the old system crocodiles and lizards are in the class Reptilia, and birds have a class of their own, Aves. Yet the figure shows that crocodiles and birds share an ancestor that lizards do not.
Ranks are also arbitrary. Variation is gradual, and nothing in nature says how much difference makes a genus or a family. A family of beetles and a family of mammals need not be alike in age or in how much they differ, so a rank measures nothing fixed. Cladistics offers another way: unranked groups that follow the branching.
Example: A paradigm shift A paradigm shift is a fundamental change in how a science works. Classification has had one. Everyone used ranks, cases that did not fit piled up, and groups made from branching replaced them. Step through the second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Naturalists have long sorted life into a hierarchy of taxa. A taxon is a named group. Each species sits in a genus, each genus in a family, and so on up through order, class and phylum to kingdom. The system dates from Linnaeus, in the 1700s, and it grouped organisms mostly by features you can see.
It is tidy, and it has a problem. Evolution does not make boxes. It makes branches, and the branches split at different times. The ranks do not always follow that pattern.
Groups made from looks can gather unrelated lines: birds, bats and insects all fly, but each evolved its wings separately. Groups can also leave out relatives. In the old system crocodiles and lizards are in the class Reptilia, and birds have a class of their own, Aves. Yet the figure shows that crocodiles and birds share an ancestor that lizards do not.
Ranks are also arbitrary. Variation is gradual, and nothing in nature says how much difference makes a genus or a family. A family of beetles and a family of mammals need not be alike in age or in how much they differ, so a rank measures nothing fixed. Cladistics offers another way: unranked groups that follow the branching.
Example: A paradigm shift A paradigm shift is a fundamental change in how a science works. Classification has had one. Everyone used ranks, cases that did not fit piled up, and groups made from branching replaced them. Step through the second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Answer: C. The group does not follow the pattern of divergence. A group that leaves out a descendant of its own ancestor splits a family in two, however alike its members look. That is the problem with the old class Reptilia, which leaves out the birds.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When the boxes do not fit (12 min).
The plan: Chapter 2's first figure, stopping on each caption. Students sketch the tree of the bird, crocodile, lizard and mouse, then draw the old class Reptilia round the lizard and crocodile and say what is wrong with it. Add "arbitrary": ask whether a family of beetles and a family of mammals are the same kind of thing. Turn over the mnemonic tiles for the seven ranks.
King: Kingdom (the biggest group)
Philip: Phylum (a major body plan)
Came: Class (mammals, birds, insects)
Over: Order (primates, carnivores)
For: Family (cats, dogs, apes)
Good: Genus (close species together)
Soup: Species (one kind of organism)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Questions on a paradigm shift (10 min).
The plan: The paradigm shift questions below, in pairs, using chapter 2's second figure. Take one answer to each question, and land on the nature of science point: cladistics replaced fixed ranks with unranked clades, which is a paradigm shift.
The activity: Questions on a paradigm shift. Four questions to answer from chapter 2: (a) Outline why it is hard to classify flying animals, such as birds and insects, by the features that make traditional groups. (b) Why does the traditional hierarchy not always match the pattern of divergence in evolution? (c) What does it mean to say that a fixed ranking of taxa is arbitrary? (d) Suggest why a classification that follows evolutionary relationships has an advantage over the ranks. Then ask which of the four stages of the cycle in chapter 2's second figure each answer belongs to.
Needs: chapter 2's figures on screen; the four questions on the board.
The time: 10 minutes, minutes 30 to 40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What does ancestry let you predict? (12 min).
The plan: Chapter 3's figure: follow hair and milk down the tree, then add the new species. Students write one prediction they could make about a member of a clade and one way it could fail (a feature lost along a branch). Then the chapter's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What does ancestry let you predict? (12 min).
The plan: Chapter 3's figure: follow hair and milk down the tree, then add the new species. Students write one prediction they could make about a member of a clade and one way it could fail (a feature lost along a branch). Then the chapter's predict box.
Think of your own family. Cousins tend to resemble each other more than strangers do, because they share grandparents. Living things are the same, only the family is far bigger and the shared ancestors are further back. The ideal classification follows that family tree, so that every member of a group has evolved from one common ancestor, and none of that ancestor's descendants are left out.
The great strength of such groups is prediction. A feature that appeared in the common ancestor is passed to all its descendants, so it is shared across the group. If you know that one member of the group has hair and feeds its young on milk, you can predict the same of a newly found member without testing it. The figure follows one feature through a tree.
The predictions reach beyond looks, to biochemistry, life cycles, behaviour and disease. Plants in one group often make similar chemicals, so a chemical that proves useful in one plant is first looked for in its relatives. A group made from looks alone cannot promise this, because look-alikes with different ancestors need not share anything underneath.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What does ancestry let you predict? (12 min).
The plan: Chapter 3's figure: follow hair and milk down the tree, then add the new species. Students write one prediction they could make about a member of a clade and one way it could fail (a feature lost along a branch). Then the chapter's predict box.
Think of your own family. Cousins tend to resemble each other more than strangers do, because they share grandparents. Living things are the same, only the family is far bigger and the shared ancestors are further back. The ideal classification follows that family tree, so that every member of a group has evolved from one common ancestor, and none of that ancestor's descendants are left out.
The great strength of such groups is prediction. A feature that appeared in the common ancestor is passed to all its descendants, so it is shared across the group. If you know that one member of the group has hair and feeds its young on milk, you can predict the same of a newly found member without testing it. The figure follows one feature through a tree.
The predictions reach beyond looks, to biochemistry, life cycles, behaviour and disease. Plants in one group often make similar chemicals, so a chemical that proves useful in one plant is first looked for in its relatives. A group made from looks alone cannot promise this, because look-alikes with different ancestors need not share anything underneath.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What does ancestry let you predict? (12 min).
The plan: Chapter 3's figure: follow hair and milk down the tree, then add the new species. Students write one prediction they could make about a member of a clade and one way it could fail (a feature lost along a branch). Then the chapter's predict box.
Think of your own family. Cousins tend to resemble each other more than strangers do, because they share grandparents. Living things are the same, only the family is far bigger and the shared ancestors are further back. The ideal classification follows that family tree, so that every member of a group has evolved from one common ancestor, and none of that ancestor's descendants are left out.
The great strength of such groups is prediction. A feature that appeared in the common ancestor is passed to all its descendants, so it is shared across the group. If you know that one member of the group has hair and feeds its young on milk, you can predict the same of a newly found member without testing it. The figure follows one feature through a tree.
The predictions reach beyond looks, to biochemistry, life cycles, behaviour and disease. Plants in one group often make similar chemicals, so a chemical that proves useful in one plant is first looked for in its relatives. A group made from looks alone cannot promise this, because look-alikes with different ancestors need not share anything underneath.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What does ancestry let you predict? (12 min).
The plan: Chapter 3's figure: follow hair and milk down the tree, then add the new species. Students write one prediction they could make about a member of a clade and one way it could fail (a feature lost along a branch). Then the chapter's predict box.
Think of your own family. Cousins tend to resemble each other more than strangers do, because they share grandparents. Living things are the same, only the family is far bigger and the shared ancestors are further back. The ideal classification follows that family tree, so that every member of a group has evolved from one common ancestor, and none of that ancestor's descendants are left out.
The great strength of such groups is prediction. A feature that appeared in the common ancestor is passed to all its descendants, so it is shared across the group. If you know that one member of the group has hair and feeds its young on milk, you can predict the same of a newly found member without testing it. The figure follows one feature through a tree.
The predictions reach beyond looks, to biochemistry, life cycles, behaviour and disease. Plants in one group often make similar chemicals, so a chemical that proves useful in one plant is first looked for in its relatives. A group made from looks alone cannot promise this, because look-alikes with different ancestors need not share anything underneath.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What does ancestry let you predict? (12 min).
The plan: Chapter 3's figure: follow hair and milk down the tree, then add the new species. Students write one prediction they could make about a member of a clade and one way it could fail (a feature lost along a branch). Then the chapter's predict box.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What does ancestry let you predict? (12 min).
The plan: Chapter 3's figure: follow hair and milk down the tree, then add the new species. Students write one prediction they could make about a member of a clade and one way it could fail (a feature lost along a branch). Then the chapter's predict box.
Answer: C. The second. Membership of the clade makes the toxin likely, because it was probably present in the common ancestor. It is not certain, since a line can lose a feature, and that is why a prediction is tested and not simply assumed.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What does ancestry let you predict? (12 min).
The plan: Chapter 3's figure: follow hair and milk down the tree, then add the new species. Students write one prediction they could make about a member of a clade and one way it could fail (a feature lost along a branch). Then the chapter's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two groups (8 min).
The plan: On a slip: "A group of look-alike animals has members from two different clades. Give one reason this group is less useful than a clade for predicting."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two groups (8 min).
The plan: On a slip: "A group of look-alike animals has members from two different clades. Give one reason this group is less useful than a clade for predicting."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https://www.biologybybradford.com/exam-maker/sit?topics=A3.2&amp;level=HL&amp;paper=quiz&amp;marks=15&amp;src=ep
The guide: https://www.biologybybradford.com/guides/ib-biology-a3-2-classification-and-cladistics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A3.2  ·  Classification and cladistics  ·  Lesson 1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hyperlink" Target="https://www.biologybybradford.com/exam-maker/sit?topics=A3.2&amp;level=HL&amp;paper=quiz&amp;marks=15&amp;src=ep" TargetMode="External"/><Relationship Id="rId2" Type="http://schemas.openxmlformats.org/officeDocument/2006/relationships/hyperlink" Target="https://www.biologybybradford.com/guides/ib-biology-a3-2-classification-and-cladistics" TargetMode="External"/><Relationship Id="rId3" Type="http://schemas.openxmlformats.org/officeDocument/2006/relationships/hyperlink" Target="https://www.biologybybradford.com/guides/ib-biology-a3-2-classification-and-cladistics#why-classify" TargetMode="External"/><Relationship Id="rId4" Type="http://schemas.openxmlformats.org/officeDocument/2006/relationships/hyperlink" Target="https://www.biologybybradford.com/guides/ib-biology-a3-2-classification-and-cladistics#ranks" TargetMode="External"/><Relationship Id="rId5" Type="http://schemas.openxmlformats.org/officeDocument/2006/relationships/hyperlink" Target="https://www.biologybybradford.com/guides/ib-biology-a3-2-classification-and-cladistics#family-trees" TargetMode="External"/><Relationship Id="rId6" Type="http://schemas.openxmlformats.org/officeDocument/2006/relationships/hyperlink" Target="https://www.biologybybradford.com/tools/tarsia?topics=ib:A3.2&amp;level=HL" TargetMode="External"/><Relationship Id="rId7" Type="http://schemas.openxmlformats.org/officeDocument/2006/relationships/hyperlink" Target="https://www.biologybybradford.com/tools/dominos?topics=ib:A3.2&amp;level=HL" TargetMode="External"/><Relationship Id="rId8" Type="http://schemas.openxmlformats.org/officeDocument/2006/relationships/hyperlink" Target="https://www.biologybybradford.com/tools/picture-reveal?topics=ib:A3.2&amp;level=HL" TargetMode="External"/><Relationship Id="rId9" Type="http://schemas.openxmlformats.org/officeDocument/2006/relationships/hyperlink" Target="https://www.biologybybradford.com/tools/pub-quiz?topics=ib:A3.2&amp;level=HL" TargetMode="External"/><Relationship Id="rId10" Type="http://schemas.openxmlformats.org/officeDocument/2006/relationships/hyperlink" Target="https://www.biologybybradford.com/escape-rooms?bank=ib:A3.2&amp;level=HL#bank" TargetMode="External"/><Relationship Id="rId11" Type="http://schemas.openxmlformats.org/officeDocument/2006/relationships/hyperlink" Target="https://www.biologybybradford.com/mcqs/ib-biology-topic-a-3-2-cladistics" TargetMode="External"/><Relationship Id="rId12" Type="http://schemas.openxmlformats.org/officeDocument/2006/relationships/hyperlink" Target="https://www.biologybybradford.com/tools/revision-maps/a3-2-classification-and-cladistics" TargetMode="External"/><Relationship Id="rId13" Type="http://schemas.openxmlformats.org/officeDocument/2006/relationships/hyperlink" Target="https://www.biologybybradford.com/exam-maker/ib/a3-2-classification-and-cladistics" TargetMode="External"/><Relationship Id="rId14" Type="http://schemas.openxmlformats.org/officeDocument/2006/relationships/hyperlink" Target="https://www.splycr.com/?set=5db72ed8-6755-5690-85cc-3bba9cf9bfed" TargetMode="External"/><Relationship Id="rId15" Type="http://schemas.openxmlformats.org/officeDocument/2006/relationships/slideLayout" Target="../slideLayouts/slideLayout2.xml"/><Relationship Id="rId16"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A3.2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4</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Classification and cladistics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650" b="1" dirty="0">
                <a:solidFill>
                  <a:srgbClr val="1A3A2A"/>
                </a:solidFill>
                <a:latin typeface="Arial" pitchFamily="34" charset="0"/>
                <a:ea typeface="Arial" pitchFamily="34" charset="-122"/>
                <a:cs typeface="Arial" pitchFamily="34" charset="-120"/>
              </a:rPr>
              <a:t>Why sort life, and when the boxes fail</a:t>
            </a:r>
            <a:endParaRPr lang="en-US" sz="365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A3.2.1 to A3.2.3</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Why classification is needed, why the traditional ranks do not always follow evolution, and what a classification by ancestry lets you predict</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 3</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classification is needed, and what it makes possible  (A3.2.1)</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Describe why the traditional hierarchy of taxa does not always match evolution, and why a fixed ranking is arbitrary  (A3.2.2)</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a classification that follows evolutionary relationships lets you predict the features of its members  (A3.2.3)</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Sort it your way</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Each pair gets a set of organism cards and two minutes to make groups with any rule.</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Pairs then say their rule, and the class notes how many different rules there were.</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8:00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Sort it your way</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cards, one set per pair (or the six organisms in chapter 1's figure on a screen).</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get twelve cards, each with a picture and name of an organism: for example a bat, a bird, a butterfly, a fish, a frog, a lizard, a crocodile, a mushroom, an oak leaf, a bacterium, a mouse and a spider. They sort the cards into groups by any rule, write the rule, then sort again by a different rule. Pairs compare rules around the room. Ask which rule told them the most about each organism, and which would still work if a new species turned up.</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Why classify?</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answer "Why do scientists classify organisms?" and "What could a biologist do with a group that she could not do with a heap?"</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18</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A3.2.1 Why we classify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Why sort life at all?</a:t>
            </a:r>
            <a:endParaRPr lang="en-US" sz="2800" dirty="0"/>
          </a:p>
        </p:txBody>
      </p:sp>
      <p:sp>
        <p:nvSpPr>
          <p:cNvPr id="5" name="Shape 3"/>
          <p:cNvSpPr/>
          <p:nvPr/>
        </p:nvSpPr>
        <p:spPr>
          <a:xfrm>
            <a:off x="1787037" y="1581912"/>
            <a:ext cx="86176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896765" y="1691640"/>
            <a:ext cx="83981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Six organisms, to sort any way you like.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18</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A3.2.1 Why we classify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Why sort life at all?</a:t>
            </a:r>
            <a:endParaRPr lang="en-US" sz="2800" dirty="0"/>
          </a:p>
        </p:txBody>
      </p:sp>
      <p:sp>
        <p:nvSpPr>
          <p:cNvPr id="5" name="Shape 3"/>
          <p:cNvSpPr/>
          <p:nvPr/>
        </p:nvSpPr>
        <p:spPr>
          <a:xfrm>
            <a:off x="1787037" y="1581912"/>
            <a:ext cx="86176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896765" y="1691640"/>
            <a:ext cx="83981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Rule one: flies. The bat, the bird and the butterfly go together.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18</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A3.2.1 Why we classify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Why sort life at all?</a:t>
            </a:r>
            <a:endParaRPr lang="en-US" sz="2800" dirty="0"/>
          </a:p>
        </p:txBody>
      </p:sp>
      <p:sp>
        <p:nvSpPr>
          <p:cNvPr id="5" name="Shape 3"/>
          <p:cNvSpPr/>
          <p:nvPr/>
        </p:nvSpPr>
        <p:spPr>
          <a:xfrm>
            <a:off x="1787037" y="1581912"/>
            <a:ext cx="86176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896765" y="1691640"/>
            <a:ext cx="83981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Rule two: has a backbone. Now the bat sits with the fish and the frog, and the butterfly has left it. Same six, different groups.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18</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A3.2.1 Why we classify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Why sort life at all?</a:t>
            </a:r>
            <a:endParaRPr lang="en-US" sz="2800" dirty="0"/>
          </a:p>
        </p:txBody>
      </p:sp>
      <p:sp>
        <p:nvSpPr>
          <p:cNvPr id="5" name="Shape 3"/>
          <p:cNvSpPr/>
          <p:nvPr/>
        </p:nvSpPr>
        <p:spPr>
          <a:xfrm>
            <a:off x="438912" y="2352676"/>
            <a:ext cx="6803136" cy="3158489"/>
          </a:xfrm>
          <a:prstGeom prst="roundRect">
            <a:avLst>
              <a:gd name="adj" fmla="val 347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462404"/>
            <a:ext cx="6583680" cy="2939033"/>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Classification is needed because there are too many species to study one at a time.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Once organisms are classified, a broad range of further study becomes possible.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Different rules give different groups, so the rule matters.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is the best reason for classifying organisms?</a:t>
            </a:r>
            <a:endParaRPr lang="en-US" sz="2600" dirty="0"/>
          </a:p>
        </p:txBody>
      </p:sp>
      <p:sp>
        <p:nvSpPr>
          <p:cNvPr id="5" name="Text 3"/>
          <p:cNvSpPr/>
          <p:nvPr/>
        </p:nvSpPr>
        <p:spPr>
          <a:xfrm>
            <a:off x="731520" y="144780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So that every species can be given one fixed name, which would stop scientists ever disagreeing about how to group it</a:t>
            </a:r>
            <a:endParaRPr lang="en-US" sz="1900" dirty="0"/>
          </a:p>
        </p:txBody>
      </p:sp>
      <p:sp>
        <p:nvSpPr>
          <p:cNvPr id="6" name="Text 4"/>
          <p:cNvSpPr/>
          <p:nvPr/>
        </p:nvSpPr>
        <p:spPr>
          <a:xfrm>
            <a:off x="731520" y="242722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There are too many species to study one by one, and a group lets what we know about one guide the rest</a:t>
            </a:r>
            <a:endParaRPr lang="en-US" sz="1900" dirty="0"/>
          </a:p>
        </p:txBody>
      </p:sp>
      <p:sp>
        <p:nvSpPr>
          <p:cNvPr id="7" name="Text 5"/>
          <p:cNvSpPr/>
          <p:nvPr/>
        </p:nvSpPr>
        <p:spPr>
          <a:xfrm>
            <a:off x="731520" y="340664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So that species can be ranked from the simplest up to the most advanced, with humans placed at the very top</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is the best reason for classifying organisms?</a:t>
            </a:r>
            <a:endParaRPr lang="en-US" sz="2600" dirty="0"/>
          </a:p>
        </p:txBody>
      </p:sp>
      <p:sp>
        <p:nvSpPr>
          <p:cNvPr id="5" name="Text 3"/>
          <p:cNvSpPr/>
          <p:nvPr/>
        </p:nvSpPr>
        <p:spPr>
          <a:xfrm>
            <a:off x="731520" y="144780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So that every species can be given one fixed name, which would stop scientists ever disagreeing about how to group it</a:t>
            </a:r>
            <a:endParaRPr lang="en-US" sz="1900" dirty="0"/>
          </a:p>
        </p:txBody>
      </p:sp>
      <p:sp>
        <p:nvSpPr>
          <p:cNvPr id="6" name="Text 4"/>
          <p:cNvSpPr/>
          <p:nvPr/>
        </p:nvSpPr>
        <p:spPr>
          <a:xfrm>
            <a:off x="731520" y="2427224"/>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There are too many species to study one by one, and a group lets what we know about one guide the rest</a:t>
            </a:r>
            <a:endParaRPr lang="en-US" sz="1900" dirty="0"/>
          </a:p>
        </p:txBody>
      </p:sp>
      <p:sp>
        <p:nvSpPr>
          <p:cNvPr id="7" name="Text 5"/>
          <p:cNvSpPr/>
          <p:nvPr/>
        </p:nvSpPr>
        <p:spPr>
          <a:xfrm>
            <a:off x="731520" y="340664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So that species can be ranked from the simplest up to the most advanced, with humans placed at the very top</a:t>
            </a:r>
            <a:endParaRPr lang="en-US" sz="1900" dirty="0"/>
          </a:p>
        </p:txBody>
      </p:sp>
      <p:sp>
        <p:nvSpPr>
          <p:cNvPr id="8" name="Text 6"/>
          <p:cNvSpPr/>
          <p:nvPr/>
        </p:nvSpPr>
        <p:spPr>
          <a:xfrm>
            <a:off x="731520" y="4386072"/>
            <a:ext cx="10728655" cy="19415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second. Sorting makes millions of species manageable, and it lets what is found out about one species guide the study of its group. Names are useful but they do not do that, and ranking species from simple to advanced is not what classification is for: no living species is more advanced than another.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Classification is not just naming. A name tells you nothing about a species. A group tells you what to expect from it.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When the boxes do not fit</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sketch the tree of the bird, crocodile, lizard and mouse, then draw the old class Reptilia round the lizard and crocodile and say what is wrong with it.</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Add "arbitrary".</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Turn over the mnemonic tiles for the seven ranks.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A3.2.2 The traditional hierarchy of taxa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boxes do not fit</a:t>
            </a:r>
            <a:endParaRPr lang="en-US" sz="2800" dirty="0"/>
          </a:p>
        </p:txBody>
      </p:sp>
      <p:sp>
        <p:nvSpPr>
          <p:cNvPr id="5" name="Shape 3"/>
          <p:cNvSpPr/>
          <p:nvPr/>
        </p:nvSpPr>
        <p:spPr>
          <a:xfrm>
            <a:off x="3425703" y="1581912"/>
            <a:ext cx="534029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35431" y="1691640"/>
            <a:ext cx="512083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traditional ranks: each one nests inside the next, from kingdom down to species.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A3.2.2 The traditional hierarchy of taxa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boxes do not fit</a:t>
            </a:r>
            <a:endParaRPr lang="en-US" sz="2800" dirty="0"/>
          </a:p>
        </p:txBody>
      </p:sp>
      <p:sp>
        <p:nvSpPr>
          <p:cNvPr id="5" name="Shape 3"/>
          <p:cNvSpPr/>
          <p:nvPr/>
        </p:nvSpPr>
        <p:spPr>
          <a:xfrm>
            <a:off x="3425703" y="1581912"/>
            <a:ext cx="534029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35431" y="1691640"/>
            <a:ext cx="512083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Now the branching tree of descent for four vertebrates, built from DNA (simplified).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A3.2.2 The traditional hierarchy of taxa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boxes do not fit</a:t>
            </a:r>
            <a:endParaRPr lang="en-US" sz="2800" dirty="0"/>
          </a:p>
        </p:txBody>
      </p:sp>
      <p:sp>
        <p:nvSpPr>
          <p:cNvPr id="5" name="Shape 3"/>
          <p:cNvSpPr/>
          <p:nvPr/>
        </p:nvSpPr>
        <p:spPr>
          <a:xfrm>
            <a:off x="3425703" y="1581912"/>
            <a:ext cx="534029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35431" y="1691640"/>
            <a:ext cx="512083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old classes. Reptilia holds the crocodile and the lizard, and Aves holds the bird on its own.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A3.2.2 The traditional hierarchy of taxa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boxes do not fit</a:t>
            </a:r>
            <a:endParaRPr lang="en-US" sz="2800" dirty="0"/>
          </a:p>
        </p:txBody>
      </p:sp>
      <p:sp>
        <p:nvSpPr>
          <p:cNvPr id="5" name="Shape 3"/>
          <p:cNvSpPr/>
          <p:nvPr/>
        </p:nvSpPr>
        <p:spPr>
          <a:xfrm>
            <a:off x="3425703" y="1581912"/>
            <a:ext cx="534029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35431" y="1691640"/>
            <a:ext cx="512083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But the crocodile and the bird share an ancestor that the lizard does not. The old class cuts that family in two.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A3.2.2 The traditional hierarchy of taxa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boxes do not fit</a:t>
            </a:r>
            <a:endParaRPr lang="en-US" sz="2800" dirty="0"/>
          </a:p>
        </p:txBody>
      </p:sp>
      <p:sp>
        <p:nvSpPr>
          <p:cNvPr id="5" name="Shape 3"/>
          <p:cNvSpPr/>
          <p:nvPr/>
        </p:nvSpPr>
        <p:spPr>
          <a:xfrm>
            <a:off x="733191" y="1627632"/>
            <a:ext cx="621457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842919" y="1737360"/>
            <a:ext cx="599512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Naturalists have long sorted life into a hierarchy of taxa.</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taxon is a named group.</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Cladistics offers another way: unranked groups that follow the branching.</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A3.2.2 The traditional hierarchy of taxa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boxes do not fit</a:t>
            </a:r>
            <a:endParaRPr lang="en-US" sz="2800" dirty="0"/>
          </a:p>
        </p:txBody>
      </p:sp>
      <p:sp>
        <p:nvSpPr>
          <p:cNvPr id="5" name="Shape 3"/>
          <p:cNvSpPr/>
          <p:nvPr/>
        </p:nvSpPr>
        <p:spPr>
          <a:xfrm>
            <a:off x="2486937" y="1581912"/>
            <a:ext cx="72178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665" y="1691640"/>
            <a:ext cx="69983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Normal science: a framework everyone shares. For classification, the ranks.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A3.2.2 The traditional hierarchy of taxa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boxes do not fit</a:t>
            </a:r>
            <a:endParaRPr lang="en-US" sz="2800" dirty="0"/>
          </a:p>
        </p:txBody>
      </p:sp>
      <p:sp>
        <p:nvSpPr>
          <p:cNvPr id="5" name="Shape 3"/>
          <p:cNvSpPr/>
          <p:nvPr/>
        </p:nvSpPr>
        <p:spPr>
          <a:xfrm>
            <a:off x="2486937" y="1581912"/>
            <a:ext cx="72178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665" y="1691640"/>
            <a:ext cx="69983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Cases that do not fit build up, such as groups that split a family in two.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A3.2.2 The traditional hierarchy of taxa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boxes do not fit</a:t>
            </a:r>
            <a:endParaRPr lang="en-US" sz="2800" dirty="0"/>
          </a:p>
        </p:txBody>
      </p:sp>
      <p:sp>
        <p:nvSpPr>
          <p:cNvPr id="5" name="Shape 3"/>
          <p:cNvSpPr/>
          <p:nvPr/>
        </p:nvSpPr>
        <p:spPr>
          <a:xfrm>
            <a:off x="2486937" y="1581912"/>
            <a:ext cx="72178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665" y="1691640"/>
            <a:ext cx="69983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new idea replaces the rule for grouping: use the branching tree, and group only whole clades.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A3.2.2 The traditional hierarchy of taxa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boxes do not fit</a:t>
            </a:r>
            <a:endParaRPr lang="en-US" sz="2800" dirty="0"/>
          </a:p>
        </p:txBody>
      </p:sp>
      <p:sp>
        <p:nvSpPr>
          <p:cNvPr id="5" name="Shape 3"/>
          <p:cNvSpPr/>
          <p:nvPr/>
        </p:nvSpPr>
        <p:spPr>
          <a:xfrm>
            <a:off x="2486937" y="1581912"/>
            <a:ext cx="72178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665" y="1691640"/>
            <a:ext cx="69983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new idea becomes the new normal. A change in the basic ideas of a field is a paradigm shift.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A3.2.2 The traditional hierarchy of taxa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boxes do not fit</a:t>
            </a:r>
            <a:endParaRPr lang="en-US" sz="2800" dirty="0"/>
          </a:p>
        </p:txBody>
      </p:sp>
      <p:sp>
        <p:nvSpPr>
          <p:cNvPr id="5" name="Shape 3"/>
          <p:cNvSpPr/>
          <p:nvPr/>
        </p:nvSpPr>
        <p:spPr>
          <a:xfrm>
            <a:off x="438912" y="2058746"/>
            <a:ext cx="6803136" cy="3746348"/>
          </a:xfrm>
          <a:prstGeom prst="roundRect">
            <a:avLst>
              <a:gd name="adj" fmla="val 292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68474"/>
            <a:ext cx="6583680" cy="3526892"/>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Naturalists have long sorted life into a hierarchy of taxa.</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taxon is a named group.</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Cladistics offers another way: unranked groups that follow the branching.</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taxonomist finds that a group in the old system leaves out one species that descends from the same common ancestor as the rest. What does that show?</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group is a good one, because its members still look alike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group is too small, so it needs a higher rank</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group does not follow the pattern of divergence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taxonomist finds that a group in the old system leaves out one species that descends from the same common ancestor as the rest. What does that show?</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group is a good one, because its members still look alike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group is too small, so it needs a higher rank</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group does not follow the pattern of divergence</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group does not follow the pattern of divergence. A group that leaves out a descendant of its own ancestor splits a family in two, however alike its members look. That is the problem with the old class Reptilia, which leaves out the birds.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ranks, from the top</a:t>
            </a:r>
            <a:endParaRPr lang="en-US" sz="2600" dirty="0"/>
          </a:p>
        </p:txBody>
      </p:sp>
      <p:sp>
        <p:nvSpPr>
          <p:cNvPr id="5" name="Shape 3"/>
          <p:cNvSpPr/>
          <p:nvPr/>
        </p:nvSpPr>
        <p:spPr>
          <a:xfrm>
            <a:off x="548640" y="1920240"/>
            <a:ext cx="1388974" cy="2011680"/>
          </a:xfrm>
          <a:prstGeom prst="roundRect">
            <a:avLst>
              <a:gd name="adj" fmla="val 7900"/>
            </a:avLst>
          </a:prstGeom>
          <a:solidFill>
            <a:srgbClr val="F0C33D"/>
          </a:solidFill>
          <a:ln w="19050">
            <a:solidFill>
              <a:srgbClr val="1A3A2A"/>
            </a:solidFill>
            <a:prstDash val="solid"/>
          </a:ln>
        </p:spPr>
      </p:sp>
      <p:sp>
        <p:nvSpPr>
          <p:cNvPr id="6" name="Text 4"/>
          <p:cNvSpPr/>
          <p:nvPr/>
        </p:nvSpPr>
        <p:spPr>
          <a:xfrm>
            <a:off x="548640"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K</a:t>
            </a:r>
            <a:endParaRPr lang="en-US" sz="6000" dirty="0"/>
          </a:p>
        </p:txBody>
      </p:sp>
      <p:sp>
        <p:nvSpPr>
          <p:cNvPr id="7" name="Text 5"/>
          <p:cNvSpPr/>
          <p:nvPr/>
        </p:nvSpPr>
        <p:spPr>
          <a:xfrm>
            <a:off x="548640"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King</a:t>
            </a:r>
            <a:endParaRPr lang="en-US" sz="1800" dirty="0"/>
          </a:p>
        </p:txBody>
      </p:sp>
      <p:sp>
        <p:nvSpPr>
          <p:cNvPr id="8" name="Shape 6"/>
          <p:cNvSpPr/>
          <p:nvPr/>
        </p:nvSpPr>
        <p:spPr>
          <a:xfrm>
            <a:off x="2166214" y="1920240"/>
            <a:ext cx="1388974" cy="2011680"/>
          </a:xfrm>
          <a:prstGeom prst="roundRect">
            <a:avLst>
              <a:gd name="adj" fmla="val 7900"/>
            </a:avLst>
          </a:prstGeom>
          <a:solidFill>
            <a:srgbClr val="F0C33D"/>
          </a:solidFill>
          <a:ln w="19050">
            <a:solidFill>
              <a:srgbClr val="1A3A2A"/>
            </a:solidFill>
            <a:prstDash val="solid"/>
          </a:ln>
        </p:spPr>
      </p:sp>
      <p:sp>
        <p:nvSpPr>
          <p:cNvPr id="9" name="Text 7"/>
          <p:cNvSpPr/>
          <p:nvPr/>
        </p:nvSpPr>
        <p:spPr>
          <a:xfrm>
            <a:off x="2166214"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0" name="Text 8"/>
          <p:cNvSpPr/>
          <p:nvPr/>
        </p:nvSpPr>
        <p:spPr>
          <a:xfrm>
            <a:off x="2166214"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Philip</a:t>
            </a:r>
            <a:endParaRPr lang="en-US" sz="1800" dirty="0"/>
          </a:p>
        </p:txBody>
      </p:sp>
      <p:sp>
        <p:nvSpPr>
          <p:cNvPr id="11" name="Shape 9"/>
          <p:cNvSpPr/>
          <p:nvPr/>
        </p:nvSpPr>
        <p:spPr>
          <a:xfrm>
            <a:off x="3783787" y="1920240"/>
            <a:ext cx="1388974" cy="2011680"/>
          </a:xfrm>
          <a:prstGeom prst="roundRect">
            <a:avLst>
              <a:gd name="adj" fmla="val 7900"/>
            </a:avLst>
          </a:prstGeom>
          <a:solidFill>
            <a:srgbClr val="F0C33D"/>
          </a:solidFill>
          <a:ln w="19050">
            <a:solidFill>
              <a:srgbClr val="1A3A2A"/>
            </a:solidFill>
            <a:prstDash val="solid"/>
          </a:ln>
        </p:spPr>
      </p:sp>
      <p:sp>
        <p:nvSpPr>
          <p:cNvPr id="12" name="Text 10"/>
          <p:cNvSpPr/>
          <p:nvPr/>
        </p:nvSpPr>
        <p:spPr>
          <a:xfrm>
            <a:off x="3783787"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3" name="Text 11"/>
          <p:cNvSpPr/>
          <p:nvPr/>
        </p:nvSpPr>
        <p:spPr>
          <a:xfrm>
            <a:off x="3783787"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Came</a:t>
            </a:r>
            <a:endParaRPr lang="en-US" sz="1800" dirty="0"/>
          </a:p>
        </p:txBody>
      </p:sp>
      <p:sp>
        <p:nvSpPr>
          <p:cNvPr id="14" name="Shape 12"/>
          <p:cNvSpPr/>
          <p:nvPr/>
        </p:nvSpPr>
        <p:spPr>
          <a:xfrm>
            <a:off x="5401361" y="1920240"/>
            <a:ext cx="1388974" cy="2011680"/>
          </a:xfrm>
          <a:prstGeom prst="roundRect">
            <a:avLst>
              <a:gd name="adj" fmla="val 7900"/>
            </a:avLst>
          </a:prstGeom>
          <a:solidFill>
            <a:srgbClr val="F0C33D"/>
          </a:solidFill>
          <a:ln w="19050">
            <a:solidFill>
              <a:srgbClr val="1A3A2A"/>
            </a:solidFill>
            <a:prstDash val="solid"/>
          </a:ln>
        </p:spPr>
      </p:sp>
      <p:sp>
        <p:nvSpPr>
          <p:cNvPr id="15" name="Text 13"/>
          <p:cNvSpPr/>
          <p:nvPr/>
        </p:nvSpPr>
        <p:spPr>
          <a:xfrm>
            <a:off x="5401361"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16" name="Text 14"/>
          <p:cNvSpPr/>
          <p:nvPr/>
        </p:nvSpPr>
        <p:spPr>
          <a:xfrm>
            <a:off x="5401361"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Over</a:t>
            </a:r>
            <a:endParaRPr lang="en-US" sz="1800" dirty="0"/>
          </a:p>
        </p:txBody>
      </p:sp>
      <p:sp>
        <p:nvSpPr>
          <p:cNvPr id="17" name="Shape 15"/>
          <p:cNvSpPr/>
          <p:nvPr/>
        </p:nvSpPr>
        <p:spPr>
          <a:xfrm>
            <a:off x="7018934" y="1920240"/>
            <a:ext cx="1388974" cy="2011680"/>
          </a:xfrm>
          <a:prstGeom prst="roundRect">
            <a:avLst>
              <a:gd name="adj" fmla="val 7900"/>
            </a:avLst>
          </a:prstGeom>
          <a:solidFill>
            <a:srgbClr val="F0C33D"/>
          </a:solidFill>
          <a:ln w="19050">
            <a:solidFill>
              <a:srgbClr val="1A3A2A"/>
            </a:solidFill>
            <a:prstDash val="solid"/>
          </a:ln>
        </p:spPr>
      </p:sp>
      <p:sp>
        <p:nvSpPr>
          <p:cNvPr id="18" name="Text 16"/>
          <p:cNvSpPr/>
          <p:nvPr/>
        </p:nvSpPr>
        <p:spPr>
          <a:xfrm>
            <a:off x="7018934"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F</a:t>
            </a:r>
            <a:endParaRPr lang="en-US" sz="6000" dirty="0"/>
          </a:p>
        </p:txBody>
      </p:sp>
      <p:sp>
        <p:nvSpPr>
          <p:cNvPr id="19" name="Text 17"/>
          <p:cNvSpPr/>
          <p:nvPr/>
        </p:nvSpPr>
        <p:spPr>
          <a:xfrm>
            <a:off x="7018934"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For</a:t>
            </a:r>
            <a:endParaRPr lang="en-US" sz="1800" dirty="0"/>
          </a:p>
        </p:txBody>
      </p:sp>
      <p:sp>
        <p:nvSpPr>
          <p:cNvPr id="20" name="Shape 18"/>
          <p:cNvSpPr/>
          <p:nvPr/>
        </p:nvSpPr>
        <p:spPr>
          <a:xfrm>
            <a:off x="8636508" y="1920240"/>
            <a:ext cx="1388974" cy="2011680"/>
          </a:xfrm>
          <a:prstGeom prst="roundRect">
            <a:avLst>
              <a:gd name="adj" fmla="val 7900"/>
            </a:avLst>
          </a:prstGeom>
          <a:solidFill>
            <a:srgbClr val="F0C33D"/>
          </a:solidFill>
          <a:ln w="19050">
            <a:solidFill>
              <a:srgbClr val="1A3A2A"/>
            </a:solidFill>
            <a:prstDash val="solid"/>
          </a:ln>
        </p:spPr>
      </p:sp>
      <p:sp>
        <p:nvSpPr>
          <p:cNvPr id="21" name="Text 19"/>
          <p:cNvSpPr/>
          <p:nvPr/>
        </p:nvSpPr>
        <p:spPr>
          <a:xfrm>
            <a:off x="8636508"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22" name="Text 20"/>
          <p:cNvSpPr/>
          <p:nvPr/>
        </p:nvSpPr>
        <p:spPr>
          <a:xfrm>
            <a:off x="8636508"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Good</a:t>
            </a:r>
            <a:endParaRPr lang="en-US" sz="1800" dirty="0"/>
          </a:p>
        </p:txBody>
      </p:sp>
      <p:sp>
        <p:nvSpPr>
          <p:cNvPr id="23" name="Shape 21"/>
          <p:cNvSpPr/>
          <p:nvPr/>
        </p:nvSpPr>
        <p:spPr>
          <a:xfrm>
            <a:off x="10254082" y="1920240"/>
            <a:ext cx="1388974" cy="2011680"/>
          </a:xfrm>
          <a:prstGeom prst="roundRect">
            <a:avLst>
              <a:gd name="adj" fmla="val 7900"/>
            </a:avLst>
          </a:prstGeom>
          <a:solidFill>
            <a:srgbClr val="F0C33D"/>
          </a:solidFill>
          <a:ln w="19050">
            <a:solidFill>
              <a:srgbClr val="1A3A2A"/>
            </a:solidFill>
            <a:prstDash val="solid"/>
          </a:ln>
        </p:spPr>
      </p:sp>
      <p:sp>
        <p:nvSpPr>
          <p:cNvPr id="24" name="Text 22"/>
          <p:cNvSpPr/>
          <p:nvPr/>
        </p:nvSpPr>
        <p:spPr>
          <a:xfrm>
            <a:off x="10254082"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25" name="Text 23"/>
          <p:cNvSpPr/>
          <p:nvPr/>
        </p:nvSpPr>
        <p:spPr>
          <a:xfrm>
            <a:off x="10254082"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Soup</a:t>
            </a:r>
            <a:endParaRPr lang="en-US" sz="1800" dirty="0"/>
          </a:p>
        </p:txBody>
      </p:sp>
      <p:sp>
        <p:nvSpPr>
          <p:cNvPr id="26"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ranks, from the top</a:t>
            </a:r>
            <a:endParaRPr lang="en-US" sz="2600" dirty="0"/>
          </a:p>
        </p:txBody>
      </p:sp>
      <p:sp>
        <p:nvSpPr>
          <p:cNvPr id="5" name="Shape 3"/>
          <p:cNvSpPr/>
          <p:nvPr/>
        </p:nvSpPr>
        <p:spPr>
          <a:xfrm>
            <a:off x="548640" y="1920240"/>
            <a:ext cx="1388974" cy="2011680"/>
          </a:xfrm>
          <a:prstGeom prst="roundRect">
            <a:avLst>
              <a:gd name="adj" fmla="val 7900"/>
            </a:avLst>
          </a:prstGeom>
          <a:solidFill>
            <a:srgbClr val="F0C33D"/>
          </a:solidFill>
          <a:ln w="19050">
            <a:solidFill>
              <a:srgbClr val="1A3A2A"/>
            </a:solidFill>
            <a:prstDash val="solid"/>
          </a:ln>
        </p:spPr>
      </p:sp>
      <p:sp>
        <p:nvSpPr>
          <p:cNvPr id="6" name="Text 4"/>
          <p:cNvSpPr/>
          <p:nvPr/>
        </p:nvSpPr>
        <p:spPr>
          <a:xfrm>
            <a:off x="548640"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K</a:t>
            </a:r>
            <a:endParaRPr lang="en-US" sz="6000" dirty="0"/>
          </a:p>
        </p:txBody>
      </p:sp>
      <p:sp>
        <p:nvSpPr>
          <p:cNvPr id="7" name="Text 5"/>
          <p:cNvSpPr/>
          <p:nvPr/>
        </p:nvSpPr>
        <p:spPr>
          <a:xfrm>
            <a:off x="548640"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King</a:t>
            </a:r>
            <a:endParaRPr lang="en-US" sz="1800" dirty="0"/>
          </a:p>
        </p:txBody>
      </p:sp>
      <p:sp>
        <p:nvSpPr>
          <p:cNvPr id="8" name="Text 6"/>
          <p:cNvSpPr/>
          <p:nvPr/>
        </p:nvSpPr>
        <p:spPr>
          <a:xfrm>
            <a:off x="548640"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Kingdom</a:t>
            </a:r>
            <a:endParaRPr lang="en-US" sz="1800" dirty="0"/>
          </a:p>
        </p:txBody>
      </p:sp>
      <p:sp>
        <p:nvSpPr>
          <p:cNvPr id="9" name="Text 7"/>
          <p:cNvSpPr/>
          <p:nvPr/>
        </p:nvSpPr>
        <p:spPr>
          <a:xfrm>
            <a:off x="548640"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biggest group</a:t>
            </a:r>
            <a:endParaRPr lang="en-US" sz="1300" dirty="0"/>
          </a:p>
        </p:txBody>
      </p:sp>
      <p:sp>
        <p:nvSpPr>
          <p:cNvPr id="10" name="Shape 8"/>
          <p:cNvSpPr/>
          <p:nvPr/>
        </p:nvSpPr>
        <p:spPr>
          <a:xfrm>
            <a:off x="2166214" y="1920240"/>
            <a:ext cx="1388974" cy="2011680"/>
          </a:xfrm>
          <a:prstGeom prst="roundRect">
            <a:avLst>
              <a:gd name="adj" fmla="val 7900"/>
            </a:avLst>
          </a:prstGeom>
          <a:solidFill>
            <a:srgbClr val="F0C33D"/>
          </a:solidFill>
          <a:ln w="19050">
            <a:solidFill>
              <a:srgbClr val="1A3A2A"/>
            </a:solidFill>
            <a:prstDash val="solid"/>
          </a:ln>
        </p:spPr>
      </p:sp>
      <p:sp>
        <p:nvSpPr>
          <p:cNvPr id="11" name="Text 9"/>
          <p:cNvSpPr/>
          <p:nvPr/>
        </p:nvSpPr>
        <p:spPr>
          <a:xfrm>
            <a:off x="2166214"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2" name="Text 10"/>
          <p:cNvSpPr/>
          <p:nvPr/>
        </p:nvSpPr>
        <p:spPr>
          <a:xfrm>
            <a:off x="2166214"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Philip</a:t>
            </a:r>
            <a:endParaRPr lang="en-US" sz="1800" dirty="0"/>
          </a:p>
        </p:txBody>
      </p:sp>
      <p:sp>
        <p:nvSpPr>
          <p:cNvPr id="13" name="Text 11"/>
          <p:cNvSpPr/>
          <p:nvPr/>
        </p:nvSpPr>
        <p:spPr>
          <a:xfrm>
            <a:off x="2166214"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Phylum</a:t>
            </a:r>
            <a:endParaRPr lang="en-US" sz="1800" dirty="0"/>
          </a:p>
        </p:txBody>
      </p:sp>
      <p:sp>
        <p:nvSpPr>
          <p:cNvPr id="14" name="Text 12"/>
          <p:cNvSpPr/>
          <p:nvPr/>
        </p:nvSpPr>
        <p:spPr>
          <a:xfrm>
            <a:off x="2166214"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 major body plan</a:t>
            </a:r>
            <a:endParaRPr lang="en-US" sz="1300" dirty="0"/>
          </a:p>
        </p:txBody>
      </p:sp>
      <p:sp>
        <p:nvSpPr>
          <p:cNvPr id="15" name="Shape 13"/>
          <p:cNvSpPr/>
          <p:nvPr/>
        </p:nvSpPr>
        <p:spPr>
          <a:xfrm>
            <a:off x="3783787" y="1920240"/>
            <a:ext cx="1388974" cy="2011680"/>
          </a:xfrm>
          <a:prstGeom prst="roundRect">
            <a:avLst>
              <a:gd name="adj" fmla="val 7900"/>
            </a:avLst>
          </a:prstGeom>
          <a:solidFill>
            <a:srgbClr val="F0C33D"/>
          </a:solidFill>
          <a:ln w="19050">
            <a:solidFill>
              <a:srgbClr val="1A3A2A"/>
            </a:solidFill>
            <a:prstDash val="solid"/>
          </a:ln>
        </p:spPr>
      </p:sp>
      <p:sp>
        <p:nvSpPr>
          <p:cNvPr id="16" name="Text 14"/>
          <p:cNvSpPr/>
          <p:nvPr/>
        </p:nvSpPr>
        <p:spPr>
          <a:xfrm>
            <a:off x="3783787"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7" name="Text 15"/>
          <p:cNvSpPr/>
          <p:nvPr/>
        </p:nvSpPr>
        <p:spPr>
          <a:xfrm>
            <a:off x="3783787"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Came</a:t>
            </a:r>
            <a:endParaRPr lang="en-US" sz="1800" dirty="0"/>
          </a:p>
        </p:txBody>
      </p:sp>
      <p:sp>
        <p:nvSpPr>
          <p:cNvPr id="18" name="Text 16"/>
          <p:cNvSpPr/>
          <p:nvPr/>
        </p:nvSpPr>
        <p:spPr>
          <a:xfrm>
            <a:off x="3783787"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Class</a:t>
            </a:r>
            <a:endParaRPr lang="en-US" sz="1800" dirty="0"/>
          </a:p>
        </p:txBody>
      </p:sp>
      <p:sp>
        <p:nvSpPr>
          <p:cNvPr id="19" name="Text 17"/>
          <p:cNvSpPr/>
          <p:nvPr/>
        </p:nvSpPr>
        <p:spPr>
          <a:xfrm>
            <a:off x="3783787"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mammals, birds, insects</a:t>
            </a:r>
            <a:endParaRPr lang="en-US" sz="1300" dirty="0"/>
          </a:p>
        </p:txBody>
      </p:sp>
      <p:sp>
        <p:nvSpPr>
          <p:cNvPr id="20" name="Shape 18"/>
          <p:cNvSpPr/>
          <p:nvPr/>
        </p:nvSpPr>
        <p:spPr>
          <a:xfrm>
            <a:off x="5401361" y="1920240"/>
            <a:ext cx="1388974" cy="2011680"/>
          </a:xfrm>
          <a:prstGeom prst="roundRect">
            <a:avLst>
              <a:gd name="adj" fmla="val 7900"/>
            </a:avLst>
          </a:prstGeom>
          <a:solidFill>
            <a:srgbClr val="F0C33D"/>
          </a:solidFill>
          <a:ln w="19050">
            <a:solidFill>
              <a:srgbClr val="1A3A2A"/>
            </a:solidFill>
            <a:prstDash val="solid"/>
          </a:ln>
        </p:spPr>
      </p:sp>
      <p:sp>
        <p:nvSpPr>
          <p:cNvPr id="21" name="Text 19"/>
          <p:cNvSpPr/>
          <p:nvPr/>
        </p:nvSpPr>
        <p:spPr>
          <a:xfrm>
            <a:off x="5401361"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22" name="Text 20"/>
          <p:cNvSpPr/>
          <p:nvPr/>
        </p:nvSpPr>
        <p:spPr>
          <a:xfrm>
            <a:off x="5401361"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Over</a:t>
            </a:r>
            <a:endParaRPr lang="en-US" sz="1800" dirty="0"/>
          </a:p>
        </p:txBody>
      </p:sp>
      <p:sp>
        <p:nvSpPr>
          <p:cNvPr id="23" name="Text 21"/>
          <p:cNvSpPr/>
          <p:nvPr/>
        </p:nvSpPr>
        <p:spPr>
          <a:xfrm>
            <a:off x="5401361"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Order</a:t>
            </a:r>
            <a:endParaRPr lang="en-US" sz="1800" dirty="0"/>
          </a:p>
        </p:txBody>
      </p:sp>
      <p:sp>
        <p:nvSpPr>
          <p:cNvPr id="24" name="Text 22"/>
          <p:cNvSpPr/>
          <p:nvPr/>
        </p:nvSpPr>
        <p:spPr>
          <a:xfrm>
            <a:off x="5401361"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primates, carnivores</a:t>
            </a:r>
            <a:endParaRPr lang="en-US" sz="1300" dirty="0"/>
          </a:p>
        </p:txBody>
      </p:sp>
      <p:sp>
        <p:nvSpPr>
          <p:cNvPr id="25" name="Shape 23"/>
          <p:cNvSpPr/>
          <p:nvPr/>
        </p:nvSpPr>
        <p:spPr>
          <a:xfrm>
            <a:off x="7018934" y="1920240"/>
            <a:ext cx="1388974" cy="2011680"/>
          </a:xfrm>
          <a:prstGeom prst="roundRect">
            <a:avLst>
              <a:gd name="adj" fmla="val 7900"/>
            </a:avLst>
          </a:prstGeom>
          <a:solidFill>
            <a:srgbClr val="F0C33D"/>
          </a:solidFill>
          <a:ln w="19050">
            <a:solidFill>
              <a:srgbClr val="1A3A2A"/>
            </a:solidFill>
            <a:prstDash val="solid"/>
          </a:ln>
        </p:spPr>
      </p:sp>
      <p:sp>
        <p:nvSpPr>
          <p:cNvPr id="26" name="Text 24"/>
          <p:cNvSpPr/>
          <p:nvPr/>
        </p:nvSpPr>
        <p:spPr>
          <a:xfrm>
            <a:off x="7018934"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F</a:t>
            </a:r>
            <a:endParaRPr lang="en-US" sz="6000" dirty="0"/>
          </a:p>
        </p:txBody>
      </p:sp>
      <p:sp>
        <p:nvSpPr>
          <p:cNvPr id="27" name="Text 25"/>
          <p:cNvSpPr/>
          <p:nvPr/>
        </p:nvSpPr>
        <p:spPr>
          <a:xfrm>
            <a:off x="7018934"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For</a:t>
            </a:r>
            <a:endParaRPr lang="en-US" sz="1800" dirty="0"/>
          </a:p>
        </p:txBody>
      </p:sp>
      <p:sp>
        <p:nvSpPr>
          <p:cNvPr id="28" name="Text 26"/>
          <p:cNvSpPr/>
          <p:nvPr/>
        </p:nvSpPr>
        <p:spPr>
          <a:xfrm>
            <a:off x="7018934"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Family</a:t>
            </a:r>
            <a:endParaRPr lang="en-US" sz="1800" dirty="0"/>
          </a:p>
        </p:txBody>
      </p:sp>
      <p:sp>
        <p:nvSpPr>
          <p:cNvPr id="29" name="Text 27"/>
          <p:cNvSpPr/>
          <p:nvPr/>
        </p:nvSpPr>
        <p:spPr>
          <a:xfrm>
            <a:off x="7018934"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cats, dogs, apes</a:t>
            </a:r>
            <a:endParaRPr lang="en-US" sz="1300" dirty="0"/>
          </a:p>
        </p:txBody>
      </p:sp>
      <p:sp>
        <p:nvSpPr>
          <p:cNvPr id="30" name="Shape 28"/>
          <p:cNvSpPr/>
          <p:nvPr/>
        </p:nvSpPr>
        <p:spPr>
          <a:xfrm>
            <a:off x="8636508" y="1920240"/>
            <a:ext cx="1388974" cy="2011680"/>
          </a:xfrm>
          <a:prstGeom prst="roundRect">
            <a:avLst>
              <a:gd name="adj" fmla="val 7900"/>
            </a:avLst>
          </a:prstGeom>
          <a:solidFill>
            <a:srgbClr val="F0C33D"/>
          </a:solidFill>
          <a:ln w="19050">
            <a:solidFill>
              <a:srgbClr val="1A3A2A"/>
            </a:solidFill>
            <a:prstDash val="solid"/>
          </a:ln>
        </p:spPr>
      </p:sp>
      <p:sp>
        <p:nvSpPr>
          <p:cNvPr id="31" name="Text 29"/>
          <p:cNvSpPr/>
          <p:nvPr/>
        </p:nvSpPr>
        <p:spPr>
          <a:xfrm>
            <a:off x="8636508"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32" name="Text 30"/>
          <p:cNvSpPr/>
          <p:nvPr/>
        </p:nvSpPr>
        <p:spPr>
          <a:xfrm>
            <a:off x="8636508"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Good</a:t>
            </a:r>
            <a:endParaRPr lang="en-US" sz="1800" dirty="0"/>
          </a:p>
        </p:txBody>
      </p:sp>
      <p:sp>
        <p:nvSpPr>
          <p:cNvPr id="33" name="Text 31"/>
          <p:cNvSpPr/>
          <p:nvPr/>
        </p:nvSpPr>
        <p:spPr>
          <a:xfrm>
            <a:off x="8636508"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Genus</a:t>
            </a:r>
            <a:endParaRPr lang="en-US" sz="1800" dirty="0"/>
          </a:p>
        </p:txBody>
      </p:sp>
      <p:sp>
        <p:nvSpPr>
          <p:cNvPr id="34" name="Text 32"/>
          <p:cNvSpPr/>
          <p:nvPr/>
        </p:nvSpPr>
        <p:spPr>
          <a:xfrm>
            <a:off x="8636508"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close species together</a:t>
            </a:r>
            <a:endParaRPr lang="en-US" sz="1300" dirty="0"/>
          </a:p>
        </p:txBody>
      </p:sp>
      <p:sp>
        <p:nvSpPr>
          <p:cNvPr id="35" name="Shape 33"/>
          <p:cNvSpPr/>
          <p:nvPr/>
        </p:nvSpPr>
        <p:spPr>
          <a:xfrm>
            <a:off x="10254082" y="1920240"/>
            <a:ext cx="1388974" cy="2011680"/>
          </a:xfrm>
          <a:prstGeom prst="roundRect">
            <a:avLst>
              <a:gd name="adj" fmla="val 7900"/>
            </a:avLst>
          </a:prstGeom>
          <a:solidFill>
            <a:srgbClr val="F0C33D"/>
          </a:solidFill>
          <a:ln w="19050">
            <a:solidFill>
              <a:srgbClr val="1A3A2A"/>
            </a:solidFill>
            <a:prstDash val="solid"/>
          </a:ln>
        </p:spPr>
      </p:sp>
      <p:sp>
        <p:nvSpPr>
          <p:cNvPr id="36" name="Text 34"/>
          <p:cNvSpPr/>
          <p:nvPr/>
        </p:nvSpPr>
        <p:spPr>
          <a:xfrm>
            <a:off x="10254082"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37" name="Text 35"/>
          <p:cNvSpPr/>
          <p:nvPr/>
        </p:nvSpPr>
        <p:spPr>
          <a:xfrm>
            <a:off x="10254082"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Soup</a:t>
            </a:r>
            <a:endParaRPr lang="en-US" sz="1800" dirty="0"/>
          </a:p>
        </p:txBody>
      </p:sp>
      <p:sp>
        <p:nvSpPr>
          <p:cNvPr id="38" name="Text 36"/>
          <p:cNvSpPr/>
          <p:nvPr/>
        </p:nvSpPr>
        <p:spPr>
          <a:xfrm>
            <a:off x="10254082"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Species</a:t>
            </a:r>
            <a:endParaRPr lang="en-US" sz="1800" dirty="0"/>
          </a:p>
        </p:txBody>
      </p:sp>
      <p:sp>
        <p:nvSpPr>
          <p:cNvPr id="39" name="Text 37"/>
          <p:cNvSpPr/>
          <p:nvPr/>
        </p:nvSpPr>
        <p:spPr>
          <a:xfrm>
            <a:off x="10254082"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one kind of organism</a:t>
            </a:r>
            <a:endParaRPr lang="en-US" sz="1300" dirty="0"/>
          </a:p>
        </p:txBody>
      </p:sp>
      <p:sp>
        <p:nvSpPr>
          <p:cNvPr id="40"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DISCUSSION</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Questions on a paradigm shift</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Chapter 2's figures on screen; the four questions on the board.</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Four questions to answer from chapter 2: (a) Outline why it is hard to classify flying animals, such as birds and insects, by the features that make traditional groups. (b) Why does the traditional hierarchy not always match the pattern of divergence in evolution? (c) What does it mean to say that a fixed ranking of taxa is arbitrary? (d) Suggest why a classification that follows evolutionary relationships has an advantage over the ranks. Then ask which of the four stages of the cycle in chapter 2's second figure each answer belongs to.</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What does ancestry let you predict?</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write one prediction they could make about a member of a clade and one way it could fail (a feature lost along a branch).</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66934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A3.2.3 Classification that follows relationships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Groups that are family trees</a:t>
            </a:r>
            <a:endParaRPr lang="en-US" sz="2800" dirty="0"/>
          </a:p>
        </p:txBody>
      </p:sp>
      <p:sp>
        <p:nvSpPr>
          <p:cNvPr id="5" name="Shape 3"/>
          <p:cNvSpPr/>
          <p:nvPr/>
        </p:nvSpPr>
        <p:spPr>
          <a:xfrm>
            <a:off x="3209036" y="1581912"/>
            <a:ext cx="57736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18764" y="1691640"/>
            <a:ext cx="55541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Hair and milk appeared once, on the branch leading to the mammals. Every descendant of that ancestor inherits them, unless a line loses them.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66934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A3.2.3 Classification that follows relationships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Groups that are family trees</a:t>
            </a:r>
            <a:endParaRPr lang="en-US" sz="2800" dirty="0"/>
          </a:p>
        </p:txBody>
      </p:sp>
      <p:sp>
        <p:nvSpPr>
          <p:cNvPr id="5" name="Shape 3"/>
          <p:cNvSpPr/>
          <p:nvPr/>
        </p:nvSpPr>
        <p:spPr>
          <a:xfrm>
            <a:off x="3209036" y="1581912"/>
            <a:ext cx="57736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18764" y="1691640"/>
            <a:ext cx="55541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newly found animal. Its DNA says it is the mouse's closest relative: it joins the tree there (a made-up animal).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66934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A3.2.3 Classification that follows relationships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Groups that are family trees</a:t>
            </a:r>
            <a:endParaRPr lang="en-US" sz="2800" dirty="0"/>
          </a:p>
        </p:txBody>
      </p:sp>
      <p:sp>
        <p:nvSpPr>
          <p:cNvPr id="5" name="Shape 3"/>
          <p:cNvSpPr/>
          <p:nvPr/>
        </p:nvSpPr>
        <p:spPr>
          <a:xfrm>
            <a:off x="3209036" y="1581912"/>
            <a:ext cx="57736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18764" y="1691640"/>
            <a:ext cx="55541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 sits inside the mammal clade, so you can predict its features before you have studied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66934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A3.2.3 Classification that follows relationships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Groups that are family trees</a:t>
            </a:r>
            <a:endParaRPr lang="en-US" sz="2800" dirty="0"/>
          </a:p>
        </p:txBody>
      </p:sp>
      <p:sp>
        <p:nvSpPr>
          <p:cNvPr id="5" name="Shape 3"/>
          <p:cNvSpPr/>
          <p:nvPr/>
        </p:nvSpPr>
        <p:spPr>
          <a:xfrm>
            <a:off x="479532" y="1627632"/>
            <a:ext cx="6721896"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89260" y="1737360"/>
            <a:ext cx="6502440"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ideal classification follows evolutionary relationships: all members of a group descend from one common ancestor.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Features of one member can be predicted for the rest, because they are shared within the group.</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newly found frog falls inside a clade whose other members all make a toxin in their skin. Which statement is best?</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must make the toxin, because every member of a clade shares every feature of its common ancestor</a:t>
            </a:r>
            <a:endParaRPr lang="en-US" sz="1900" dirty="0"/>
          </a:p>
        </p:txBody>
      </p:sp>
      <p:sp>
        <p:nvSpPr>
          <p:cNvPr id="6" name="Text 4"/>
          <p:cNvSpPr/>
          <p:nvPr/>
        </p:nvSpPr>
        <p:spPr>
          <a:xfrm>
            <a:off x="731520" y="321970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Nothing can be said about it until its skin has been tested, because relatives never share a toxin</a:t>
            </a:r>
            <a:endParaRPr lang="en-US" sz="1900" dirty="0"/>
          </a:p>
        </p:txBody>
      </p:sp>
      <p:sp>
        <p:nvSpPr>
          <p:cNvPr id="7" name="Text 5"/>
          <p:cNvSpPr/>
          <p:nvPr/>
        </p:nvSpPr>
        <p:spPr>
          <a:xfrm>
            <a:off x="731520" y="419912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probably makes the toxin, but a feature can be lost, so the prediction needs testing</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newly found frog falls inside a clade whose other members all make a toxin in their skin. Which statement is best?</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must make the toxin, because every member of a clade shares every feature of its common ancestor</a:t>
            </a:r>
            <a:endParaRPr lang="en-US" sz="1900" dirty="0"/>
          </a:p>
        </p:txBody>
      </p:sp>
      <p:sp>
        <p:nvSpPr>
          <p:cNvPr id="6" name="Text 4"/>
          <p:cNvSpPr/>
          <p:nvPr/>
        </p:nvSpPr>
        <p:spPr>
          <a:xfrm>
            <a:off x="731520" y="321970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Nothing can be said about it until its skin has been tested, because relatives never share a toxin</a:t>
            </a:r>
            <a:endParaRPr lang="en-US" sz="1900" dirty="0"/>
          </a:p>
        </p:txBody>
      </p:sp>
      <p:sp>
        <p:nvSpPr>
          <p:cNvPr id="7" name="Text 5"/>
          <p:cNvSpPr/>
          <p:nvPr/>
        </p:nvSpPr>
        <p:spPr>
          <a:xfrm>
            <a:off x="731520" y="4199128"/>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probably makes the toxin, but a feature can be lost, so the prediction needs testing</a:t>
            </a:r>
            <a:endParaRPr lang="en-US" sz="1900" dirty="0"/>
          </a:p>
        </p:txBody>
      </p:sp>
      <p:sp>
        <p:nvSpPr>
          <p:cNvPr id="8" name="Text 6"/>
          <p:cNvSpPr/>
          <p:nvPr/>
        </p:nvSpPr>
        <p:spPr>
          <a:xfrm>
            <a:off x="731520" y="5178552"/>
            <a:ext cx="10728655" cy="11490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second. Membership of the clade makes the toxin likely, because it was probably present in the common ancestor. It is not certain, since a line can lose a feature, and that is why a prediction is tested and not simply assumed.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prediction is a good bet, not a promise. A feature can be lost along a branch: snakes belong to a group of four-limbed animals, but their ancestors lost the legs. That is why a prediction is then tested.</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classification is needed, and what it makes possible  (A3.2.1)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why the traditional hierarchy of taxa does not always match evolution, and why a fixed ranking is arbitrary  (A3.2.2)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a classification that follows evolutionary relationships lets you predict the features of its members  (A3.2.3)</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Two groups</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 a slip: "A group of look-alike animals has members from two different clades. Give one reason this group is less useful than a clade for predicting."</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A3.2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Why sort life at all?</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When the boxes do not fit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3 Groups that are family trees</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A3.2,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A3.2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Cladistics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A3.2 Classification and cladistics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A3.2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A3.2 Classification and Cladistics (HL)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A3.2 Classification and cladistics, lesson 1: Why sort life, and when the boxes fail (HL)</dc:title>
  <dc:subject>PptxGenJS Presentation</dc:subject>
  <dc:creator>Biology by Bradford</dc:creator>
  <cp:lastModifiedBy>Biology by Bradford</cp:lastModifiedBy>
  <cp:revision>1</cp:revision>
  <dcterms:created xsi:type="dcterms:W3CDTF">2026-10-25T21:15:05Z</dcterms:created>
  <dcterms:modified xsi:type="dcterms:W3CDTF">2026-10-25T21:15:05Z</dcterms:modified>
</cp:coreProperties>
</file>