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A3.2, Classification and cladistics. Lesson 2 of 4: Clades, and a clock made of DNA (higher level), 60 minutes.
The plan, minute by minute (each slide's footer says where you are):
0 to 6 min (6)  Do now: clade or not?
6 to 20 min (14)  Ring the clades
20 to 30 min (10)  Which evidence would you trust?
30 to 46 min (16)  Plot the clock
46 to 54 min (8)  Why only an estimate?
54 to 60 min (6)  Exit
What students get wrong:
"Any group of relatives is a clade." A clade is an ancestor and all its descendants. Leave one out, as the old reptiles do with birds, and it is not a clade.
"The molecular clock gives dates." It gives estimates, calibrated from fossils, which shift with generation time, population size and selection pressure.
Stretch and support:
Support: give the captions of each figure as a cut-up storyboard to put in order, and use the key terms (tap the dotted words) as a glossary.
Stretch: why might the same gene tick at different rates in different lines? Give an example for each of the three factors.
The lesson plan to print: https://www.biologybybradford.com/guides/downloads/ib-biology-a3-2-classification-and-cladistics-lesson-2-plan.pdf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clade or not? (6 min).
The plan: On the board: an ancestor X with four descendants P, Q, R and S, and the group P, Q, R. Is it a clade? Students vote, then defend their vote in pairs. Do not reveal the answer: chapter 4's predict box does that.
Start a 6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clade or not? (6 min).
The plan: On the board: an ancestor X with four descendants P, Q, R and S, and the group P, Q, R. Is it a clade? Students vote, then defend their vote in pairs. Do not reveal the answer: chapter 4's predict box does that.
The activity: Clade or not?. A printed tree of six or seven organisms and a set of cards, each naming a group of tips. Pairs sort the cards into "a clade" and "not a clade", and for each one that is not, name the descendant that is missing or the member that does not belong. Include the old reptiles. Then say for each clade which evidence (sequences or structure) you would use to check it.
Needs: the tree from chapter 4 printed, one per pair; cards cut from a sheet.
The time: 6 minutes, minutes 0 to 6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clade or not? (6 min).
The plan: On the board: an ancestor X with four descendants P, Q, R and S, and the group P, Q, R. Is it a clade? Students vote, then defend their vote in pairs. Do not reveal the answer: chapter 4's predict box does that.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clade or not? (6 min).
The plan: On the board: an ancestor X with four descendants P, Q, R and S, and the group P, Q, R. Is it a clade? Students vote, then defend their vote in pairs. Do not reveal the answer: chapter 4's predict box does that.
Answer: A. No. A clade holds the ancestor and all of its descendants, and S descends from X as well. P, Q and R do share X, but the group is missing a descendant, so it does not follow the branching.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Ring the clades (14 min).
The plan: Chapter 4's figure: tap each lettered node and say the clade it rings, then tap the old reptiles and say why the ring is not a clade. Students write the two-question test for a clade. Then the predict box.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Ring the clades (14 min).
The plan: Chapter 4's figure: tap each lettered node and say the clade it rings, then tap the old reptiles and say why the ring is not a clade. Students write the two-question test for a clade. Then the predict box.
A clade is a common ancestor together with every organism that descends from it. Test any group with two questions. Do all its members share one common ancestor? And are all of that ancestor's descendants inside the group? Both answers must be yes. Leave out one descendant, or add one that is not a descendant, and it is not a clade.
Clades nest like boxes inside boxes: birds are a clade, and so is the larger clade that holds birds and crocodiles. Tap the lettered nodes on the tree to ring the clade that starts at each one, then tap the old group called reptiles.
How do you decide which organisms share an ancestor? The most objective evidence comes from the base sequences of genes or the amino acid sequences of proteins. A sequence is a long string that can be compared position by position, and anyone counting the differences gets the same answer. Morphological traits can also place organisms in clades, but they need a judgement about which features count, and they can mislead when unrelated lines evolve similar structures.
Parts of the figure:
Node E, the root: every organism on the tree. The whole tree is always a clade.
Node D: add the frog and the ring holds every descendant of node D, so it is a clade too.
Node C: add the mouse and the ring still holds everything that descends from this ancestor. Still a clade.
Node B: the lizard, the crocodile and the bird all descend from this ancestor, and it has no other descendants. The bird is inside this clade.
Node A: the crocodile and the bird, and nothing else, descend from this ancestor. Together they are a clade.
The old reptiles: the lizard and the crocodile only. They share their ancestor with the bird, which is left out, so this group is not a clade. Leave out even one descendant and it fails.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20 of 60: Ring the clades (14 min).
The plan: Chapter 4's figure: tap each lettered node and say the clade it rings, then tap the old reptiles and say why the ring is not a clade. Students write the two-question test for a clade. Then the predict box.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Which evidence would you trust? (10 min).
The plan: The clade or not card sort below. Pairs decide for each card which evidence would place the organism, and where morphology could mislead. Land on: base and amino acid sequences are the most objective evidence, and morphological traits can also be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46 of 60: Plot the clock (16 min).
The plan: The data task below on graph paper: plot the fossil-dated pairs, draw the clock, and read the undated pair. Then chapter 5's figure and its last step on a faster clock, and the film for the changes building up along two lines.
The activity: Plot the clock. Students plot three pairs of species with fossil-dated splits against the number of differences in one gene (the teacher gives made-up numbers that fall on a straight line, such as 5, 10 and 15 differences at 10, 20 and 30 million years), draw the line through the origin, then read off the age of an undated pair. A second part gives one line a faster rate and asks how the answer changes. Ask what the gradient measures.
Needs: graph paper, rulers, a table of made-up data on the board or printed.
The time: 16 minutes, minutes 30 to 46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46 of 60: Plot the clock (16 min).
The plan: The data task below on graph paper: plot the fossil-dated pairs, draw the clock, and read the undated pair. Then chapter 5's figure and its last step on a faster clock, and the film for the changes building up along two lines.
Mutations change a gene's sequence at random. When one species splits in two, each line collects its own mutations from then on. So the longer ago two species split, the more differences you find between the same gene in each (you met this with sequences in A4.1). If changes arrive at a roughly steady rate, the differences work like a clock.
To turn a count into a date you need a calibration. Take pairs of species whose split is dated from fossils, and plot their differences against time. A straight line through the points is the molecular clock. Now a pair with no fossil date can be placed: read its number of differences across to the line and down to the time.
The result is an estimate, never a date. The rate at which changes build up is not the same everywhere, because it is affected by the length of the generation time, the size of the population, the intensity of selection and other factors. In the figure's last step, a line that collected changes faster gives a quite different answer from the same 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46 of 60: Plot the clock (16 min).
The plan: The data task below on graph paper: plot the fossil-dated pairs, draw the clock, and read the undated pair. Then chapter 5's figure and its last step on a faster clock, and the film for the changes building up along two lines.
Mutations change a gene's sequence at random. When one species splits in two, each line collects its own mutations from then on. So the longer ago two species split, the more differences you find between the same gene in each (you met this with sequences in A4.1). If changes arrive at a roughly steady rate, the differences work like a clock.
To turn a count into a date you need a calibration. Take pairs of species whose split is dated from fossils, and plot their differences against time. A straight line through the points is the molecular clock. Now a pair with no fossil date can be placed: read its number of differences across to the line and down to the time.
The result is an estimate, never a date. The rate at which changes build up is not the same everywhere, because it is affected by the length of the generation time, the size of the population, the intensity of selection and other factors. In the figure's last step, a line that collected changes faster gives a quite different answer from the same 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46 of 60: Plot the clock (16 min).
The plan: The data task below on graph paper: plot the fossil-dated pairs, draw the clock, and read the undated pair. Then chapter 5's figure and its last step on a faster clock, and the film for the changes building up along two lines.
Mutations change a gene's sequence at random. When one species splits in two, each line collects its own mutations from then on. So the longer ago two species split, the more differences you find between the same gene in each (you met this with sequences in A4.1). If changes arrive at a roughly steady rate, the differences work like a clock.
To turn a count into a date you need a calibration. Take pairs of species whose split is dated from fossils, and plot their differences against time. A straight line through the points is the molecular clock. Now a pair with no fossil date can be placed: read its number of differences across to the line and down to the time.
The result is an estimate, never a date. The rate at which changes build up is not the same everywhere, because it is affected by the length of the generation time, the size of the population, the intensity of selection and other factors. In the figure's last step, a line that collected changes faster gives a quite different answer from the same 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46 of 60: Plot the clock (16 min).
The plan: The data task below on graph paper: plot the fossil-dated pairs, draw the clock, and read the undated pair. Then chapter 5's figure and its last step on a faster clock, and the film for the changes building up along two lines.
Mutations change a gene's sequence at random. When one species splits in two, each line collects its own mutations from then on. So the longer ago two species split, the more differences you find between the same gene in each (you met this with sequences in A4.1). If changes arrive at a roughly steady rate, the differences work like a clock.
To turn a count into a date you need a calibration. Take pairs of species whose split is dated from fossils, and plot their differences against time. A straight line through the points is the molecular clock. Now a pair with no fossil date can be placed: read its number of differences across to the line and down to the time.
The result is an estimate, never a date. The rate at which changes build up is not the same everywhere, because it is affected by the length of the generation time, the size of the population, the intensity of selection and other factors. In the figure's last step, a line that collected changes faster gives a quite different answer from the same 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46 of 60: Plot the clock (16 min).
The plan: The data task below on graph paper: plot the fossil-dated pairs, draw the clock, and read the undated pair. Then chapter 5's figure and its last step on a faster clock, and the film for the changes building up along two lines.
Mutations change a gene's sequence at random. When one species splits in two, each line collects its own mutations from then on. So the longer ago two species split, the more differences you find between the same gene in each (you met this with sequences in A4.1). If changes arrive at a roughly steady rate, the differences work like a clock.
To turn a count into a date you need a calibration. Take pairs of species whose split is dated from fossils, and plot their differences against time. A straight line through the points is the molecular clock. Now a pair with no fossil date can be placed: read its number of differences across to the line and down to the time.
The result is an estimate, never a date. The rate at which changes build up is not the same everywhere, because it is affected by the length of the generation time, the size of the population, the intensity of selection and other factors. In the figure's last step, a line that collected changes faster gives a quite different answer from the same 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46 of 60: Plot the clock (16 min).
The plan: The data task below on graph paper: plot the fossil-dated pairs, draw the clock, and read the undated pair. Then chapter 5's figure and its last step on a faster clock, and the film for the changes building up along two lines.
Mutations change a gene's sequence at random. When one species splits in two, each line collects its own mutations from then on. So the longer ago two species split, the more differences you find between the same gene in each (you met this with sequences in A4.1). If changes arrive at a roughly steady rate, the differences work like a clock.
To turn a count into a date you need a calibration. Take pairs of species whose split is dated from fossils, and plot their differences against time. A straight line through the points is the molecular clock. Now a pair with no fossil date can be placed: read its number of differences across to the line and down to the time.
The result is an estimate, never a date. The rate at which changes build up is not the same everywhere, because it is affected by the length of the generation time, the size of the population, the intensity of selection and other factors. In the figure's last step, a line that collected changes faster gives a quite different answer from the same count.
The animation "Watch it happen: two lines collect changes", paused at 2.5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46 of 60: Plot the clock (16 min).
The plan: The data task below on graph paper: plot the fossil-dated pairs, draw the clock, and read the undated pair. Then chapter 5's figure and its last step on a faster clock, and the film for the changes building up along two lines.
Mutations change a gene's sequence at random. When one species splits in two, each line collects its own mutations from then on. So the longer ago two species split, the more differences you find between the same gene in each (you met this with sequences in A4.1). If changes arrive at a roughly steady rate, the differences work like a clock.
To turn a count into a date you need a calibration. Take pairs of species whose split is dated from fossils, and plot their differences against time. A straight line through the points is the molecular clock. Now a pair with no fossil date can be placed: read its number of differences across to the line and down to the time.
The result is an estimate, never a date. The rate at which changes build up is not the same everywhere, because it is affected by the length of the generation time, the size of the population, the intensity of selection and other factors. In the figure's last step, a line that collected changes faster gives a quite different answer from the same count.
The animation "Watch it happen: two lines collect changes", paused at 9.0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46 of 60: Plot the clock (16 min).
The plan: The data task below on graph paper: plot the fossil-dated pairs, draw the clock, and read the undated pair. Then chapter 5's figure and its last step on a faster clock, and the film for the changes building up along two lines.
Mutations change a gene's sequence at random. When one species splits in two, each line collects its own mutations from then on. So the longer ago two species split, the more differences you find between the same gene in each (you met this with sequences in A4.1). If changes arrive at a roughly steady rate, the differences work like a clock.
To turn a count into a date you need a calibration. Take pairs of species whose split is dated from fossils, and plot their differences against time. A straight line through the points is the molecular clock. Now a pair with no fossil date can be placed: read its number of differences across to the line and down to the time.
The result is an estimate, never a date. The rate at which changes build up is not the same everywhere, because it is affected by the length of the generation time, the size of the population, the intensity of selection and other factors. In the figure's last step, a line that collected changes faster gives a quite different answer from the same count.
The animation "Watch it happen: two lines collect changes", paused at 16.5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46 of 60: Plot the clock (16 min).
The plan: The data task below on graph paper: plot the fossil-dated pairs, draw the clock, and read the undated pair. Then chapter 5's figure and its last step on a faster clock, and the film for the changes building up along two lines.
Mutations change a gene's sequence at random. When one species splits in two, each line collects its own mutations from then on. So the longer ago two species split, the more differences you find between the same gene in each (you met this with sequences in A4.1). If changes arrive at a roughly steady rate, the differences work like a clock.
To turn a count into a date you need a calibration. Take pairs of species whose split is dated from fossils, and plot their differences against time. A straight line through the points is the molecular clock. Now a pair with no fossil date can be placed: read its number of differences across to the line and down to the time.
The result is an estimate, never a date. The rate at which changes build up is not the same everywhere, because it is affected by the length of the generation time, the size of the population, the intensity of selection and other factors. In the figure's last step, a line that collected changes faster gives a quite different answer from the same count.
The animation "Watch it happen: two lines collect changes", paused at 21.0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46 of 60: Plot the clock (16 min).
The plan: The data task below on graph paper: plot the fossil-dated pairs, draw the clock, and read the undated pair. Then chapter 5's figure and its last step on a faster clock, and the film for the changes building up along two lines.
Mutations change a gene's sequence at random. When one species splits in two, each line collects its own mutations from then on. So the longer ago two species split, the more differences you find between the same gene in each (you met this with sequences in A4.1). If changes arrive at a roughly steady rate, the differences work like a clock.
To turn a count into a date you need a calibration. Take pairs of species whose split is dated from fossils, and plot their differences against time. A straight line through the points is the molecular clock. Now a pair with no fossil date can be placed: read its number of differences across to the line and down to the time.
The result is an estimate, never a date. The rate at which changes build up is not the same everywhere, because it is affected by the length of the generation time, the size of the population, the intensity of selection and other factors. In the figure's last step, a line that collected changes faster gives a quite different answer from the same count.
The animation "Watch it happen: two lines collect changes", paused at 25.5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46 of 60: Plot the clock (16 min).
The plan: The data task below on graph paper: plot the fossil-dated pairs, draw the clock, and read the undated pair. Then chapter 5's figure and its last step on a faster clock, and the film for the changes building up along two lines.
Mutations change a gene's sequence at random. When one species splits in two, each line collects its own mutations from then on. So the longer ago two species split, the more differences you find between the same gene in each (you met this with sequences in A4.1). If changes arrive at a roughly steady rate, the differences work like a clock.
To turn a count into a date you need a calibration. Take pairs of species whose split is dated from fossils, and plot their differences against time. A straight line through the points is the molecular clock. Now a pair with no fossil date can be placed: read its number of differences across to the line and down to the time.
The result is an estimate, never a date. The rate at which changes build up is not the same everywhere, because it is affected by the length of the generation time, the size of the population, the intensity of selection and other factors. In the figure's last step, a line that collected changes faster gives a quite different answer from the same count.
The animation "Watch it happen: two lines collect changes", paused at 30.0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46 of 60: Plot the clock (16 min).
The plan: The data task below on graph paper: plot the fossil-dated pairs, draw the clock, and read the undated pair. Then chapter 5's figure and its last step on a faster clock, and the film for the changes building up along two lines.
Mutations change a gene's sequence at random. When one species splits in two, each line collects its own mutations from then on. So the longer ago two species split, the more differences you find between the same gene in each (you met this with sequences in A4.1). If changes arrive at a roughly steady rate, the differences work like a clock.
To turn a count into a date you need a calibration. Take pairs of species whose split is dated from fossils, and plot their differences against time. A straight line through the points is the molecular clock. Now a pair with no fossil date can be placed: read its number of differences across to the line and down to the time.
The result is an estimate, never a date. The rate at which changes build up is not the same everywhere, because it is affected by the length of the generation time, the size of the population, the intensity of selection and other factors. In the figure's last step, a line that collected changes faster gives a quite different answer from the same count.
The animation "Watch it happen: two lines collect changes", paused at 37.0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46 of 60: Plot the clock (16 min).
The plan: The data task below on graph paper: plot the fossil-dated pairs, draw the clock, and read the undated pair. Then chapter 5's figure and its last step on a faster clock, and the film for the changes building up along two lines.
The video is clock.mp4, one loop of the animation in the guide. It plays in PowerPoint and Keynote. Google Slides does not play a video embedded in a .pptx: download clock.mp4 (https://www.biologybybradford.com/guides/downloads/scenes/clock.mp4), upload it to Google Drive, then Insert &gt; Video &gt; Google Drive.
In the guide the class can change it as it runs: https://www.biologybybradford.com/guides/ib-biology-a3-2-classification-and-cladistics#clock
What it shows, in order:
1. One ancestor species, and one of its genes: a stretch of 30 bases, drawn as boxes.
2. Its descendants split into new species. In every line, mutations build up in the gene at a fairly steady rate: the ticks of a clock.
3. Today there are four species, A to D. Each gene now differs from the ancestor's, in its own places.
4. A dated fossil shows that A and B split 30 million years ago. Their genes differ at 15 bases.
5. So this clock runs at 15 ÷ 30 = 0.5 differences per million years.
6. C and D differ at 6 bases: 6 ÷ 0.5 = about 12 million years since they split.
7. Only an estimate: generation time, population size and selection all change how fast differences build up. Try the settings.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46 of 60: Plot the clock (16 min).
The plan: The data task below on graph paper: plot the fossil-dated pairs, draw the clock, and read the undated pair. Then chapter 5's figure and its last step on a faster clock, and the film for the changes building up along two lines.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46 of 60: Plot the clock (16 min).
The plan: The data task below on graph paper: plot the fossil-dated pairs, draw the clock, and read the undated pair. Then chapter 5's figure and its last step on a faster clock, and the film for the changes building up along two lines.
Answer: C. Too old. With more generations each year there are more chances for changes to build up, so the insects gather differences faster than the mammal clock allows for. The same number of differences stands for fewer years than the clock says.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46 of 60: Plot the clock (16 min).
The plan: The data task below on graph paper: plot the fossil-dated pairs, draw the clock, and read the undated pair. Then chapter 5's figure and its last step on a faster clock, and the film for the changes building up along two lines.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46 of 60: Plot the clock (16 min).
The plan: The data task below on graph paper: plot the fossil-dated pairs, draw the clock, and read the undated pair. Then chapter 5's figure and its last step on a faster clock, and the film for the changes building up along two lines.
Gerbils: Generation time (short generations copy DNA more often each year)
Play: Population size (chance spreads changes differently)
Sports: Selection pressure (selection removes some changes, keeps others)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46 of 60: Plot the clock (16 min).
The plan: The data task below on graph paper: plot the fossil-dated pairs, draw the clock, and read the undated pair. Then chapter 5's figure and its last step on a faster clock, and the film for the changes building up along two lines.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46 to 54 of 60: Why only an estimate? (8 min).
The plan: Students link each of the three factors (generation time, population size, selection pressure) to what it does to the number of changes, using the mnemonic tiles. Then the chapter's predict box on calibrating a clock on mammals and using it on insects.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(6 min).
The plan: Two sentences: what a molecular clock measures, and one reason its estimate could be wrong.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(6 min).
The plan: Two sentences: what a molecular clock measures, and one reason its estimate could be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https://www.biologybybradford.com/exam-maker/sit?topics=A3.2&amp;level=HL&amp;paper=quiz&amp;marks=15&amp;src=ep
The guide: https://www.biologybybradford.com/guides/ib-biology-a3-2-classification-and-cladistics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A3.2  ·  Classification and cladistics  ·  Lesson 2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video" Target="../media/media-23-1.mp4"/><Relationship Id="rId2" Type="http://schemas.microsoft.com/office/2007/relationships/media" Target="../media/media-23-1.mp4"/><Relationship Id="rId3" Type="http://schemas.openxmlformats.org/officeDocument/2006/relationships/image" Target="../media/image-23-3.png"/><Relationship Id="rId4" Type="http://schemas.openxmlformats.org/officeDocument/2006/relationships/slideLayout" Target="../slideLayouts/slideLayout2.xml"/><Relationship Id="rId5"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hyperlink" Target="https://www.biologybybradford.com/exam-maker/sit?topics=A3.2&amp;level=HL&amp;paper=quiz&amp;marks=15&amp;src=ep" TargetMode="External"/><Relationship Id="rId2" Type="http://schemas.openxmlformats.org/officeDocument/2006/relationships/hyperlink" Target="https://www.biologybybradford.com/guides/ib-biology-a3-2-classification-and-cladistics" TargetMode="External"/><Relationship Id="rId3" Type="http://schemas.openxmlformats.org/officeDocument/2006/relationships/hyperlink" Target="https://www.biologybybradford.com/guides/ib-biology-a3-2-classification-and-cladistics#clades" TargetMode="External"/><Relationship Id="rId4" Type="http://schemas.openxmlformats.org/officeDocument/2006/relationships/hyperlink" Target="https://www.biologybybradford.com/guides/ib-biology-a3-2-classification-and-cladistics#clock" TargetMode="External"/><Relationship Id="rId5" Type="http://schemas.openxmlformats.org/officeDocument/2006/relationships/hyperlink" Target="https://www.biologybybradford.com/tools/tarsia?topics=ib:A3.2&amp;level=HL" TargetMode="External"/><Relationship Id="rId6" Type="http://schemas.openxmlformats.org/officeDocument/2006/relationships/hyperlink" Target="https://www.biologybybradford.com/tools/dominos?topics=ib:A3.2&amp;level=HL" TargetMode="External"/><Relationship Id="rId7" Type="http://schemas.openxmlformats.org/officeDocument/2006/relationships/hyperlink" Target="https://www.biologybybradford.com/tools/picture-reveal?topics=ib:A3.2&amp;level=HL" TargetMode="External"/><Relationship Id="rId8" Type="http://schemas.openxmlformats.org/officeDocument/2006/relationships/hyperlink" Target="https://www.biologybybradford.com/tools/pub-quiz?topics=ib:A3.2&amp;level=HL" TargetMode="External"/><Relationship Id="rId9" Type="http://schemas.openxmlformats.org/officeDocument/2006/relationships/hyperlink" Target="https://www.biologybybradford.com/escape-rooms?bank=ib:A3.2&amp;level=HL#bank" TargetMode="External"/><Relationship Id="rId10" Type="http://schemas.openxmlformats.org/officeDocument/2006/relationships/hyperlink" Target="https://www.biologybybradford.com/mcqs/ib-biology-topic-a-3-2-cladistics" TargetMode="External"/><Relationship Id="rId11" Type="http://schemas.openxmlformats.org/officeDocument/2006/relationships/hyperlink" Target="https://www.biologybybradford.com/tools/revision-maps/a3-2-classification-and-cladistics" TargetMode="External"/><Relationship Id="rId12" Type="http://schemas.openxmlformats.org/officeDocument/2006/relationships/hyperlink" Target="https://www.biologybybradford.com/exam-maker/ib/a3-2-classification-and-cladistics" TargetMode="External"/><Relationship Id="rId13" Type="http://schemas.openxmlformats.org/officeDocument/2006/relationships/hyperlink" Target="https://www.splycr.com/?set=5db72ed8-6755-5690-85cc-3bba9cf9bfed" TargetMode="External"/><Relationship Id="rId14" Type="http://schemas.openxmlformats.org/officeDocument/2006/relationships/slideLayout" Target="../slideLayouts/slideLayout2.xml"/><Relationship Id="rId15"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A3.2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2 OF 4</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Classification and cladistics</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Clades, and a clock made of DNA</a:t>
            </a:r>
            <a:endParaRPr lang="en-US" sz="400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A3.2.4, A3.2.5</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What a clade is, why sequences are the most objective evidence, and how the molecular clock estimates divergence times</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4, 5</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Define a clade, and say what evidence best places organisms in one  (A3.2.4)</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how the molecular clock estimates when clades diverged, and why it only gives estimates  (A3.2.5)</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Clade or not?</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Is it a clade?</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Students vote, then defend their vote in pairs.</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6:00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CARD SORT</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6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Clade or not?</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The tree from chapter 4 printed, one per pair; cards cut from a sheet.</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A printed tree of six or seven organisms and a set of cards, each naming a group of tips. Pairs sort the cards into "a clade" and "not a clade", and for each one that is not, name the descendant that is missing or the member that does not belong. Include the old reptiles. Then say for each clade which evidence (sequences or structure) you would use to check it.</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tree shows an ancestor X with four descendants, P, Q, R and S. Someone proposes the group P, Q and R. Is it a clade?</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No, because S also descends from X and is left out</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Yes, because P, Q and R all share the common ancestor X</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Yes, provided P, Q and R look more alike than S does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tree shows an ancestor X with four descendants, P, Q, R and S. Someone proposes the group P, Q and R. Is it a clade?</a:t>
            </a:r>
            <a:endParaRPr lang="en-US" sz="2600" dirty="0"/>
          </a:p>
        </p:txBody>
      </p:sp>
      <p:sp>
        <p:nvSpPr>
          <p:cNvPr id="5" name="Text 3"/>
          <p:cNvSpPr/>
          <p:nvPr/>
        </p:nvSpPr>
        <p:spPr>
          <a:xfrm>
            <a:off x="731520" y="224028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No, because S also descends from X and is left out</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Yes, because P, Q and R all share the common ancestor X</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Yes, provided P, Q and R look more alike than S does</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No. A clade holds the ancestor and all of its descendants, and S descends from X as well. P, Q and R do share X, but the group is missing a descendant, so it does not follow the branching.</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14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Ring the clades</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write the two-question test for a clade.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31729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A3.2.4 Clades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clade is an ancestor and all its descendants</a:t>
            </a:r>
            <a:endParaRPr lang="en-US" sz="2800" dirty="0"/>
          </a:p>
        </p:txBody>
      </p:sp>
      <p:sp>
        <p:nvSpPr>
          <p:cNvPr id="5" name="Shape 3"/>
          <p:cNvSpPr/>
          <p:nvPr/>
        </p:nvSpPr>
        <p:spPr>
          <a:xfrm>
            <a:off x="438912" y="1764875"/>
            <a:ext cx="6803136" cy="4334090"/>
          </a:xfrm>
          <a:prstGeom prst="roundRect">
            <a:avLst>
              <a:gd name="adj" fmla="val 2532"/>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874603"/>
            <a:ext cx="6583680" cy="4114634"/>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clade is one common ancestor plus all of its descendants.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Sequence evidence is the most objective, and morphological traits can also be used.</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20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clade is not decided by how organisms look, how big the group is or what rank it once had. Only descent counts. A group of look-alikes that leaves out a relative is not a clade.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Which evidence would you trust?</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Pairs decide for each card which evidence would place the organism, and where morphology could mislead.</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46</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DATA TASK</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16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Plot the clock</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Graph paper, rulers, a table of made-up data on the board or printed.</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Students plot three pairs of species with fossil-dated splits against the number of differences in one gene (the teacher gives made-up numbers that fall on a straight line, such as 5, 10 and 15 differences at 10, 20 and 30 million years), draw the line through the origin, then read off the age of an undated pair. A second part gives one line a faster rate and asks how the answer changes. Ask what the gradient measures.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46</a:t>
            </a:r>
            <a:endParaRPr lang="en-US" sz="1000" dirty="0"/>
          </a:p>
        </p:txBody>
      </p:sp>
      <p:sp>
        <p:nvSpPr>
          <p:cNvPr id="3" name="Text 1"/>
          <p:cNvSpPr/>
          <p:nvPr/>
        </p:nvSpPr>
        <p:spPr>
          <a:xfrm>
            <a:off x="457200" y="320040"/>
            <a:ext cx="44805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A3.2.5 The molecular clock</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Differences that count the years</a:t>
            </a:r>
            <a:endParaRPr lang="en-US" sz="2800" dirty="0"/>
          </a:p>
        </p:txBody>
      </p:sp>
      <p:sp>
        <p:nvSpPr>
          <p:cNvPr id="5" name="Shape 3"/>
          <p:cNvSpPr/>
          <p:nvPr/>
        </p:nvSpPr>
        <p:spPr>
          <a:xfrm>
            <a:off x="2898565" y="1581912"/>
            <a:ext cx="639456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293" y="1691640"/>
            <a:ext cx="617511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Two pairs of species whose split is dated from fossils: 5 differences at 10 million years and 15 at 30 million (made-up numbers).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46</a:t>
            </a:r>
            <a:endParaRPr lang="en-US" sz="1000" dirty="0"/>
          </a:p>
        </p:txBody>
      </p:sp>
      <p:sp>
        <p:nvSpPr>
          <p:cNvPr id="3" name="Text 1"/>
          <p:cNvSpPr/>
          <p:nvPr/>
        </p:nvSpPr>
        <p:spPr>
          <a:xfrm>
            <a:off x="457200" y="320040"/>
            <a:ext cx="44805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A3.2.5 The molecular clock</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Differences that count the years</a:t>
            </a:r>
            <a:endParaRPr lang="en-US" sz="2800" dirty="0"/>
          </a:p>
        </p:txBody>
      </p:sp>
      <p:sp>
        <p:nvSpPr>
          <p:cNvPr id="5" name="Shape 3"/>
          <p:cNvSpPr/>
          <p:nvPr/>
        </p:nvSpPr>
        <p:spPr>
          <a:xfrm>
            <a:off x="2898565" y="1581912"/>
            <a:ext cx="639456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293" y="1691640"/>
            <a:ext cx="617511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differences grow steadily with time, so a straight line through the points is the molecular clock.</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46</a:t>
            </a:r>
            <a:endParaRPr lang="en-US" sz="1000" dirty="0"/>
          </a:p>
        </p:txBody>
      </p:sp>
      <p:sp>
        <p:nvSpPr>
          <p:cNvPr id="3" name="Text 1"/>
          <p:cNvSpPr/>
          <p:nvPr/>
        </p:nvSpPr>
        <p:spPr>
          <a:xfrm>
            <a:off x="457200" y="320040"/>
            <a:ext cx="44805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A3.2.5 The molecular clock</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Differences that count the years</a:t>
            </a:r>
            <a:endParaRPr lang="en-US" sz="2800" dirty="0"/>
          </a:p>
        </p:txBody>
      </p:sp>
      <p:sp>
        <p:nvSpPr>
          <p:cNvPr id="5" name="Shape 3"/>
          <p:cNvSpPr/>
          <p:nvPr/>
        </p:nvSpPr>
        <p:spPr>
          <a:xfrm>
            <a:off x="2898565" y="1581912"/>
            <a:ext cx="639456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293" y="1691640"/>
            <a:ext cx="617511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pair with no fossil date differs at 6 places. Read across to the clock, then down: about 12 million years.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46</a:t>
            </a:r>
            <a:endParaRPr lang="en-US" sz="1000" dirty="0"/>
          </a:p>
        </p:txBody>
      </p:sp>
      <p:sp>
        <p:nvSpPr>
          <p:cNvPr id="3" name="Text 1"/>
          <p:cNvSpPr/>
          <p:nvPr/>
        </p:nvSpPr>
        <p:spPr>
          <a:xfrm>
            <a:off x="457200" y="320040"/>
            <a:ext cx="44805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A3.2.5 The molecular clock</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Differences that count the years</a:t>
            </a:r>
            <a:endParaRPr lang="en-US" sz="2800" dirty="0"/>
          </a:p>
        </p:txBody>
      </p:sp>
      <p:sp>
        <p:nvSpPr>
          <p:cNvPr id="5" name="Shape 3"/>
          <p:cNvSpPr/>
          <p:nvPr/>
        </p:nvSpPr>
        <p:spPr>
          <a:xfrm>
            <a:off x="2898565" y="1581912"/>
            <a:ext cx="639456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8293" y="1691640"/>
            <a:ext cx="617511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If this pair's lines collected changes twice as fast, the same 6 differences would mean about 6 million years. The clock gives an estimate, not a date.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46</a:t>
            </a:r>
            <a:endParaRPr lang="en-US" sz="1000" dirty="0"/>
          </a:p>
        </p:txBody>
      </p:sp>
      <p:sp>
        <p:nvSpPr>
          <p:cNvPr id="3" name="Text 1"/>
          <p:cNvSpPr/>
          <p:nvPr/>
        </p:nvSpPr>
        <p:spPr>
          <a:xfrm>
            <a:off x="457200" y="320040"/>
            <a:ext cx="44805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A3.2.5 The molecular clock</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Differences that count the years</a:t>
            </a:r>
            <a:endParaRPr lang="en-US" sz="2800" dirty="0"/>
          </a:p>
        </p:txBody>
      </p:sp>
      <p:sp>
        <p:nvSpPr>
          <p:cNvPr id="5" name="Shape 3"/>
          <p:cNvSpPr/>
          <p:nvPr/>
        </p:nvSpPr>
        <p:spPr>
          <a:xfrm>
            <a:off x="438912" y="1823646"/>
            <a:ext cx="6803136" cy="4216548"/>
          </a:xfrm>
          <a:prstGeom prst="roundRect">
            <a:avLst>
              <a:gd name="adj" fmla="val 2602"/>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933374"/>
            <a:ext cx="6583680" cy="3997092"/>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straight line through the points is the molecular clock.</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Mutations change a gene's sequence at random.</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result is an estimate, never a date.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46</a:t>
            </a:r>
            <a:endParaRPr lang="en-US" sz="1000" dirty="0"/>
          </a:p>
        </p:txBody>
      </p:sp>
      <p:sp>
        <p:nvSpPr>
          <p:cNvPr id="3" name="Text 1"/>
          <p:cNvSpPr/>
          <p:nvPr/>
        </p:nvSpPr>
        <p:spPr>
          <a:xfrm>
            <a:off x="457200" y="320040"/>
            <a:ext cx="44805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A3.2.5 The molecular clock</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Differences that count the years</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ancestor species, and one of its genes: a stretch of 30 bases, drawn as boxes.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7</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40 million years ago</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46</a:t>
            </a:r>
            <a:endParaRPr lang="en-US" sz="1000" dirty="0"/>
          </a:p>
        </p:txBody>
      </p:sp>
      <p:sp>
        <p:nvSpPr>
          <p:cNvPr id="3" name="Text 1"/>
          <p:cNvSpPr/>
          <p:nvPr/>
        </p:nvSpPr>
        <p:spPr>
          <a:xfrm>
            <a:off x="457200" y="320040"/>
            <a:ext cx="44805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A3.2.5 The molecular clock</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Differences that count the years</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Its descendants split into new species. In every line, mutations build up in the gene at a fairly steady rate: the ticks of a clock.</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7</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20 million years ago</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46</a:t>
            </a:r>
            <a:endParaRPr lang="en-US" sz="1000" dirty="0"/>
          </a:p>
        </p:txBody>
      </p:sp>
      <p:sp>
        <p:nvSpPr>
          <p:cNvPr id="3" name="Text 1"/>
          <p:cNvSpPr/>
          <p:nvPr/>
        </p:nvSpPr>
        <p:spPr>
          <a:xfrm>
            <a:off x="457200" y="320040"/>
            <a:ext cx="44805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A3.2.5 The molecular clock</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Differences that count the years</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Today there are four species, A to D. Each gene now differs from the ancestor's, in its own places.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7</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4 species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46</a:t>
            </a:r>
            <a:endParaRPr lang="en-US" sz="1000" dirty="0"/>
          </a:p>
        </p:txBody>
      </p:sp>
      <p:sp>
        <p:nvSpPr>
          <p:cNvPr id="3" name="Text 1"/>
          <p:cNvSpPr/>
          <p:nvPr/>
        </p:nvSpPr>
        <p:spPr>
          <a:xfrm>
            <a:off x="457200" y="320040"/>
            <a:ext cx="44805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A3.2.5 The molecular clock</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Differences that count the years</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dated fossil shows that A and B split 30 million years ago. Their genes differ at 15 bases.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7</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A and B: 15 differences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46</a:t>
            </a:r>
            <a:endParaRPr lang="en-US" sz="1000" dirty="0"/>
          </a:p>
        </p:txBody>
      </p:sp>
      <p:sp>
        <p:nvSpPr>
          <p:cNvPr id="3" name="Text 1"/>
          <p:cNvSpPr/>
          <p:nvPr/>
        </p:nvSpPr>
        <p:spPr>
          <a:xfrm>
            <a:off x="457200" y="320040"/>
            <a:ext cx="44805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A3.2.5 The molecular clock</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Differences that count the years</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So this clock runs at 15 ÷ 30 = 0.5 differences per million years.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7</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0.5 differences a million years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46</a:t>
            </a:r>
            <a:endParaRPr lang="en-US" sz="1000" dirty="0"/>
          </a:p>
        </p:txBody>
      </p:sp>
      <p:sp>
        <p:nvSpPr>
          <p:cNvPr id="3" name="Text 1"/>
          <p:cNvSpPr/>
          <p:nvPr/>
        </p:nvSpPr>
        <p:spPr>
          <a:xfrm>
            <a:off x="457200" y="320040"/>
            <a:ext cx="44805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A3.2.5 The molecular clock</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Differences that count the years</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 and D differ at 6 bases: 6 ÷ 0.5 = about 12 million years since they split.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7</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estimate: 12 million years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46</a:t>
            </a:r>
            <a:endParaRPr lang="en-US" sz="1000" dirty="0"/>
          </a:p>
        </p:txBody>
      </p:sp>
      <p:sp>
        <p:nvSpPr>
          <p:cNvPr id="3" name="Text 1"/>
          <p:cNvSpPr/>
          <p:nvPr/>
        </p:nvSpPr>
        <p:spPr>
          <a:xfrm>
            <a:off x="457200" y="320040"/>
            <a:ext cx="44805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A3.2.5 The molecular clock</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Differences that count the years</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Only an estimate: generation time, population size and selection all change how fast differences build up. Try the settings.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7 / 7</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estimate: 12 million years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46</a:t>
            </a:r>
            <a:endParaRPr lang="en-US" sz="1000" dirty="0"/>
          </a:p>
        </p:txBody>
      </p:sp>
      <p:sp>
        <p:nvSpPr>
          <p:cNvPr id="3" name="Text 1"/>
          <p:cNvSpPr/>
          <p:nvPr/>
        </p:nvSpPr>
        <p:spPr>
          <a:xfrm>
            <a:off x="457200" y="320040"/>
            <a:ext cx="448056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A3.2.5 The molecular clock</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Differences that count the years</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3049099" y="1600200"/>
            <a:ext cx="6093497"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140539" y="1691640"/>
            <a:ext cx="5910617"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Watch it happen: two lines collect changes: click to play. It loops every 40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46</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165860"/>
          </a:xfrm>
          <a:prstGeom prst="rect">
            <a:avLst/>
          </a:prstGeom>
          <a:noFill/>
          <a:ln/>
        </p:spPr>
        <p:txBody>
          <a:bodyPr wrap="square" rtlCol="0" anchor="t">
            <a:normAutofit/>
          </a:bodyPr>
          <a:lstStyle/>
          <a:p>
            <a:pPr indent="0" marL="0">
              <a:buNone/>
            </a:pPr>
            <a:r>
              <a:rPr lang="en-US" sz="2350" b="1" dirty="0">
                <a:solidFill>
                  <a:srgbClr val="1A3A2A"/>
                </a:solidFill>
                <a:latin typeface="Arial" pitchFamily="34" charset="0"/>
                <a:ea typeface="Arial" pitchFamily="34" charset="-122"/>
                <a:cs typeface="Arial" pitchFamily="34" charset="-120"/>
              </a:rPr>
              <a:t>A clock is calibrated on mammals that breed every few years. It is then used to date a split between two lines of insects that breed several times a year. What will the estimate probably be?</a:t>
            </a:r>
            <a:endParaRPr lang="en-US" sz="2350" dirty="0"/>
          </a:p>
        </p:txBody>
      </p:sp>
      <p:sp>
        <p:nvSpPr>
          <p:cNvPr id="5" name="Text 3"/>
          <p:cNvSpPr/>
          <p:nvPr/>
        </p:nvSpPr>
        <p:spPr>
          <a:xfrm>
            <a:off x="731520" y="21259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Too young, because insects gather fewer changes each year than mammals do</a:t>
            </a:r>
            <a:endParaRPr lang="en-US" sz="1900" dirty="0"/>
          </a:p>
        </p:txBody>
      </p:sp>
      <p:sp>
        <p:nvSpPr>
          <p:cNvPr id="6" name="Text 4"/>
          <p:cNvSpPr/>
          <p:nvPr/>
        </p:nvSpPr>
        <p:spPr>
          <a:xfrm>
            <a:off x="731520" y="28158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About right, because DNA is copied and mutates in the same way in every animal</a:t>
            </a:r>
            <a:endParaRPr lang="en-US" sz="1900" dirty="0"/>
          </a:p>
        </p:txBody>
      </p:sp>
      <p:sp>
        <p:nvSpPr>
          <p:cNvPr id="7" name="Text 5"/>
          <p:cNvSpPr/>
          <p:nvPr/>
        </p:nvSpPr>
        <p:spPr>
          <a:xfrm>
            <a:off x="731520" y="35057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Too old, because the insects probably collected changes faster each year</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46</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165860"/>
          </a:xfrm>
          <a:prstGeom prst="rect">
            <a:avLst/>
          </a:prstGeom>
          <a:noFill/>
          <a:ln/>
        </p:spPr>
        <p:txBody>
          <a:bodyPr wrap="square" rtlCol="0" anchor="t">
            <a:normAutofit/>
          </a:bodyPr>
          <a:lstStyle/>
          <a:p>
            <a:pPr indent="0" marL="0">
              <a:buNone/>
            </a:pPr>
            <a:r>
              <a:rPr lang="en-US" sz="2350" b="1" dirty="0">
                <a:solidFill>
                  <a:srgbClr val="1A3A2A"/>
                </a:solidFill>
                <a:latin typeface="Arial" pitchFamily="34" charset="0"/>
                <a:ea typeface="Arial" pitchFamily="34" charset="-122"/>
                <a:cs typeface="Arial" pitchFamily="34" charset="-120"/>
              </a:rPr>
              <a:t>A clock is calibrated on mammals that breed every few years. It is then used to date a split between two lines of insects that breed several times a year. What will the estimate probably be?</a:t>
            </a:r>
            <a:endParaRPr lang="en-US" sz="2350" dirty="0"/>
          </a:p>
        </p:txBody>
      </p:sp>
      <p:sp>
        <p:nvSpPr>
          <p:cNvPr id="5" name="Text 3"/>
          <p:cNvSpPr/>
          <p:nvPr/>
        </p:nvSpPr>
        <p:spPr>
          <a:xfrm>
            <a:off x="731520" y="21259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Too young, because insects gather fewer changes each year than mammals do</a:t>
            </a:r>
            <a:endParaRPr lang="en-US" sz="1900" dirty="0"/>
          </a:p>
        </p:txBody>
      </p:sp>
      <p:sp>
        <p:nvSpPr>
          <p:cNvPr id="6" name="Text 4"/>
          <p:cNvSpPr/>
          <p:nvPr/>
        </p:nvSpPr>
        <p:spPr>
          <a:xfrm>
            <a:off x="731520" y="28158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About right, because DNA is copied and mutates in the same way in every animal</a:t>
            </a:r>
            <a:endParaRPr lang="en-US" sz="1900" dirty="0"/>
          </a:p>
        </p:txBody>
      </p:sp>
      <p:sp>
        <p:nvSpPr>
          <p:cNvPr id="7" name="Text 5"/>
          <p:cNvSpPr/>
          <p:nvPr/>
        </p:nvSpPr>
        <p:spPr>
          <a:xfrm>
            <a:off x="731520" y="350570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Too old, because the insects probably collected changes faster each year</a:t>
            </a:r>
            <a:endParaRPr lang="en-US" sz="1900" dirty="0"/>
          </a:p>
        </p:txBody>
      </p:sp>
      <p:sp>
        <p:nvSpPr>
          <p:cNvPr id="8" name="Text 6"/>
          <p:cNvSpPr/>
          <p:nvPr/>
        </p:nvSpPr>
        <p:spPr>
          <a:xfrm>
            <a:off x="731520" y="4195572"/>
            <a:ext cx="10728655" cy="21320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Too old. With more generations each year there are more chances for changes to build up, so the insects gather differences faster than the mammal clock allows for. The same number of differences stands for fewer years than the clock says.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46</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What shifts the clock</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G</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Gerbils</a:t>
            </a:r>
            <a:endParaRPr lang="en-US" sz="1800" dirty="0"/>
          </a:p>
        </p:txBody>
      </p:sp>
      <p:sp>
        <p:nvSpPr>
          <p:cNvPr id="8" name="Shape 6"/>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10" name="Text 8"/>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Play</a:t>
            </a:r>
            <a:endParaRPr lang="en-US" sz="1800" dirty="0"/>
          </a:p>
        </p:txBody>
      </p:sp>
      <p:sp>
        <p:nvSpPr>
          <p:cNvPr id="11" name="Shape 9"/>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13" name="Text 11"/>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Sports</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46</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What shifts the clock</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G</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Gerbils</a:t>
            </a:r>
            <a:endParaRPr lang="en-US" sz="1800" dirty="0"/>
          </a:p>
        </p:txBody>
      </p:sp>
      <p:sp>
        <p:nvSpPr>
          <p:cNvPr id="8" name="Text 6"/>
          <p:cNvSpPr/>
          <p:nvPr/>
        </p:nvSpPr>
        <p:spPr>
          <a:xfrm>
            <a:off x="23010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Generation time</a:t>
            </a:r>
            <a:endParaRPr lang="en-US" sz="1800" dirty="0"/>
          </a:p>
        </p:txBody>
      </p:sp>
      <p:sp>
        <p:nvSpPr>
          <p:cNvPr id="9" name="Text 7"/>
          <p:cNvSpPr/>
          <p:nvPr/>
        </p:nvSpPr>
        <p:spPr>
          <a:xfrm>
            <a:off x="23010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short generations copy DNA more often each year</a:t>
            </a:r>
            <a:endParaRPr lang="en-US" sz="1300" dirty="0"/>
          </a:p>
        </p:txBody>
      </p:sp>
      <p:sp>
        <p:nvSpPr>
          <p:cNvPr id="10" name="Shape 8"/>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12" name="Text 10"/>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Play</a:t>
            </a:r>
            <a:endParaRPr lang="en-US" sz="1800" dirty="0"/>
          </a:p>
        </p:txBody>
      </p:sp>
      <p:sp>
        <p:nvSpPr>
          <p:cNvPr id="13" name="Text 11"/>
          <p:cNvSpPr/>
          <p:nvPr/>
        </p:nvSpPr>
        <p:spPr>
          <a:xfrm>
            <a:off x="490712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Population size</a:t>
            </a:r>
            <a:endParaRPr lang="en-US" sz="1800" dirty="0"/>
          </a:p>
        </p:txBody>
      </p:sp>
      <p:sp>
        <p:nvSpPr>
          <p:cNvPr id="14" name="Text 12"/>
          <p:cNvSpPr/>
          <p:nvPr/>
        </p:nvSpPr>
        <p:spPr>
          <a:xfrm>
            <a:off x="490712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chance spreads changes differently</a:t>
            </a:r>
            <a:endParaRPr lang="en-US" sz="1300" dirty="0"/>
          </a:p>
        </p:txBody>
      </p:sp>
      <p:sp>
        <p:nvSpPr>
          <p:cNvPr id="15" name="Shape 13"/>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17" name="Text 15"/>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Sports</a:t>
            </a:r>
            <a:endParaRPr lang="en-US" sz="1800" dirty="0"/>
          </a:p>
        </p:txBody>
      </p:sp>
      <p:sp>
        <p:nvSpPr>
          <p:cNvPr id="18" name="Text 16"/>
          <p:cNvSpPr/>
          <p:nvPr/>
        </p:nvSpPr>
        <p:spPr>
          <a:xfrm>
            <a:off x="7513168" y="4114800"/>
            <a:ext cx="2377440"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Selection pressure</a:t>
            </a:r>
            <a:endParaRPr lang="en-US" sz="1650" dirty="0"/>
          </a:p>
        </p:txBody>
      </p:sp>
      <p:sp>
        <p:nvSpPr>
          <p:cNvPr id="19" name="Text 17"/>
          <p:cNvSpPr/>
          <p:nvPr/>
        </p:nvSpPr>
        <p:spPr>
          <a:xfrm>
            <a:off x="75131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selection removes some changes, keeps others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46</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molecular clock is not a watch. It gives an average rate, calibrated against fossils, and different genes and different lines can tick at different rates. That is why scientists quote a range and not a single date.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46 to 54</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Why only an estimate?</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link each of the three factors (generation time, population size, selection pressure) to what it does to the number of changes, using the mnemonic tiles.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Define a clade, and say what evidence best places organisms in one  (A3.2.4)</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the molecular clock estimates when clades diverged, and why it only gives estimates  (A3.2.5)</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Two sentences: what a molecular clock measures, and one reason its estimate could be wrong.</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A3.2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4 A clade is an ancestor and all its descendants</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5 Differences that count the years</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A3.2,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A3.2,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A3.2</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A3.2</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Cladistics (HL)</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A3.2 Classification and cladistics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A3.2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A3.2 Classification and Cladistics (HL)</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A3.2 Classification and cladistics, lesson 2: Clades, and a clock made of DNA (HL)</dc:title>
  <dc:subject>PptxGenJS Presentation</dc:subject>
  <dc:creator>Biology by Bradford</dc:creator>
  <cp:lastModifiedBy>Biology by Bradford</cp:lastModifiedBy>
  <cp:revision>1</cp:revision>
  <dcterms:created xsi:type="dcterms:W3CDTF">2026-10-25T21:15:05Z</dcterms:created>
  <dcterms:modified xsi:type="dcterms:W3CDTF">2026-10-25T21:15:05Z</dcterms:modified>
</cp:coreProperties>
</file>