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A3.2, Classification and cladistics. Lesson 3 of 4: Building and reading cladograms (higher level), 60 minutes.
The plan, minute by minute (each slide's footer says where you are):
0 to 6 min (6)  Do now: who goes with whom?
6 to 20 min (14)  Parsimony by hand
20 to 32 min (12)  Cladogram cards
32 to 42 min (10)  Reading a cladogram
42 to 54 min (12)  Grow a tree
54 to 60 min (6)  Exit
What students get wrong:
"The tip at the top is the most advanced." Every node can be spun, so the order of the tips means nothing. Only the branching order carries meaning.
"A node is a real species we know of." A node is a hypothetical common ancestor. It need not be a known fossil.
"The most parsimonious tree is the true one." It is the most probable on the data, and it can change when more data is added.
Stretch and support:
Support: give the captions of each figure as a cut-up storyboard to put in order, and use the key terms (tap the dotted words) as a glossary.
Support: the two mnemonics (King Philip Came Over For Good Soup; Rabbits Nibble Tasty Carrots Slowly) as a starter, with the tiles turned over for the answers.
Support: for parsimony by hand, give a table with the three trees already drawn, so students only count.
Stretch: in the dry lab, find a data set where adding one feature changes the winning tree, and explain what that feature does.
The lesson plan to print: https://www.biologybybradford.com/guides/downloads/ib-biology-a3-2-classification-and-cladistics-lesson-3-plan.pdf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who goes with whom? (6 min).
The plan: Four short sequences on the board with a fifth as the outgroup. Pairs mark the sites where two species share a difference from the outgroup and say which two species they would put together. Do not reveal the tree yet.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cladogram is a hypothesis about the order of splits. To build one from sequences, line up the same gene from each species and compare it position by position. Many trees could join the same species, so you need a rule to choose between them.
The rule used here is parsimony: choose the tree that accounts for the sequence differences with the fewest changes. Mutations are rare, so the explanation that needs fewest of them is the most probable. Add an outgroup, a species that split off earlier, to show which base is the older one.
The figure uses made-up data, small enough to count by hand. Each site is a column. A site where one species stands alone costs one change on every tree, so it cannot help. The sites where two species share a change are the ones that decide. Then try the tool: join the beetles yourself, watch the count, and run it again with a DNA column.
A cladogram is not a fact, and the method matters. Different criteria for judgement can lead to different hypotheses. A different gene, a different rule or traits of the body instead of sequences could give another tree, and new data can overturn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Answer: A. The two 11-change trees tie as most parsimonious. Parsimony cannot choose between them, so a scientist adds data, such as more positions or a second gene, and counts again. A tie is also a reminder that a cladogram is a hypothesis.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Parsimony by hand (14 min).
The plan: Chapter 6's figure step by step. Students count the changes on the three trees from the table, and compare with the figure's counts of 7, 10 and 9. Then the cladogram tool: join the beetles, watch the count, and ask whether a tree with fewer changes exists. Run it again with the DNA column. Finish with the predict box on a tie.
The activity: Make your own sequences. Each pair writes four six-base sequences and an outgroup, then swaps with another pair. The other pair draws the three possible trees, counts the changes on each and says which tree is most parsimonious, and whether two trees tie. Pairs check each other's counts. Ask them to design a set with a tie.
Needs: squared paper; no devices needed.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Cladogram cards (12 min).
The plan: The sorting cards below: groups place five organisms on a tree from a table of features, then write one change on each branch. Compare trees across groups and ask why two groups could end with different trees.
The activity: Cladogram cards. Five cards, one for each of a lamprey, a shark, a frog, a lizard and a mouse, each with a strip of features (jaws, four limbs, an amnion around the embryo, hair). Groups arrange the cards into a tree so that each feature appears once, mark the branch where each feature first appears, and count the changes. Then give one group a card with a feature that fits nowhere neatly, and ask what they do. A rewrite of the classic sorting-cookies idea, with no food: the point is the counting.
Needs: printed cards and tape for the branches, one set per group; the cladogram tool for checking.
The time: 12 minutes, minutes 20 to 32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
A cladogram is a map of splits, so you read it from the base up to the tips. The base is the root. Each fork is a node, which stands for a hypothetical common ancestor: it must have existed to explain the split, but it need not be a known fossil. Each line out to a tip is a terminal branch. Tap the parts.
To deduce a relationship, follow two tips back until their lines meet. That node is their most recent common ancestor. The nearer it is to the tips, the closer the relatives. Two groups that branch from the same node are sister groups. In the figure the human and chimpanzee meet at a node that the gorilla has not yet joined, so a human is closer to a chimpanzee than to a gorilla.
Any node and everything beyond it is a clade, so you can read clades straight off the tree. Then use the clade to deduce what its members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
A cladogram is a map of splits, so you read it from the base up to the tips. The base is the root. Each fork is a node, which stands for a hypothetical common ancestor: it must have existed to explain the split, but it need not be a known fossil. Each line out to a tip is a terminal branch. Tap the parts.
To deduce a relationship, follow two tips back until their lines meet. That node is their most recent common ancestor. The nearer it is to the tips, the closer the relatives. Two groups that branch from the same node are sister groups. In the figure the human and chimpanzee meet at a node that the gorilla has not yet joined, so a human is closer to a chimpanzee than to a gorilla.
Any node and everything beyond it is a clade, so you can read clades straight off the tree. Then use the clade to deduce what its members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
A cladogram is a map of splits, so you read it from the base up to the tips. The base is the root. Each fork is a node, which stands for a hypothetical common ancestor: it must have existed to explain the split, but it need not be a known fossil. Each line out to a tip is a terminal branch. Tap the parts.
To deduce a relationship, follow two tips back until their lines meet. That node is their most recent common ancestor. The nearer it is to the tips, the closer the relatives. Two groups that branch from the same node are sister groups. In the figure the human and chimpanzee meet at a node that the gorilla has not yet joined, so a human is closer to a chimpanzee than to a gorilla.
Any node and everything beyond it is a clade, so you can read clades straight off the tree. Then use the clade to deduce what its members share.
Parts of the figure:
Clade: an ancestor (the node at the left edge of the ring) and all of its descendants. The gorilla, human and chimpanzee make one.
Root: the common ancestor of every organism on the tree, at its base. Everything else descends from it.
Node: a branching point. It stands for a hypothetical common ancestor: a species that must have existed to explain the split, though we may never find it.
Terminal branch: the line from the last node out to a tip. A tip is one species, or one group, being compared.
Sister groups: the two groups that branch from the same node, so each is the other's closest relative. Here, human and chimpanzee.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
A cladogram is a map of splits, so you read it from the base up to the tips. The base is the root. Each fork is a node, which stands for a hypothetical common ancestor: it must have existed to explain the split, but it need not be a known fossil. Each line out to a tip is a terminal branch. Tap the parts.
To deduce a relationship, follow two tips back until their lines meet. That node is their most recent common ancestor. The nearer it is to the tips, the closer the relatives. Two groups that branch from the same node are sister groups. In the figure the human and chimpanzee meet at a node that the gorilla has not yet joined, so a human is closer to a chimpanzee than to a gorilla.
Any node and everything beyond it is a clade, so you can read clades straight off the tree. Then use the clade to deduce what its members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
Answer: B. X is closer to Y than to Z. X and Y share node 1, which is more recent than node 2, the ancestor they share with Z. Neither X nor Y is the ancestor of the other: node 1 is a hypothetical ancestor of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
Rabbits: Root (the base: ancestor of everything)
Nibble: Node (a fork: a hypothetical ancestor)
Tasty: Terminal branch (the line out to a tip)
Carrots: Clade (an ancestor and all its descendants)
Slowly: Sister groups (two groups from one node)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42 of 60: Reading a cladogram (10 min).
The plan: Chapter 7's figure: tap the root, a node, a terminal branch, a clade and sister groups, then spin the tree. Turn over the mnemonic tiles. Pairs use the read task in the tool.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Grow a tree (12 min).
The plan: The dry lab. Pairs run the tree lab on features, add one feature at a time, and record the winning tree and its score each time. Then they switch to sequence data and ask whether the winner changes.
The activity: Grow a tree. The dry lab above, with the tasks and questions under it. It works on a phone as well as a laptop, and the results can be copied into a table for the class.
Needs: one device per pair.
The time: 12 minutes, minutes 42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Grow a tree (12 min).
The plan: The dry lab. Pairs run the tree lab on features, add one feature at a time, and record the winning tree and its score each time. Then they switch to sequence data and ask whether the winner changes.
The dry lab runs in the guide: https://www.biologybybradford.com/guides/ib-biology-a3-2-classification-and-cladistics#lab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A cladogram is a hypothesis. Give one thing that could make a scientist redraw it.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A cladogram is a hypothesis. Give one thing that could make a scientist redraw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https://www.biologybybradford.com/exam-maker/sit?topics=A3.2&amp;level=HL&amp;paper=quiz&amp;marks=15&amp;src=ep
The guide: https://www.biologybybradford.com/guides/ib-biology-a3-2-classification-and-cladistics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A3.2  ·  Classification and cladistics  ·  Lesson 3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2" Type="http://schemas.openxmlformats.org/officeDocument/2006/relationships/hyperlink" Target="https://www.biologybybradford.com/guides/ib-biology-a3-2-classification-and-cladistics#lab" TargetMode="External"/><Relationship Id="rId1" Type="http://schemas.openxmlformats.org/officeDocument/2006/relationships/image" Target="../media/image-31-1.png"/><Relationship Id="rId3" Type="http://schemas.openxmlformats.org/officeDocument/2006/relationships/slideLayout" Target="../slideLayouts/slideLayout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hyperlink" Target="https://www.biologybybradford.com/exam-maker/sit?topics=A3.2&amp;level=HL&amp;paper=quiz&amp;marks=15&amp;src=ep" TargetMode="External"/><Relationship Id="rId2" Type="http://schemas.openxmlformats.org/officeDocument/2006/relationships/hyperlink" Target="https://www.biologybybradford.com/guides/ib-biology-a3-2-classification-and-cladistics" TargetMode="External"/><Relationship Id="rId3" Type="http://schemas.openxmlformats.org/officeDocument/2006/relationships/hyperlink" Target="https://www.biologybybradford.com/guides/ib-biology-a3-2-classification-and-cladistics#build" TargetMode="External"/><Relationship Id="rId4" Type="http://schemas.openxmlformats.org/officeDocument/2006/relationships/hyperlink" Target="https://www.biologybybradford.com/guides/ib-biology-a3-2-classification-and-cladistics#read" TargetMode="External"/><Relationship Id="rId5" Type="http://schemas.openxmlformats.org/officeDocument/2006/relationships/hyperlink" Target="https://www.biologybybradford.com/guides/ib-biology-a3-2-classification-and-cladistics#lab" TargetMode="External"/><Relationship Id="rId6" Type="http://schemas.openxmlformats.org/officeDocument/2006/relationships/hyperlink" Target="https://www.biologybybradford.com/tools/tarsia?topics=ib:A3.2&amp;level=HL" TargetMode="External"/><Relationship Id="rId7" Type="http://schemas.openxmlformats.org/officeDocument/2006/relationships/hyperlink" Target="https://www.biologybybradford.com/tools/dominos?topics=ib:A3.2&amp;level=HL" TargetMode="External"/><Relationship Id="rId8" Type="http://schemas.openxmlformats.org/officeDocument/2006/relationships/hyperlink" Target="https://www.biologybybradford.com/tools/picture-reveal?topics=ib:A3.2&amp;level=HL" TargetMode="External"/><Relationship Id="rId9" Type="http://schemas.openxmlformats.org/officeDocument/2006/relationships/hyperlink" Target="https://www.biologybybradford.com/tools/pub-quiz?topics=ib:A3.2&amp;level=HL" TargetMode="External"/><Relationship Id="rId10" Type="http://schemas.openxmlformats.org/officeDocument/2006/relationships/hyperlink" Target="https://www.biologybybradford.com/escape-rooms?bank=ib:A3.2&amp;level=HL#bank" TargetMode="External"/><Relationship Id="rId11" Type="http://schemas.openxmlformats.org/officeDocument/2006/relationships/hyperlink" Target="https://www.biologybybradford.com/mcqs/ib-biology-topic-a-3-2-cladistics" TargetMode="External"/><Relationship Id="rId12" Type="http://schemas.openxmlformats.org/officeDocument/2006/relationships/hyperlink" Target="https://www.biologybybradford.com/tools/revision-maps/a3-2-classification-and-cladistics" TargetMode="External"/><Relationship Id="rId13" Type="http://schemas.openxmlformats.org/officeDocument/2006/relationships/hyperlink" Target="https://www.biologybybradford.com/exam-maker/ib/a3-2-classification-and-cladistics" TargetMode="External"/><Relationship Id="rId14" Type="http://schemas.openxmlformats.org/officeDocument/2006/relationships/hyperlink" Target="https://www.splycr.com/?set=5db72ed8-6755-5690-85cc-3bba9cf9bfed" TargetMode="External"/><Relationship Id="rId15" Type="http://schemas.openxmlformats.org/officeDocument/2006/relationships/slideLayout" Target="../slideLayouts/slideLayout2.xml"/><Relationship Id="rId16"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4</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Classification and cladistics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850" b="1" dirty="0">
                <a:solidFill>
                  <a:srgbClr val="1A3A2A"/>
                </a:solidFill>
                <a:latin typeface="Arial" pitchFamily="34" charset="0"/>
                <a:ea typeface="Arial" pitchFamily="34" charset="-122"/>
                <a:cs typeface="Arial" pitchFamily="34" charset="-120"/>
              </a:rPr>
              <a:t>Building and reading cladograms</a:t>
            </a:r>
            <a:endParaRPr lang="en-US" sz="385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A3.2.6, A3.2.7</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Choosing a tree by parsimony, reading nodes and clades, and what changes when you change the data</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6, 7  ·  the dry lab</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Build a cladogram from sequence data using parsimony, and say why different criteria can give different trees  (A3.2.6)</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Read a cladogram: its root, nodes and terminal branches, its clades and common ancestors  (A3.2.7)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Who goes with whom?</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Four short sequences on the board with a fifth as the outgroup.</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Pairs mark the sites where two species share a difference from the outgroup and say which two species they would put together.</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Parsimony by hand</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count the changes on the three trees from the table, and compare with the figure's counts of 7, 10 and 9.</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3361774" y="1581912"/>
            <a:ext cx="546814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2" y="1691640"/>
            <a:ext cx="524869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made-up stretch of six sites in one gene. Pink marks where a species differs from the orangutan, the outgroup.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3361774" y="1581912"/>
            <a:ext cx="546814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2" y="1691640"/>
            <a:ext cx="524869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Three trees could join the human, chimpanzee and gorilla. Sites 4 and 6 differ in only one species, so they cost one change on every tree and cannot choose between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3361774" y="1581912"/>
            <a:ext cx="546814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2" y="1691640"/>
            <a:ext cx="524869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Count the changes each tree needs to explain all six sites. Tree 1 needs 7, tree 2 needs 10 and tree 3 needs 9.</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3361774" y="1581912"/>
            <a:ext cx="546814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02" y="1691640"/>
            <a:ext cx="524869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Parsimony picks the tree that explains the data with the fewest changes: tree 1, with the human and chimpanzee as closest relatives.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658347" y="1627632"/>
            <a:ext cx="6364265"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75" y="1737360"/>
            <a:ext cx="6144809"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cladogram is a hypothesis about the order of splits.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rule used here is parsimony: choose the tree that accounts for the sequence differences with the fewest changes.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cladogram is not a fact, and the method matters.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4381016" y="1581912"/>
            <a:ext cx="3429663" cy="3968496"/>
          </a:xfrm>
          <a:prstGeom prst="roundRect">
            <a:avLst>
              <a:gd name="adj" fmla="val 319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490744" y="1691640"/>
            <a:ext cx="321020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table gives each beetle's traits (made up for teaching). Moss is the outgroup: its states are taken as the ancestral ones.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4381016" y="1581912"/>
            <a:ext cx="3429663" cy="3968496"/>
          </a:xfrm>
          <a:prstGeom prst="roundRect">
            <a:avLst>
              <a:gd name="adj" fmla="val 319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490744" y="1691640"/>
            <a:ext cx="321020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tree, with a bar on each branch where a trait changes: 7 changes. Can you find a tree that needs fewer?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1851606" y="1627632"/>
            <a:ext cx="3977747" cy="4608576"/>
          </a:xfrm>
          <a:prstGeom prst="roundRect">
            <a:avLst>
              <a:gd name="adj" fmla="val 275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961334" y="1737360"/>
            <a:ext cx="3758291"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cladogram is a hypothesis about the order of splits.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rule used here is parsimony: choose the tree that accounts for the sequence differences with the fewest changes.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cladogram is not a fact, and the method matters.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4593896" y="1581912"/>
            <a:ext cx="3003904" cy="3968496"/>
          </a:xfrm>
          <a:prstGeom prst="roundRect">
            <a:avLst>
              <a:gd name="adj" fmla="val 365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03624" y="1691640"/>
            <a:ext cx="278444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table gives each beetle's traits (made up for teaching). Moss is the outgroup: its states are taken as the ancestral ones.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4593896" y="1581912"/>
            <a:ext cx="3003904" cy="3968496"/>
          </a:xfrm>
          <a:prstGeom prst="roundRect">
            <a:avLst>
              <a:gd name="adj" fmla="val 365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03624" y="1691640"/>
            <a:ext cx="278444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tree, with a bar on each branch where a trait changes: 16 changes. Can you find a tree that needs fewer?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A3.2.6 Building a cladogram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tree with the fewest changes</a:t>
            </a:r>
            <a:endParaRPr lang="en-US" sz="2800" dirty="0"/>
          </a:p>
        </p:txBody>
      </p:sp>
      <p:sp>
        <p:nvSpPr>
          <p:cNvPr id="5" name="Shape 3"/>
          <p:cNvSpPr/>
          <p:nvPr/>
        </p:nvSpPr>
        <p:spPr>
          <a:xfrm>
            <a:off x="2100831" y="1627632"/>
            <a:ext cx="3479298" cy="4608576"/>
          </a:xfrm>
          <a:prstGeom prst="roundRect">
            <a:avLst>
              <a:gd name="adj" fmla="val 315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10559" y="1737360"/>
            <a:ext cx="325984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cladogram is a hypothesis about the order of splits.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rule used here is parsimony: choose the tree that accounts for the sequence differences with the fewest changes.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cladogram is not a fact, and the method matters.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Three possible trees need 14, 11 and 11 changes. What does parsimony tell you?</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two trees that need 11 are tied, so more data is needed to choose between them</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tree that needs 14 is best, because it explains the most differences between the species</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Either tree that needs 11 is right, so they must show exactly the same relationships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Three possible trees need 14, 11 and 11 changes. What does parsimony tell you?</a:t>
            </a:r>
            <a:endParaRPr lang="en-US" sz="2600" dirty="0"/>
          </a:p>
        </p:txBody>
      </p:sp>
      <p:sp>
        <p:nvSpPr>
          <p:cNvPr id="5" name="Text 3"/>
          <p:cNvSpPr/>
          <p:nvPr/>
        </p:nvSpPr>
        <p:spPr>
          <a:xfrm>
            <a:off x="731520" y="1844040"/>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two trees that need 11 are tied, so more data is needed to choose between them</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tree that needs 14 is best, because it explains the most differences between the species</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Either tree that needs 11 is right, so they must show exactly the same relationships</a:t>
            </a:r>
            <a:endParaRPr lang="en-US" sz="1900" dirty="0"/>
          </a:p>
        </p:txBody>
      </p:sp>
      <p:sp>
        <p:nvSpPr>
          <p:cNvPr id="8" name="Text 6"/>
          <p:cNvSpPr/>
          <p:nvPr/>
        </p:nvSpPr>
        <p:spPr>
          <a:xfrm>
            <a:off x="731520" y="4782312"/>
            <a:ext cx="10728655" cy="154533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two 11-change trees tie as most parsimonious. Parsimony cannot choose between them, so a scientist adds data, such as more positions or a second gene, and counts again. A tie is also a reminder that a cladogram is a hypothesis.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most parsimonious tree is the most probable, not the certain one. Two trees can tie on the count, and then more data, more positions or another gene, is needed to choose between them.</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26187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PRACTICE</a:t>
            </a:r>
            <a:endParaRPr lang="en-US" sz="1100" dirty="0"/>
          </a:p>
        </p:txBody>
      </p:sp>
      <p:sp>
        <p:nvSpPr>
          <p:cNvPr id="4" name="Text 2"/>
          <p:cNvSpPr/>
          <p:nvPr/>
        </p:nvSpPr>
        <p:spPr>
          <a:xfrm>
            <a:off x="1856232"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Make your own sequences</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Squared paper; no devices needed.</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pair writes four six-base sequences and an outgroup, then swaps with another pair. The other pair draws the three possible trees, counts the changes on each and says which tree is most parsimonious, and whether two trees tie. Pairs check each other's counts. Ask them to design a set with a tie.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CARDS</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Cladogram cards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and tape for the branches, one set per group; the cladogram tool for checking.</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Five cards, one for each of a lamprey, a shark, a frog, a lizard and a mouse, each with a strip of features (jaws, four limbs, an amnion around the embryo, hair). Groups arrange the cards into a tree so that each feature appears once, mark the branch where each feature first appears, and count the changes. Then give one group a card with a feature that fits nowhere neatly, and ask what they do. A rewrite of the classic sorting-cookies idea, with no food: the point is the counting.</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Reading a cladogram</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Turn over the mnemonic tiles.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Pairs use the read task in the tool.</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A3.2.7 Analysing cladograms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cladogram</a:t>
            </a:r>
            <a:endParaRPr lang="en-US" sz="2800" dirty="0"/>
          </a:p>
        </p:txBody>
      </p:sp>
      <p:sp>
        <p:nvSpPr>
          <p:cNvPr id="5" name="Shape 3"/>
          <p:cNvSpPr/>
          <p:nvPr/>
        </p:nvSpPr>
        <p:spPr>
          <a:xfrm>
            <a:off x="2486848" y="1581912"/>
            <a:ext cx="721799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576" y="1691640"/>
            <a:ext cx="699854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Parts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A3.2.7 Analysing cladograms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cladogram</a:t>
            </a:r>
            <a:endParaRPr lang="en-US" sz="2800" dirty="0"/>
          </a:p>
        </p:txBody>
      </p:sp>
      <p:sp>
        <p:nvSpPr>
          <p:cNvPr id="5" name="Shape 3"/>
          <p:cNvSpPr/>
          <p:nvPr/>
        </p:nvSpPr>
        <p:spPr>
          <a:xfrm>
            <a:off x="2486848" y="1581912"/>
            <a:ext cx="721799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576" y="1691640"/>
            <a:ext cx="699854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Spin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A3.2.7 Analysing cladograms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cladogram</a:t>
            </a:r>
            <a:endParaRPr lang="en-US" sz="2800" dirty="0"/>
          </a:p>
        </p:txBody>
      </p:sp>
      <p:sp>
        <p:nvSpPr>
          <p:cNvPr id="5" name="Shape 3"/>
          <p:cNvSpPr/>
          <p:nvPr/>
        </p:nvSpPr>
        <p:spPr>
          <a:xfrm>
            <a:off x="438912" y="2058791"/>
            <a:ext cx="6803136" cy="3746259"/>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519"/>
            <a:ext cx="6583680" cy="352680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base is the root.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fork is a node, which stands for a hypothetical common ancestor: it must have existed to explain the split, but it need not be a known fossil.</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line out to a tip is a terminal branch.</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To deduce a relationship, follow two tips back until their lines meet. That node is their most recent common ancestor.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A3.2.7 Analysing cladograms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Reading a cladogram</a:t>
            </a:r>
            <a:endParaRPr lang="en-US" sz="2800" dirty="0"/>
          </a:p>
        </p:txBody>
      </p:sp>
      <p:sp>
        <p:nvSpPr>
          <p:cNvPr id="5" name="Shape 3"/>
          <p:cNvSpPr/>
          <p:nvPr/>
        </p:nvSpPr>
        <p:spPr>
          <a:xfrm>
            <a:off x="438912" y="1800086"/>
            <a:ext cx="6803136" cy="4263668"/>
          </a:xfrm>
          <a:prstGeom prst="roundRect">
            <a:avLst>
              <a:gd name="adj" fmla="val 257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09814"/>
            <a:ext cx="6583680" cy="404421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base is the root.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fork is a node, which stands for a hypothetical common ancestor: it must have existed to explain the split, but it need not be a known fossil.</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line out to a tip is a terminal branch.</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To deduce a relationship, follow two tips back until their lines meet. That node is their most recent common ancestor.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cladogram, species X and Y branch from node 1, and node 1 and species Z branch from node 2. Which statement is correct?</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Z is the most advanced, because it is drawn at the bottom of the tree, below the others</a:t>
            </a:r>
            <a:endParaRPr lang="en-US" sz="1900" dirty="0"/>
          </a:p>
        </p:txBody>
      </p:sp>
      <p:sp>
        <p:nvSpPr>
          <p:cNvPr id="6" name="Text 4"/>
          <p:cNvSpPr/>
          <p:nvPr/>
        </p:nvSpPr>
        <p:spPr>
          <a:xfrm>
            <a:off x="731520" y="32197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X is closer to Y than to Z, because X and Y share a more recent ancestor</a:t>
            </a:r>
            <a:endParaRPr lang="en-US" sz="1900" dirty="0"/>
          </a:p>
        </p:txBody>
      </p:sp>
      <p:sp>
        <p:nvSpPr>
          <p:cNvPr id="7" name="Text 5"/>
          <p:cNvSpPr/>
          <p:nvPr/>
        </p:nvSpPr>
        <p:spPr>
          <a:xfrm>
            <a:off x="731520" y="39095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 is descended from X, because their two lines meet at node 1 on the tree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cladogram, species X and Y branch from node 1, and node 1 and species Z branch from node 2. Which statement is correct?</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Z is the most advanced, because it is drawn at the bottom of the tree, below the others</a:t>
            </a:r>
            <a:endParaRPr lang="en-US" sz="1900" dirty="0"/>
          </a:p>
        </p:txBody>
      </p:sp>
      <p:sp>
        <p:nvSpPr>
          <p:cNvPr id="6" name="Text 4"/>
          <p:cNvSpPr/>
          <p:nvPr/>
        </p:nvSpPr>
        <p:spPr>
          <a:xfrm>
            <a:off x="731520" y="32197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X is closer to Y than to Z, because X and Y share a more recent ancestor</a:t>
            </a:r>
            <a:endParaRPr lang="en-US" sz="1900" dirty="0"/>
          </a:p>
        </p:txBody>
      </p:sp>
      <p:sp>
        <p:nvSpPr>
          <p:cNvPr id="7" name="Text 5"/>
          <p:cNvSpPr/>
          <p:nvPr/>
        </p:nvSpPr>
        <p:spPr>
          <a:xfrm>
            <a:off x="731520" y="39095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 is descended from X, because their two lines meet at node 1 on the tree</a:t>
            </a:r>
            <a:endParaRPr lang="en-US" sz="1900" dirty="0"/>
          </a:p>
        </p:txBody>
      </p:sp>
      <p:sp>
        <p:nvSpPr>
          <p:cNvPr id="8" name="Text 6"/>
          <p:cNvSpPr/>
          <p:nvPr/>
        </p:nvSpPr>
        <p:spPr>
          <a:xfrm>
            <a:off x="731520" y="4599432"/>
            <a:ext cx="10728655" cy="17282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X is closer to Y than to Z. X and Y share node 1, which is more recent than node 2, the ancestor they share with Z. Neither X nor Y is the ancestor of the other: node 1 is a hypothetical ancestor of both.</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parts of a cladogram</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Rabbits</a:t>
            </a:r>
            <a:endParaRPr lang="en-US" sz="1800" dirty="0"/>
          </a:p>
        </p:txBody>
      </p:sp>
      <p:sp>
        <p:nvSpPr>
          <p:cNvPr id="8" name="Shape 6"/>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N</a:t>
            </a:r>
            <a:endParaRPr lang="en-US" sz="6000" dirty="0"/>
          </a:p>
        </p:txBody>
      </p:sp>
      <p:sp>
        <p:nvSpPr>
          <p:cNvPr id="10" name="Text 8"/>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Nibble</a:t>
            </a:r>
            <a:endParaRPr lang="en-US" sz="1800" dirty="0"/>
          </a:p>
        </p:txBody>
      </p:sp>
      <p:sp>
        <p:nvSpPr>
          <p:cNvPr id="11" name="Shape 9"/>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3" name="Text 11"/>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Tasty</a:t>
            </a:r>
            <a:endParaRPr lang="en-US" sz="1800" dirty="0"/>
          </a:p>
        </p:txBody>
      </p:sp>
      <p:sp>
        <p:nvSpPr>
          <p:cNvPr id="14" name="Shape 12"/>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6" name="Text 14"/>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Carrots</a:t>
            </a:r>
            <a:endParaRPr lang="en-US" sz="1800" dirty="0"/>
          </a:p>
        </p:txBody>
      </p:sp>
      <p:sp>
        <p:nvSpPr>
          <p:cNvPr id="17" name="Shape 15"/>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18" name="Text 16"/>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9" name="Text 17"/>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Slowly</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parts of a cladogram</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Rabbits</a:t>
            </a:r>
            <a:endParaRPr lang="en-US" sz="1800" dirty="0"/>
          </a:p>
        </p:txBody>
      </p:sp>
      <p:sp>
        <p:nvSpPr>
          <p:cNvPr id="8" name="Text 6"/>
          <p:cNvSpPr/>
          <p:nvPr/>
        </p:nvSpPr>
        <p:spPr>
          <a:xfrm>
            <a:off x="548640"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Root</a:t>
            </a:r>
            <a:endParaRPr lang="en-US" sz="1800" dirty="0"/>
          </a:p>
        </p:txBody>
      </p:sp>
      <p:sp>
        <p:nvSpPr>
          <p:cNvPr id="9" name="Text 7"/>
          <p:cNvSpPr/>
          <p:nvPr/>
        </p:nvSpPr>
        <p:spPr>
          <a:xfrm>
            <a:off x="548640"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base: ancestor of everything</a:t>
            </a:r>
            <a:endParaRPr lang="en-US" sz="1300" dirty="0"/>
          </a:p>
        </p:txBody>
      </p:sp>
      <p:sp>
        <p:nvSpPr>
          <p:cNvPr id="10" name="Shape 8"/>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N</a:t>
            </a:r>
            <a:endParaRPr lang="en-US" sz="6000" dirty="0"/>
          </a:p>
        </p:txBody>
      </p:sp>
      <p:sp>
        <p:nvSpPr>
          <p:cNvPr id="12" name="Text 10"/>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Nibble</a:t>
            </a:r>
            <a:endParaRPr lang="en-US" sz="1800" dirty="0"/>
          </a:p>
        </p:txBody>
      </p:sp>
      <p:sp>
        <p:nvSpPr>
          <p:cNvPr id="13" name="Text 11"/>
          <p:cNvSpPr/>
          <p:nvPr/>
        </p:nvSpPr>
        <p:spPr>
          <a:xfrm>
            <a:off x="2813243"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Node</a:t>
            </a:r>
            <a:endParaRPr lang="en-US" sz="1800" dirty="0"/>
          </a:p>
        </p:txBody>
      </p:sp>
      <p:sp>
        <p:nvSpPr>
          <p:cNvPr id="14" name="Text 12"/>
          <p:cNvSpPr/>
          <p:nvPr/>
        </p:nvSpPr>
        <p:spPr>
          <a:xfrm>
            <a:off x="2813243"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fork: a hypothetical ancestor</a:t>
            </a:r>
            <a:endParaRPr lang="en-US" sz="1300" dirty="0"/>
          </a:p>
        </p:txBody>
      </p:sp>
      <p:sp>
        <p:nvSpPr>
          <p:cNvPr id="15" name="Shape 13"/>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7" name="Text 15"/>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Tasty</a:t>
            </a:r>
            <a:endParaRPr lang="en-US" sz="1800" dirty="0"/>
          </a:p>
        </p:txBody>
      </p:sp>
      <p:sp>
        <p:nvSpPr>
          <p:cNvPr id="18" name="Text 16"/>
          <p:cNvSpPr/>
          <p:nvPr/>
        </p:nvSpPr>
        <p:spPr>
          <a:xfrm>
            <a:off x="5077846" y="4114800"/>
            <a:ext cx="2036003"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Terminal branch</a:t>
            </a:r>
            <a:endParaRPr lang="en-US" sz="1650" dirty="0"/>
          </a:p>
        </p:txBody>
      </p:sp>
      <p:sp>
        <p:nvSpPr>
          <p:cNvPr id="19" name="Text 17"/>
          <p:cNvSpPr/>
          <p:nvPr/>
        </p:nvSpPr>
        <p:spPr>
          <a:xfrm>
            <a:off x="5077846"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line out to a tip</a:t>
            </a:r>
            <a:endParaRPr lang="en-US" sz="1300" dirty="0"/>
          </a:p>
        </p:txBody>
      </p:sp>
      <p:sp>
        <p:nvSpPr>
          <p:cNvPr id="20" name="Shape 18"/>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22" name="Text 20"/>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Carrots</a:t>
            </a:r>
            <a:endParaRPr lang="en-US" sz="1800" dirty="0"/>
          </a:p>
        </p:txBody>
      </p:sp>
      <p:sp>
        <p:nvSpPr>
          <p:cNvPr id="23" name="Text 21"/>
          <p:cNvSpPr/>
          <p:nvPr/>
        </p:nvSpPr>
        <p:spPr>
          <a:xfrm>
            <a:off x="7342449"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Clade</a:t>
            </a:r>
            <a:endParaRPr lang="en-US" sz="1800" dirty="0"/>
          </a:p>
        </p:txBody>
      </p:sp>
      <p:sp>
        <p:nvSpPr>
          <p:cNvPr id="24" name="Text 22"/>
          <p:cNvSpPr/>
          <p:nvPr/>
        </p:nvSpPr>
        <p:spPr>
          <a:xfrm>
            <a:off x="7342449"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an ancestor and all its descendants</a:t>
            </a:r>
            <a:endParaRPr lang="en-US" sz="1300" dirty="0"/>
          </a:p>
        </p:txBody>
      </p:sp>
      <p:sp>
        <p:nvSpPr>
          <p:cNvPr id="25" name="Shape 23"/>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26" name="Text 24"/>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27" name="Text 25"/>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Slowly</a:t>
            </a:r>
            <a:endParaRPr lang="en-US" sz="1800" dirty="0"/>
          </a:p>
        </p:txBody>
      </p:sp>
      <p:sp>
        <p:nvSpPr>
          <p:cNvPr id="28" name="Text 26"/>
          <p:cNvSpPr/>
          <p:nvPr/>
        </p:nvSpPr>
        <p:spPr>
          <a:xfrm>
            <a:off x="9607052"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Sister groups</a:t>
            </a:r>
            <a:endParaRPr lang="en-US" sz="1800" dirty="0"/>
          </a:p>
        </p:txBody>
      </p:sp>
      <p:sp>
        <p:nvSpPr>
          <p:cNvPr id="29" name="Text 27"/>
          <p:cNvSpPr/>
          <p:nvPr/>
        </p:nvSpPr>
        <p:spPr>
          <a:xfrm>
            <a:off x="9607052"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two groups from one node</a:t>
            </a:r>
            <a:endParaRPr lang="en-US" sz="1300" dirty="0"/>
          </a:p>
        </p:txBody>
      </p:sp>
      <p:sp>
        <p:nvSpPr>
          <p:cNvPr id="30"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order of the tips means nothing, because every node can be spun like a mobile. Tips at the top are not more advanced, and a tip is never the ancestor of another tip: humans did not evolve from chimpanzees, they share an ancestor. In this course, only the branching order carries meaning.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Grow a tree</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dry lab above, with the tasks and questions under it. It works on a phone as well as a laptop, and the results can be copied into a table for the class.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Grow a tree</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Your question: Does the tree you get depend on the data you choose? When you add more features, or switch from features to sequences, does the winning tree change, and does it ever tie?</a:t>
            </a:r>
            <a:endParaRPr lang="en-US" sz="1350" dirty="0"/>
          </a:p>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What you can change: The data (a table of features or a DNA sequence), the features included, and the number of sites used. The tool counts the changes each candidate tree needs.</a:t>
            </a:r>
            <a:endParaRPr lang="en-US" sz="1350" dirty="0"/>
          </a:p>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What to record: For each run: the data you used, the tree that needed the fewest changes, its score, and the score of the runner-up. Change one thing at a time. The tool gives the same answer for the same data every time, so the experiment is in your choice of data.</a:t>
            </a:r>
            <a:endParaRPr lang="en-US" sz="135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biologybybradford.com/guides/ib-biology-a3-2-classification-and-cladistics#lab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Build a cladogram from sequence data using parsimony, and say why different criteria can give different trees  (A3.2.6)</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Read a cladogram: its root, nodes and terminal branches, its clades and common ancestors  (A3.2.7)</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cladogram is a hypothesis.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A3.2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6 The tree with the fewest changes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7 Reading a cladogram</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A3.2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Cladistics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A3.2 Classification and cladistics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A3.2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A3.2 Classification and Cladistics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A3.2 Classification and cladistics, lesson 3: Building and reading cladograms (HL)</dc:title>
  <dc:subject>PptxGenJS Presentation</dc:subject>
  <dc:creator>Biology by Bradford</dc:creator>
  <cp:lastModifiedBy>Biology by Bradford</cp:lastModifiedBy>
  <cp:revision>1</cp:revision>
  <dcterms:created xsi:type="dcterms:W3CDTF">2026-10-25T21:15:06Z</dcterms:created>
  <dcterms:modified xsi:type="dcterms:W3CDTF">2026-10-25T21:15:06Z</dcterms:modified>
</cp:coreProperties>
</file>