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A3.2, Classification and cladistics. Lesson 4 of 4: Figworts, three domains and putting it together (higher level), 60 minutes.
The plan, minute by minute (each slide's footer says where you are):
0 to 6 min (6)  Do now: look-alikes
6 to 20 min (14)  Two trees for the figworts
20 to 26 min (6)  A hypothesis that failed
26 to 40 min (14)  Three domains
40 to 54 min (14)  Exam practice
54 to 60 min (6)  Plenary: back to the sort
What students get wrong:
"Humans evolved from chimpanzees." Both descend from a shared ancestor, and are sister groups on the tree.
"Archaea are a kind of bacteria." Under a microscope they look alike, but their rRNA puts Archaea nearer to Eukarya. "Prokaryote" does not name a clade.
Stretch and support:
Support: give the captions of each figure as a cut-up storyboard to put in order, and use the key terms (tap the dotted words) as a glossary.
Stretch: bacteria can pass genes sideways to other cells. How would that make a tree of all life harder to draw?
Stretch: use a sequence database to compare one real gene across five species and build a tree by parsimony.
The lesson plan to print: https://www.biologybybradford.com/guides/downloads/ib-biology-a3-2-classification-and-cladistics-lesson-4-plan.pdf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look-alikes (6 min).
The plan: Two plants with almost the same flowers, one DNA result that puts them in different clades. Students say which evidence they trust and why. Leave the answers up for the plenary.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The activity: Two trees for the figworts. Cards for nine plants (foxglove, snapdragon, monkeyflower, yellow rattle, mullein, figwort, plantain, broomrape and mint) with a note on their flowers. Round one: group them by flower structure. Round two: the teacher reveals which are in which clade from the chloroplast gene (use chapter 8's figure), and groups redraw. Ask what the flower resemblance turned out to be, and what that says about trusting structure alone.
Needs: printed cards, one set per group; chapter 8's figure hidden until round two.
The time: 14 minutes, minutes 6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Cladistics can test an old classification. If a group is real, its members should form a clade. A case study is the figwort family, a large family of flowering plants that was built on the structure of its members, mostly their flowers. You do not need to learn the names, only the story.
Researchers then compared the base sequences of a gene from the chloroplasts of these plants and built a cladogram. The figworts were not one clade. Many of the plants belonged with plants that were not figworts, and the family was broken up, its members moved to other families, leaving a much smaller figwort family.
Why had structure misled? Plants in different lines had evolved flowers that look alike, by convergent evolution. The likeness came from similar pressures, not from shared ancestry, so a grouping built on it was false.
This is science working, not failing. The old classification was a hypothesis, and it made a testable prediction: its members form a clade. New evidence tested it and it was falsified. Scientific knowledge claims may eventually be falsified, which is why they are always open to new tests.
Example: In an exam You can use either the common name or the scientific name of an organism. You are not asked to memorise the details of this case study, but you should be able to explain what it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Cladistics can test an old classification. If a group is real, its members should form a clade. A case study is the figwort family, a large family of flowering plants that was built on the structure of its members, mostly their flowers. You do not need to learn the names, only the story.
Researchers then compared the base sequences of a gene from the chloroplasts of these plants and built a cladogram. The figworts were not one clade. Many of the plants belonged with plants that were not figworts, and the family was broken up, its members moved to other families, leaving a much smaller figwort family.
Why had structure misled? Plants in different lines had evolved flowers that look alike, by convergent evolution. The likeness came from similar pressures, not from shared ancestry, so a grouping built on it was false.
This is science working, not failing. The old classification was a hypothesis, and it made a testable prediction: its members form a clade. New evidence tested it and it was falsified. Scientific knowledge claims may eventually be falsified, which is why they are always open to new tests.
Example: In an exam You can use either the common name or the scientific name of an organism. You are not asked to memorise the details of this case study, but you should be able to explain what it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Cladistics can test an old classification. If a group is real, its members should form a clade. A case study is the figwort family, a large family of flowering plants that was built on the structure of its members, mostly their flowers. You do not need to learn the names, only the story.
Researchers then compared the base sequences of a gene from the chloroplasts of these plants and built a cladogram. The figworts were not one clade. Many of the plants belonged with plants that were not figworts, and the family was broken up, its members moved to other families, leaving a much smaller figwort family.
Why had structure misled? Plants in different lines had evolved flowers that look alike, by convergent evolution. The likeness came from similar pressures, not from shared ancestry, so a grouping built on it was false.
This is science working, not failing. The old classification was a hypothesis, and it made a testable prediction: its members form a clade. New evidence tested it and it was falsified. Scientific knowledge claims may eventually be falsified, which is why they are always open to new tests.
Example: In an exam You can use either the common name or the scientific name of an organism. You are not asked to memorise the details of this case study, but you should be able to explain what it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Cladistics can test an old classification. If a group is real, its members should form a clade. A case study is the figwort family, a large family of flowering plants that was built on the structure of its members, mostly their flowers. You do not need to learn the names, only the story.
Researchers then compared the base sequences of a gene from the chloroplasts of these plants and built a cladogram. The figworts were not one clade. Many of the plants belonged with plants that were not figworts, and the family was broken up, its members moved to other families, leaving a much smaller figwort family.
Why had structure misled? Plants in different lines had evolved flowers that look alike, by convergent evolution. The likeness came from similar pressures, not from shared ancestry, so a grouping built on it was false.
This is science working, not failing. The old classification was a hypothesis, and it made a testable prediction: its members form a clade. New evidence tested it and it was falsified. Scientific knowledge claims may eventually be falsified, which is why they are always open to new tests.
Example: In an exam You can use either the common name or the scientific name of an organism. You are not asked to memorise the details of this case study, but you should be able to explain what it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Two trees for the figworts (14 min).
The plan: Chapter 8's figure, then the figwort cards below: students group the nine plants by flower structure, then regroup them from the DNA. Use the word convergent evolution, and the nature of science point that a claim can be falsified.
Answer: C. Their flowers probably evolved separately. Similar structures can arise in unrelated lines, so a classification built on them can be false. DNA is the more objective evidence, and where the two disagree, sequences are used to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26 of 60: A hypothesis that failed (6 min).
The plan: Think, pair, share: "Is it a failure of science that the figwort family had to be broken up?" Land on: it was a prediction that was tested, which is science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The activity: Three domains, from a table. A made-up table of rRNA differences (out of 100 compared sites) between a bacterium, a methane-making archaeon and a yeast: 40 between the bacterium and the archaeon, 42 between the bacterium and the yeast, and 30 between the archaeon and the yeast. Students say which two organisms the table joins first, draw the tree, and say why the result was a surprise to biologists who thought the archaeon was just a kind of bacterium. Make clear that the numbers are invented to show the method.
Needs: the table on the board or printed; no devices needed.
The time: 14 minutes, minutes 26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3.5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12.5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19.5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23.0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27.0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For a long time life was sorted into a few kingdoms: animals, plants, fungi, and two kinds of single-celled life, the ones with nuclei and the ones without. The cells without nuclei, the prokaryotes, were treated as one group. Then, in 1977, Carl Woese and George Fox compared rRNA base sequences from many organisms, and the picture changed.
Why rRNA? Every living cell has ribosomes, so every organism has rRNA genes to compare. They can be lined up across the whole of life, from a bacterium to a whale. The comparison showed that the prokaryotes were not one group. Some, such as the methane-makers, had rRNA as different from ordinary bacteria's as bacteria's is from ours.
Life falls into three great branches, now called domains: Bacteria, Archaea and Eukarya (organisms whose cells have nuclei). Archaea look like bacteria under a microscope, but they share a more recent common ancestor with Eukarya. This was a revolutionary reclassification, with an extra level above the kingdoms.
Example: Where the kingdoms went Animals, plants and fungi are all in the domain Eukarya. The kingdoms did not vanish: they sit one level below the domains.
The animation "Watch it happen: the tree of life from rRNA", paused at 32.0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The video is domains.mp4, one loop of the animation in the guide. It plays in PowerPoint and Keynote. Google Slides does not play a video embedded in a .pptx: download domains.mp4 (https://www.biologybybradford.com/guides/downloads/scenes/domains.mp4), upload it to Google Drive, then Insert &gt; Video &gt; Google Drive.
In the guide the class can change it as it runs: https://www.biologybybradford.com/guides/ib-biology-a3-2-classification-and-cladistics#domains
What it shows, in order:
1. Before 1977, life was sorted by its cells: prokaryotes, with no nucleus, and eukaryotes, with one. All prokaryotes looked alike, so they were grouped together.
2. Carl Woese compared the base sequence of ribosomal RNA, which every cell has. Some prokaryotes, the archaea, differed from bacteria at many bases.
3. In this made-up stretch the archaeon differs from the bacterium at 9 bases but from the eukaryote at 7: not a bacterium at all, and a little nearer to us.
4. So the tree of life has three main branches, the three domains: Bacteria, Archaea and Eukarya. Archaea and eukaryotes share a more recent common ancestor.
5. So the tree of life has three main branches, the three domains: Bacteria, Archaea and Eukarya. Archaea and eukaryotes share a more recent common ancestor.
6. Woese and Fox proposed the three groups in 1977: a new level above kingdom. In 1990 they were named domains.
7. Every organism is now classed first by its domain, then kingdom, phylum, class, order, family, genus and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Answer: A. Every organism has ribosomes, and so has rRNA genes, so the same molecule can be compared across bacteria, archaea and eukaryotes. That is what allowed one tree of all life. rRNA does not code for proteins: it is part of the ribosome that makes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Three domains (14 min).
The plan: The rRNA table task below, then chapter 9's figure and the film. Students say which two groups the table joins first and why the result was a surprise. Then the predict box on why rRNA is a good molecule to compare.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54 of 60: Exam practice (14 min).
The plan: A written question on A3.2 from the exam maker (in Practise and revise, below), set at HL, in 10 minutes, then peer-marked against the markscheme. For homework, the Check step: a fresh paper on A3.2 from the exam bank, marked as students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Plenary: back to the sort (6 min).
The plan: Return to the rules on the board from lesson 1. Which of those rules would a cladist accept, and why? One sentence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Plenary: back to the sort (6 min).
The plan: Return to the rules on the board from lesson 1. Which of those rules would a cladist accept, and why? One sentence each.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https://www.biologybybradford.com/exam-maker/sit?topics=A3.2&amp;level=HL&amp;paper=quiz&amp;marks=15&amp;src=ep
The guide: https://www.biologybybradford.com/guides/ib-biology-a3-2-classification-and-cladistics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A3.2  ·  Classification and cladistics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video" Target="../media/media-23-1.mp4"/><Relationship Id="rId2" Type="http://schemas.microsoft.com/office/2007/relationships/media" Target="../media/media-23-1.mp4"/><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www.biologybybradford.com/exam-maker/sit?topics=A3.2&amp;level=HL&amp;paper=quiz&amp;marks=15&amp;src=ep" TargetMode="External"/><Relationship Id="rId2" Type="http://schemas.openxmlformats.org/officeDocument/2006/relationships/hyperlink" Target="https://www.biologybybradford.com/guides/ib-biology-a3-2-classification-and-cladistics" TargetMode="External"/><Relationship Id="rId3" Type="http://schemas.openxmlformats.org/officeDocument/2006/relationships/hyperlink" Target="https://www.biologybybradford.com/guides/ib-biology-a3-2-classification-and-cladistics#figworts" TargetMode="External"/><Relationship Id="rId4" Type="http://schemas.openxmlformats.org/officeDocument/2006/relationships/hyperlink" Target="https://www.biologybybradford.com/guides/ib-biology-a3-2-classification-and-cladistics#domains" TargetMode="External"/><Relationship Id="rId5" Type="http://schemas.openxmlformats.org/officeDocument/2006/relationships/hyperlink" Target="https://www.biologybybradford.com/tools/tarsia?topics=ib:A3.2&amp;level=HL" TargetMode="External"/><Relationship Id="rId6" Type="http://schemas.openxmlformats.org/officeDocument/2006/relationships/hyperlink" Target="https://www.biologybybradford.com/tools/dominos?topics=ib:A3.2&amp;level=HL" TargetMode="External"/><Relationship Id="rId7" Type="http://schemas.openxmlformats.org/officeDocument/2006/relationships/hyperlink" Target="https://www.biologybybradford.com/tools/picture-reveal?topics=ib:A3.2&amp;level=HL" TargetMode="External"/><Relationship Id="rId8" Type="http://schemas.openxmlformats.org/officeDocument/2006/relationships/hyperlink" Target="https://www.biologybybradford.com/tools/pub-quiz?topics=ib:A3.2&amp;level=HL" TargetMode="External"/><Relationship Id="rId9" Type="http://schemas.openxmlformats.org/officeDocument/2006/relationships/hyperlink" Target="https://www.biologybybradford.com/escape-rooms?bank=ib:A3.2&amp;level=HL#bank" TargetMode="External"/><Relationship Id="rId10" Type="http://schemas.openxmlformats.org/officeDocument/2006/relationships/hyperlink" Target="https://www.biologybybradford.com/mcqs/ib-biology-topic-a-3-2-cladistics" TargetMode="External"/><Relationship Id="rId11" Type="http://schemas.openxmlformats.org/officeDocument/2006/relationships/hyperlink" Target="https://www.biologybybradford.com/tools/revision-maps/a3-2-classification-and-cladistics" TargetMode="External"/><Relationship Id="rId12" Type="http://schemas.openxmlformats.org/officeDocument/2006/relationships/hyperlink" Target="https://www.biologybybradford.com/exam-maker/ib/a3-2-classification-and-cladistics" TargetMode="External"/><Relationship Id="rId13" Type="http://schemas.openxmlformats.org/officeDocument/2006/relationships/hyperlink" Target="https://www.splycr.com/?set=5db72ed8-6755-5690-85cc-3bba9cf9bfed" TargetMode="External"/><Relationship Id="rId14" Type="http://schemas.openxmlformats.org/officeDocument/2006/relationships/slideLayout" Target="../slideLayouts/slideLayout2.xml"/><Relationship Id="rId15"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Classification and cladistics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Figworts, three domains and putting it together</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A3.2.8, A3.2.9</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Cladistics testing an old classification, rRNA and the three domains, and an exam question on the whole subtopic</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8, 9</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the figwort family to show how cladistics tests a classification, and why a claim can be falsified  (A3.2.8)</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rRNA sequences led to the three domains, and what was new about them  (A3.2.9)</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Look-alikes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Two plants with almost the same flowers, one DNA result that puts them in different clades.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say which evidence they trust and why.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Two trees for the figworts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group; chapter 8's figure hidden until round two.</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Cards for nine plants (foxglove, snapdragon, monkeyflower, yellow rattle, mullein, figwort, plantain, broomrape and mint) with a note on their flowers. Round one: group them by flower structure. Round two: the teacher reveals which are in which clade from the chloroplast gene (use chapter 8's figure), and groups redraw. Ask what the flower resemblance turned out to be, and what that says about trusting structure alone.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A3.2.8 Testing a classification with cladistics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Testing the boxes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Grouped by flower structure: six plants with similar flowers sit together as the figwort family (a simplified sketch).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A3.2.8 Testing a classification with cladistics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Testing the boxes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Grouped by chloroplast DNA instead. The same plants now fall into several different clades, with other plants between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A3.2.8 Testing a classification with cladistics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Testing the boxes</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Only a small clade is still the figwort family. The flower resemblance was convergence, so the old family was not a real clade.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A3.2.8 Testing a classification with cladistics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Testing the boxes</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Plants in different lines had evolved flowers that look alike, by convergent evolution.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New evidence tested it and it was falsified.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Scientific knowledge claims may eventually be falsified, which is why they are always open to new tests.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Chloroplast DNA places two plants with almost identical flowers in different clades. What is the best explanation?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DNA must be wrong, because flowers are easier to examine than DNA</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They share a recent ancestor, and the DNA only seems to separate them</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Their flowers probably evolved separately, by convergent evolution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Chloroplast DNA places two plants with almost identical flowers in different clades. What is the best explanation?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DNA must be wrong, because flowers are easier to examine than DNA</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They share a recent ancestor, and the DNA only seems to separate them</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Their flowers probably evolved separately, by convergent evolution</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Their flowers probably evolved separately. Similar structures can arise in unrelated lines, so a classification built on them can be false. DNA is the more objective evidence, and where the two disagree, sequences are used to decide.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26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hypothesis that failed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Think, pair, share: "Is it a failure of science that the figwort family had to be broken up?"</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TASK</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Three domains, from a table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50" dirty="0">
                <a:solidFill>
                  <a:srgbClr val="1A3A2A"/>
                </a:solidFill>
                <a:latin typeface="Arial" pitchFamily="34" charset="0"/>
                <a:ea typeface="Arial" pitchFamily="34" charset="-122"/>
                <a:cs typeface="Arial" pitchFamily="34" charset="-120"/>
              </a:rPr>
              <a:t>The table on the board or printed; no devices needed.</a:t>
            </a:r>
            <a:endParaRPr lang="en-US" sz="13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made-up table of rRNA differences (out of 100 compared sites) between a bacterium, a methane-making archaeon and a yeast: 40 between the bacterium and the archaeon, 42 between the bacterium and the yeast, and 30 between the archaeon and the yeast. Students say which two organisms the table joins first, draw the tree, and say why the result was a surprise to biologists who thought the archaeon was just a kind of bacterium. Make clear that the numbers are invented to show the method.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tree from rRNA sequences: three main branches, the domains Bacteria, Archaea and Eukarya. Relationships inside each domain are not shown.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Archaea look like bacteria under a microscope, but their rRNA shows they share a more recent ancestor with Eukarya.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new top level of classification, above kingdom, proposed in 1977.</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Then, in 1977, Carl Woese and George Fox compared rRNA base sequences from many organisms, and the picture changed.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Why rRNA?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Every living cell has ribosomes, so every organism has rRNA genes to compare.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Some, such as the methane-makers, had rRNA as different from ordinary bacteria's as bacteria's is from ours.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Before 1977, life was sorted by its cells: prokaryotes, with no nucleus, and eukaryotes, with one. All prokaryotes looked alike, so they were grouped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two groups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Carl Woese compared the base sequence of ribosomal RNA, which every cell has. Some prokaryotes, the archaea, differed from bacteria at many bases.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9 bases differ</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this made-up stretch the archaeon differs from the bacterium at 9 bases but from the eukaryote at 7: not a bacterium at all, and a little nearer to 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7 bases differ</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the tree of life has three main branches, the three domains: Bacteria, Archaea and Eukarya. Archaea and eukaryotes share a more recent common ancestor.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three domains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the tree of life has three main branches, the three domains: Bacteria, Archaea and Eukarya. Archaea and eukaryotes share a more recent common ancestor.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three domains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Woese and Fox proposed the three groups in 1977: a new level above kingdom. In 1990 they were named domains.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1977</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organism is now classed first by its domain, then kingdom, phylum, class, order, family, genus and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1977</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A3.2.9 The three domains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new level above kingdom</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9099" y="1600200"/>
            <a:ext cx="609349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0539" y="1691640"/>
            <a:ext cx="591061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the tree of life from rRNA: click to play. It loops every 34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was rRNA a good choice for comparing all of life?</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Every organism has ribosomes, so every organism has rRNA that can be compared</a:t>
            </a:r>
            <a:endParaRPr lang="en-US" sz="1900" dirty="0"/>
          </a:p>
        </p:txBody>
      </p:sp>
      <p:sp>
        <p:nvSpPr>
          <p:cNvPr id="6" name="Text 4"/>
          <p:cNvSpPr/>
          <p:nvPr/>
        </p:nvSpPr>
        <p:spPr>
          <a:xfrm>
            <a:off x="731520" y="21376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rRNA changes so fast that even close relatives look completely different from each other</a:t>
            </a:r>
            <a:endParaRPr lang="en-US" sz="1900" dirty="0"/>
          </a:p>
        </p:txBody>
      </p:sp>
      <p:sp>
        <p:nvSpPr>
          <p:cNvPr id="7" name="Text 5"/>
          <p:cNvSpPr/>
          <p:nvPr/>
        </p:nvSpPr>
        <p:spPr>
          <a:xfrm>
            <a:off x="731520" y="31170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rRNA carries the code for the proteins that every organism uses to copy its DNA</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was rRNA a good choice for comparing all of life?</a:t>
            </a:r>
            <a:endParaRPr lang="en-US" sz="2600" dirty="0"/>
          </a:p>
        </p:txBody>
      </p:sp>
      <p:sp>
        <p:nvSpPr>
          <p:cNvPr id="5" name="Text 3"/>
          <p:cNvSpPr/>
          <p:nvPr/>
        </p:nvSpPr>
        <p:spPr>
          <a:xfrm>
            <a:off x="731520" y="144780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Every organism has ribosomes, so every organism has rRNA that can be compared</a:t>
            </a:r>
            <a:endParaRPr lang="en-US" sz="1900" dirty="0"/>
          </a:p>
        </p:txBody>
      </p:sp>
      <p:sp>
        <p:nvSpPr>
          <p:cNvPr id="6" name="Text 4"/>
          <p:cNvSpPr/>
          <p:nvPr/>
        </p:nvSpPr>
        <p:spPr>
          <a:xfrm>
            <a:off x="731520" y="21376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rRNA changes so fast that even close relatives look completely different from each other</a:t>
            </a:r>
            <a:endParaRPr lang="en-US" sz="1900" dirty="0"/>
          </a:p>
        </p:txBody>
      </p:sp>
      <p:sp>
        <p:nvSpPr>
          <p:cNvPr id="7" name="Text 5"/>
          <p:cNvSpPr/>
          <p:nvPr/>
        </p:nvSpPr>
        <p:spPr>
          <a:xfrm>
            <a:off x="731520" y="31170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rRNA carries the code for the proteins that every organism uses to copy its DNA</a:t>
            </a:r>
            <a:endParaRPr lang="en-US" sz="1900" dirty="0"/>
          </a:p>
        </p:txBody>
      </p:sp>
      <p:sp>
        <p:nvSpPr>
          <p:cNvPr id="8" name="Text 6"/>
          <p:cNvSpPr/>
          <p:nvPr/>
        </p:nvSpPr>
        <p:spPr>
          <a:xfrm>
            <a:off x="731520" y="4096512"/>
            <a:ext cx="10728655" cy="22311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Every organism has ribosomes, and so has rRNA genes, so the same molecule can be compared across bacteria, archaea and eukaryotes. That is what allowed one tree of all life. rRNA does not code for proteins: it is part of the ribosome that makes them.</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"Prokaryote" does not name a clade. Bacteria and Archaea are both prokaryotes, but neither is the other's closest relative. Many archaea live in hot springs and salty lakes, but not all do: some live in the guts of animals.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practice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written question on A3.2 from the exam maker, set at HL, in 10 minutes, then peer-marked against the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Plenary: back to the sort</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Which of those rules would a cladist accept, and why?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One sentence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Explain how rRNA sequences led to the three domains, and what was new about them.</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8 Testing the boxes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9 A new level above kingdom</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Cladistics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A3.2 Classification and cladistics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A3.2 Classification and Cladistics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A3.2 Classification and cladistics, lesson 4: Figworts, three domains and putting it together (HL)</dc:title>
  <dc:subject>PptxGenJS Presentation</dc:subject>
  <dc:creator>Biology by Bradford</dc:creator>
  <cp:lastModifiedBy>Biology by Bradford</cp:lastModifiedBy>
  <cp:revision>1</cp:revision>
  <dcterms:created xsi:type="dcterms:W3CDTF">2026-10-25T21:15:07Z</dcterms:created>
  <dcterms:modified xsi:type="dcterms:W3CDTF">2026-10-25T21:15:07Z</dcterms:modified>
</cp:coreProperties>
</file>