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A4.1, Evolution and speciation. Lesson 2 of 5: Breeding, bones and wings, 60 minutes.
The plan, minute by minute (each slide's footer says where you are):
0 to 5 min (5)  Do now: which are the same species?
5 to 20 min (15)  Six vegetables, one species
20 to 35 min (15)  One bone plan
35 to 45 min (10)  Homologous or analogous?
45 to 55 min (10)  Evidence organiser, rows 2 and 3
55 to 60 min (5)  Exit
What students get wrong:
Looking different means a different species. Dog breeds and cabbage cultivars are one species each.
Analogous means "looks similar". It means same function, different origin; the flippers are the classic trap.
Pentadactyl means five fingers. It names the bone plan; a horse has one digit on the same plan.
Stretch and support:
Support: give the captions of each figure as a cut-up storyboard to put in order, and use the key terms (tap the dotted words) as a glossary.
Support: the three mnemonics (Dragons Breathe Heat; Hungry Rats Chew My Pencils; Grumpy Birds Tweet) as a starter on each lesson.
The lesson plan to print: https://www.biologybybradford.com/guides/downloads/ib-biology-a4-1-evolution-and-speciation-lesson-2-plan.pdf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which are the same species? (5 min).
The plan: Six vegetables on the front bench (or six pictures): kale, cabbage, Brussels sprouts, kohlrabi, broccoli, cauliflower. How many species? Most students guess four to six. The answer is one.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Six vegetables, one species (15 min).
The plan: The practical below, then chapter 3's figure. Ask why this counts as evidence for evolution, and why it is not an example of new species forming.
The activity: Six vegetables, one species. Groups get one of each cultivar of Brassica oleracea and a drawing of wild cabbage (chapter 3's figure). They cut each vegetable lengthways, find which organ has been enlarged (leaf, terminal bud, side bud, stem, flower stalk, flower buds) and label it on the wild plant. Finish by asking what farmers chose each time, and what that shows about how fast heritable characteristics can change.
Needs: kale, cabbage, Brussels sprouts on the stalk if you can get them, kohlrabi, broccoli, cauliflower; knives and boards; hand lenses.
The time: 15 minutes, minutes 5 to 20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Six vegetables, one species (15 min).
The plan: The practical below, then chapter 3's figure. Ask why this counts as evidence for evolution, and why it is not an example of new species forming.
Wild cabbage grows on sea cliffs in western Europe: a straggly, leafy plant with yellow flowers. Over the last few thousand years, farmers kept seed only from the plants they liked best. This is selective breeding.
Choose the plants with the biggest leaves, generation after generation, and you get kale. Choose a fat terminal bud and you get cabbage; fat side buds, Brussels sprouts; a swollen stem, kohlrabi; thick flower stalks, broccoli; a dense mass of flower buds, cauliflower. Every one is still Brassica oleracea.
Why is this evidence for evolution? The cultivars differ from each other, and from wild cabbage, far more than the wild plant varies, and the changes are heritable: their seeds grow true. People choosing which plants breed changed a species this much in a few thousand years. Natural selection, choosing by survival and reproduction over millions of years, can change species far more.
Example: Maize was bred from teosinte, a wild grass of Mexico. A teosinte ear holds fewer than a dozen kernels, each in a stone-hard case; a cob of maize holds hundreds of soft ones. Dogs were domesticated from wolves more than 15,000 years ago, and most of today's breeds, from chihuahua to Great Dane, were bred in the last few hundred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Six vegetables, one species (15 min).
The plan: The practical below, then chapter 3's figure. Ask why this counts as evidence for evolution, and why it is not an example of new species forming.
Wild cabbage grows on sea cliffs in western Europe: a straggly, leafy plant with yellow flowers. Over the last few thousand years, farmers kept seed only from the plants they liked best. This is selective breeding.
Choose the plants with the biggest leaves, generation after generation, and you get kale. Choose a fat terminal bud and you get cabbage; fat side buds, Brussels sprouts; a swollen stem, kohlrabi; thick flower stalks, broccoli; a dense mass of flower buds, cauliflower. Every one is still Brassica oleracea.
Why is this evidence for evolution? The cultivars differ from each other, and from wild cabbage, far more than the wild plant varies, and the changes are heritable: their seeds grow true. People choosing which plants breed changed a species this much in a few thousand years. Natural selection, choosing by survival and reproduction over millions of years, can change species far more.
Example: Maize was bred from teosinte, a wild grass of Mexico. A teosinte ear holds fewer than a dozen kernels, each in a stone-hard case; a cob of maize holds hundreds of soft ones. Dogs were domesticated from wolves more than 15,000 years ago, and most of today's breeds, from chihuahua to Great Dane, were bred in the last few hundred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Six vegetables, one species (15 min).
The plan: The practical below, then chapter 3's figure. Ask why this counts as evidence for evolution, and why it is not an example of new species forming.
Wild cabbage grows on sea cliffs in western Europe: a straggly, leafy plant with yellow flowers. Over the last few thousand years, farmers kept seed only from the plants they liked best. This is selective breeding.
Choose the plants with the biggest leaves, generation after generation, and you get kale. Choose a fat terminal bud and you get cabbage; fat side buds, Brussels sprouts; a swollen stem, kohlrabi; thick flower stalks, broccoli; a dense mass of flower buds, cauliflower. Every one is still Brassica oleracea.
Why is this evidence for evolution? The cultivars differ from each other, and from wild cabbage, far more than the wild plant varies, and the changes are heritable: their seeds grow true. People choosing which plants breed changed a species this much in a few thousand years. Natural selection, choosing by survival and reproduction over millions of years, can change species far more.
Example: Maize was bred from teosinte, a wild grass of Mexico. A teosinte ear holds fewer than a dozen kernels, each in a stone-hard case; a cob of maize holds hundreds of soft ones. Dogs were domesticated from wolves more than 15,000 years ago, and most of today's breeds, from chihuahua to Great Dane, were bred in the last few hundred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Six vegetables, one species (15 min).
The plan: The practical below, then chapter 3's figure. Ask why this counts as evidence for evolution, and why it is not an example of new species forming.
Wild cabbage grows on sea cliffs in western Europe: a straggly, leafy plant with yellow flowers. Over the last few thousand years, farmers kept seed only from the plants they liked best. This is selective breeding.
Choose the plants with the biggest leaves, generation after generation, and you get kale. Choose a fat terminal bud and you get cabbage; fat side buds, Brussels sprouts; a swollen stem, kohlrabi; thick flower stalks, broccoli; a dense mass of flower buds, cauliflower. Every one is still Brassica oleracea.
Why is this evidence for evolution? The cultivars differ from each other, and from wild cabbage, far more than the wild plant varies, and the changes are heritable: their seeds grow true. People choosing which plants breed changed a species this much in a few thousand years. Natural selection, choosing by survival and reproduction over millions of years, can change species far more.
Example: Maize was bred from teosinte, a wild grass of Mexico. A teosinte ear holds fewer than a dozen kernels, each in a stone-hard case; a cob of maize holds hundreds of soft ones. Dogs were domesticated from wolves more than 15,000 years ago, and most of today's breeds, from chihuahua to Great Dane, were bred in the last few hundred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Six vegetables, one species (15 min).
The plan: The practical below, then chapter 3's figure. Ask why this counts as evidence for evolution, and why it is not an example of new species forming.
Wild cabbage grows on sea cliffs in western Europe: a straggly, leafy plant with yellow flowers. Over the last few thousand years, farmers kept seed only from the plants they liked best. This is selective breeding.
Choose the plants with the biggest leaves, generation after generation, and you get kale. Choose a fat terminal bud and you get cabbage; fat side buds, Brussels sprouts; a swollen stem, kohlrabi; thick flower stalks, broccoli; a dense mass of flower buds, cauliflower. Every one is still Brassica oleracea.
Why is this evidence for evolution? The cultivars differ from each other, and from wild cabbage, far more than the wild plant varies, and the changes are heritable: their seeds grow true. People choosing which plants breed changed a species this much in a few thousand years. Natural selection, choosing by survival and reproduction over millions of years, can change species far more.
Example: Maize was bred from teosinte, a wild grass of Mexico. A teosinte ear holds fewer than a dozen kernels, each in a stone-hard case; a cob of maize holds hundreds of soft ones. Dogs were domesticated from wolves more than 15,000 years ago, and most of today's breeds, from chihuahua to Great Dane, were bred in the last few hundred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Six vegetables, one species (15 min).
The plan: The practical below, then chapter 3's figure. Ask why this counts as evidence for evolution, and why it is not an example of new species forming.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Six vegetables, one species (15 min).
The plan: The practical below, then chapter 3's figure. Ask why this counts as evidence for evolution, and why it is not an example of new species forming.
Answer: B. They cross easily and the offspring are fertile, which is why seed growers keep the cultivars far apart. However different they look, they are still one species with one gene pool.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Six vegetables, one species (15 min).
The plan: The practical below, then chapter 3's figure. Ask why this counts as evidence for evolution, and why it is not an example of new species forming.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Six vegetables, one species (15 min).
The plan: The practical below, then chapter 3's figure. Ask why this counts as evidence for evolution, and why it is not an example of new species forming.
Darwin’s: DNA and protein sequences (fewer differences, closer relatives)
Big: Breeding (big heritable changes, fast)
Hunch: Homologous structures (one bone plan, many jobs)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Six vegetables, one species (15 min).
The plan: The practical below, then chapter 3's figure. Ask why this counts as evidence for evolution, and why it is not an example of new species forming.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35 of 60: One bone plan (15 min).
The plan: Chapter 4's figure on the board: tap each bone group across all four limbs. Students colour the same five groups on a blank limb outline, then learn the order with the mnemonic tiles. Ask: why would anyone build a wing, a paddle and a leg from the same parts?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35 of 60: One bone plan (15 min).
The plan: Chapter 4's figure on the board: tap each bone group across all four limbs. Students colour the same five groups on a blank limb outline, then learn the order with the mnemonic tiles. Ask: why would anyone build a wing, a paddle and a leg from the same parts?
Your arm, a bat's wing, a whale's flipper and a horse's front leg do very different jobs. Inside, they are built from the same bones in the same order: one upper arm bone, two in the forearm, a block of wrist bones, a row of palm bones, then the digits. This shared plan is the pentadactyl limb, and structures built on a plan inherited from a common ancestor are homologous structures.
No engineer would build a wing, a paddle and a leg from the same parts. Evolution does not design from scratch: it modifies what an ancestor already had. The shared plan makes sense only if all four limbs were inherited from one common ancestor, an early four-legged vertebrate, and each line then modified it for its own way of life.
Now switch the figure. A bird's wing and an insect's wing both fly, but one is a forelimb full of bones and the other a thin fold of the body wall with no bones at all. Features with the same function but different evolutionary origins are analogous structures, and they arise by convergent evolution: unrelated lines meeting similar demands with similar solutions. The camera eyes of octopuses and vertebrates are another pair.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35 of 60: One bone plan (15 min).
The plan: Chapter 4's figure on the board: tap each bone group across all four limbs. Students colour the same five groups on a blank limb outline, then learn the order with the mnemonic tiles. Ask: why would anyone build a wing, a paddle and a leg from the same parts?
Your arm, a bat's wing, a whale's flipper and a horse's front leg do very different jobs. Inside, they are built from the same bones in the same order: one upper arm bone, two in the forearm, a block of wrist bones, a row of palm bones, then the digits. This shared plan is the pentadactyl limb, and structures built on a plan inherited from a common ancestor are homologous structures.
No engineer would build a wing, a paddle and a leg from the same parts. Evolution does not design from scratch: it modifies what an ancestor already had. The shared plan makes sense only if all four limbs were inherited from one common ancestor, an early four-legged vertebrate, and each line then modified it for its own way of life.
Now switch the figure. A bird's wing and an insect's wing both fly, but one is a forelimb full of bones and the other a thin fold of the body wall with no bones at all. Features with the same function but different evolutionary origins are analogous structures, and they arise by convergent evolution: unrelated lines meeting similar demands with similar solutions. The camera eyes of octopuses and vertebrates are another pair.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35 of 60: One bone plan (15 min).
The plan: Chapter 4's figure on the board: tap each bone group across all four limbs. Students colour the same five groups on a blank limb outline, then learn the order with the mnemonic tiles. Ask: why would anyone build a wing, a paddle and a leg from the same parts?
Your arm, a bat's wing, a whale's flipper and a horse's front leg do very different jobs. Inside, they are built from the same bones in the same order: one upper arm bone, two in the forearm, a block of wrist bones, a row of palm bones, then the digits. This shared plan is the pentadactyl limb, and structures built on a plan inherited from a common ancestor are homologous structures.
No engineer would build a wing, a paddle and a leg from the same parts. Evolution does not design from scratch: it modifies what an ancestor already had. The shared plan makes sense only if all four limbs were inherited from one common ancestor, an early four-legged vertebrate, and each line then modified it for its own way of life.
Now switch the figure. A bird's wing and an insect's wing both fly, but one is a forelimb full of bones and the other a thin fold of the body wall with no bones at all. Features with the same function but different evolutionary origins are analogous structures, and they arise by convergent evolution: unrelated lines meeting similar demands with similar solutions. The camera eyes of octopuses and vertebrates are another pair.
Parts of the figure:
Humerus One upper arm bone, in every limb. Short and thick in the whale, a strut for the wing in the bat.
Radius and ulna Two forearm bones. In the horse they have fused into one strong support, with only the top of the ulna (the point of the elbow) still clear; in the bat the ulna is a thin splint.
Carpals A block of small wrist bones: eight in your wrist. In the horse they make the joint people call its knee.
Metacarpals The palm bones. Very long in the bat, holding the wing out. The horse stands on one, the cannon bone, with two thin splint bones beside it: what is left of two more.
Phalanges The finger bones. Long and spread in the bat, extra ones in the whale, and in the horse just three in a single digit, the last inside the hoof.
Bird wing A forelimb: humerus, radius and ulna, wrist and hand bones (fewer digits, partly fused), with feathers for the flight surface. It is homologous with your arm.
Insect wing No bones and no muscles inside: a thin double layer of cuticle, the insect's outer skeleton, stiffened by veins. Muscles in the thorax drive it.
Their last common ancestor A small animal living more than 550 million years ago, with no wings at all. Wings evolved separately in the two lines, from different starting parts: convergent 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35 of 60: One bone plan (15 min).
The plan: Chapter 4's figure on the board: tap each bone group across all four limbs. Students colour the same five groups on a blank limb outline, then learn the order with the mnemonic tiles. Ask: why would anyone build a wing, a paddle and a leg from the same parts?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35 of 60: One bone plan (15 min).
The plan: Chapter 4's figure on the board: tap each bone group across all four limbs. Students colour the same five groups on a blank limb outline, then learn the order with the mnemonic tiles. Ask: why would anyone build a wing, a paddle and a leg from the same parts?
Answer: C. Both. As forelimbs they share the pentadactyl plan from a common ancestor: homologous. But that ancestor could not fly, so wings evolved separately in bats (skin stretched over long fingers) and birds (feathers on a shortened hand): as wings, analogous.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35 of 60: One bone plan (15 min).
The plan: Chapter 4's figure on the board: tap each bone group across all four limbs. Students colour the same five groups on a blank limb outline, then learn the order with the mnemonic tiles. Ask: why would anyone build a wing, a paddle and a leg from the same parts?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35 of 60: One bone plan (15 min).
The plan: Chapter 4's figure on the board: tap each bone group across all four limbs. Students colour the same five groups on a blank limb outline, then learn the order with the mnemonic tiles. Ask: why would anyone build a wing, a paddle and a leg from the same parts?
Hungry: Humerus (upper arm, one bone)
Rats: Radius and ulna (forearm, two bones)
Chew: Carpals (wrist)
My: Metacarpals (palm)
Pencils: Phalanges (fingers)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35 of 60: One bone plan (15 min).
The plan: Chapter 4's figure on the board: tap each bone group across all four limbs. Students colour the same five groups on a blank limb outline, then learn the order with the mnemonic tiles. Ask: why would anyone build a wing, a paddle and a leg from the same parts?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Homologous or analogous? (10 min).
The plan: The card sort below, in pairs. Take feedback on the two trap cards (the flippers, and the bat and bird wings) before anything else.
The activity: Homologous or analogous?. Ten pairs of structures, each on a card, to sort into homologous, analogous, or both. Include the bird and bee wing, a human arm and a bat wing, a horse and a cat foreleg, octopus and human eyes, a cactus stem and a euphorbia stem, and two traps: whale and penguin flippers (homologous as forelimbs, analogous only in their flipper shape), and bat and bird wings (homologous as forelimbs, analogous as wings).
Needs: printed cards, one set per pair.
The time: 10 minutes, minutes 35 to 45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55 of 60: Evidence organiser, rows 2 and 3 (10 min).
The plan: Selective breeding and homologous structures. Students swap with a partner and add one thing to each other's rows.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Name one pair of analogous structures and say why they are not homologous.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Name one pair of analogous structures and say why they are not homologous.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https://www.biologybybradford.com/exam-maker/sit?topics=A4.1&amp;level=SL&amp;paper=quiz&amp;marks=15&amp;src=ep
The guide: https://www.biologybybradford.com/guides/ib-biology-a4-1-evolution-and-speciation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A4.1  ·  Evolution and speciation  ·  Lesson 2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hyperlink" Target="https://www.biologybybradford.com/exam-maker/sit?topics=A4.1&amp;level=SL&amp;paper=quiz&amp;marks=15&amp;src=ep" TargetMode="External"/><Relationship Id="rId2" Type="http://schemas.openxmlformats.org/officeDocument/2006/relationships/hyperlink" Target="https://www.biologybybradford.com/guides/ib-biology-a4-1-evolution-and-speciation" TargetMode="External"/><Relationship Id="rId3" Type="http://schemas.openxmlformats.org/officeDocument/2006/relationships/hyperlink" Target="https://www.biologybybradford.com/guides/ib-biology-a4-1-evolution-and-speciation#breeding" TargetMode="External"/><Relationship Id="rId4" Type="http://schemas.openxmlformats.org/officeDocument/2006/relationships/hyperlink" Target="https://www.biologybybradford.com/guides/ib-biology-a4-1-evolution-and-speciation#limbs" TargetMode="External"/><Relationship Id="rId5" Type="http://schemas.openxmlformats.org/officeDocument/2006/relationships/hyperlink" Target="https://www.biologybybradford.com/tools/tarsia?topics=ib:A4.1&amp;level=HL" TargetMode="External"/><Relationship Id="rId6" Type="http://schemas.openxmlformats.org/officeDocument/2006/relationships/hyperlink" Target="https://www.biologybybradford.com/tools/dominos?topics=ib:A4.1&amp;level=HL" TargetMode="External"/><Relationship Id="rId7" Type="http://schemas.openxmlformats.org/officeDocument/2006/relationships/hyperlink" Target="https://www.biologybybradford.com/tools/picture-reveal?topics=ib:A4.1&amp;level=HL" TargetMode="External"/><Relationship Id="rId8" Type="http://schemas.openxmlformats.org/officeDocument/2006/relationships/hyperlink" Target="https://www.biologybybradford.com/tools/pub-quiz?topics=ib:A4.1&amp;level=HL" TargetMode="External"/><Relationship Id="rId9" Type="http://schemas.openxmlformats.org/officeDocument/2006/relationships/hyperlink" Target="https://www.biologybybradford.com/escape-rooms?bank=ib:A4.1&amp;level=HL#bank" TargetMode="External"/><Relationship Id="rId10" Type="http://schemas.openxmlformats.org/officeDocument/2006/relationships/hyperlink" Target="https://www.biologybybradford.com/mcqs/ib-biology-topic-a-4-1-evolution-speciation" TargetMode="External"/><Relationship Id="rId11" Type="http://schemas.openxmlformats.org/officeDocument/2006/relationships/hyperlink" Target="https://www.biologybybradford.com/tools/revision-maps/a4-1-evolution-and-speciation" TargetMode="External"/><Relationship Id="rId12" Type="http://schemas.openxmlformats.org/officeDocument/2006/relationships/hyperlink" Target="https://www.biologybybradford.com/exam-maker/ib/a4-1-evolution-and-speciation" TargetMode="External"/><Relationship Id="rId13" Type="http://schemas.openxmlformats.org/officeDocument/2006/relationships/hyperlink" Target="https://www.splycr.com/?set=77be2c7c-8506-5d9c-a7a2-a5eeb63f877d" TargetMode="External"/><Relationship Id="rId14" Type="http://schemas.openxmlformats.org/officeDocument/2006/relationships/slideLayout" Target="../slideLayouts/slideLayout2.xml"/><Relationship Id="rId15"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A4.1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2 OF 5</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Evolution and speciation</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Breeding, bones and wings</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A4.1.3 to A4.1.5</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Selective breeding, the pentadactyl limb, and homologous against analogous structures</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3, 4</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how crops and domestic animals show how quickly heritable characteristics can change  (A4.1.3)</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Name the bones of the pentadactyl limb and tell homologous structures from analogous ones made by convergent evolution  (A4.1.4, A4.1.5)</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Which are the same species?</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Six vegetables on the front bench (or six pictures): kale, cabbage, Brussels sprouts, kohlrabi, broccoli, cauliflower.</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How many species?</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PRACTICAL</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Six vegetables, one species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777240"/>
          </a:xfrm>
          <a:prstGeom prst="rect">
            <a:avLst/>
          </a:prstGeom>
          <a:noFill/>
          <a:ln/>
        </p:spPr>
        <p:txBody>
          <a:bodyPr wrap="square" rtlCol="0" anchor="t">
            <a:normAutofit/>
          </a:bodyPr>
          <a:lstStyle/>
          <a:p>
            <a:pPr indent="0" marL="0">
              <a:buNone/>
            </a:pPr>
            <a:r>
              <a:rPr lang="en-US" sz="1450" dirty="0">
                <a:solidFill>
                  <a:srgbClr val="1A3A2A"/>
                </a:solidFill>
                <a:latin typeface="Arial" pitchFamily="34" charset="0"/>
                <a:ea typeface="Arial" pitchFamily="34" charset="-122"/>
                <a:cs typeface="Arial" pitchFamily="34" charset="-120"/>
              </a:rPr>
              <a:t>Kale, cabbage, Brussels sprouts on the stalk if you can get them, kohlrabi, broccoli, cauliflower; knives and boards; hand lenses.</a:t>
            </a:r>
            <a:endParaRPr lang="en-US" sz="145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Groups get one of each cultivar of Brassica oleracea and a drawing of wild cabbage (chapter 3's figure). They cut each vegetable lengthways, find which organ has been enlarged (leaf, terminal bud, side bud, stem, flower stalk, flower buds) and label it on the wild plant. Finish by asking what farmers chose each time, and what that shows about how fast heritable characteristics can change.</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578815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A4.1.3 Evidence from selective breeding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Six vegetables, one wild weed</a:t>
            </a:r>
            <a:endParaRPr lang="en-US" sz="2800" dirty="0"/>
          </a:p>
        </p:txBody>
      </p:sp>
      <p:sp>
        <p:nvSpPr>
          <p:cNvPr id="5" name="Shape 3"/>
          <p:cNvSpPr/>
          <p:nvPr/>
        </p:nvSpPr>
        <p:spPr>
          <a:xfrm>
            <a:off x="3533435" y="1581912"/>
            <a:ext cx="512482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43163" y="1691640"/>
            <a:ext cx="490536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Wild cabbage: leaves, buds at the tip and along the stem, and yellow flowers.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578815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A4.1.3 Evidence from selective breeding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Six vegetables, one wild weed</a:t>
            </a:r>
            <a:endParaRPr lang="en-US" sz="2800" dirty="0"/>
          </a:p>
        </p:txBody>
      </p:sp>
      <p:sp>
        <p:nvSpPr>
          <p:cNvPr id="5" name="Shape 3"/>
          <p:cNvSpPr/>
          <p:nvPr/>
        </p:nvSpPr>
        <p:spPr>
          <a:xfrm>
            <a:off x="3533435" y="1581912"/>
            <a:ext cx="512482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43163" y="1691640"/>
            <a:ext cx="490536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Selected for leaves: kale. Selected for a big terminal bud: cabbage.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578815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A4.1.3 Evidence from selective breeding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Six vegetables, one wild weed</a:t>
            </a:r>
            <a:endParaRPr lang="en-US" sz="2800" dirty="0"/>
          </a:p>
        </p:txBody>
      </p:sp>
      <p:sp>
        <p:nvSpPr>
          <p:cNvPr id="5" name="Shape 3"/>
          <p:cNvSpPr/>
          <p:nvPr/>
        </p:nvSpPr>
        <p:spPr>
          <a:xfrm>
            <a:off x="3533435" y="1581912"/>
            <a:ext cx="512482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43163" y="1691640"/>
            <a:ext cx="490536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Selected for side buds: Brussels sprouts. Selected for a swollen stem: kohlrabi.</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578815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A4.1.3 Evidence from selective breeding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Six vegetables, one wild weed</a:t>
            </a:r>
            <a:endParaRPr lang="en-US" sz="2800" dirty="0"/>
          </a:p>
        </p:txBody>
      </p:sp>
      <p:sp>
        <p:nvSpPr>
          <p:cNvPr id="5" name="Shape 3"/>
          <p:cNvSpPr/>
          <p:nvPr/>
        </p:nvSpPr>
        <p:spPr>
          <a:xfrm>
            <a:off x="3533435" y="1581912"/>
            <a:ext cx="512482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43163" y="1691640"/>
            <a:ext cx="490536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Selected for flower stalks and buds: broccoli and cauliflower. All six can still interbreed: one species.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578815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A4.1.3 Evidence from selective breeding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Six vegetables, one wild weed</a:t>
            </a:r>
            <a:endParaRPr lang="en-US" sz="2800" dirty="0"/>
          </a:p>
        </p:txBody>
      </p:sp>
      <p:sp>
        <p:nvSpPr>
          <p:cNvPr id="5" name="Shape 3"/>
          <p:cNvSpPr/>
          <p:nvPr/>
        </p:nvSpPr>
        <p:spPr>
          <a:xfrm>
            <a:off x="859316" y="1627632"/>
            <a:ext cx="5962328"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969044" y="1737360"/>
            <a:ext cx="5742872"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Over the last few thousand years, farmers kept seed only from the plants they liked best. This is selective breeding.</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Choose the plants with the biggest leaves, generation after generation, and you get kale.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Why is this evidence for evolution?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Kohlrabi and Brussels sprouts look nothing alike. A grower lets them cross-pollinate. What happens?</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No seeds form at all: by now they are different species</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Seeds form and grow into fertile plants: one species</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Seeds form but grow into sterile plants, like a mule</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Kohlrabi and Brussels sprouts look nothing alike. A grower lets them cross-pollinate. What happens?</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No seeds form at all: by now they are different species</a:t>
            </a:r>
            <a:endParaRPr lang="en-US" sz="1900" dirty="0"/>
          </a:p>
        </p:txBody>
      </p:sp>
      <p:sp>
        <p:nvSpPr>
          <p:cNvPr id="6" name="Text 4"/>
          <p:cNvSpPr/>
          <p:nvPr/>
        </p:nvSpPr>
        <p:spPr>
          <a:xfrm>
            <a:off x="731520" y="25339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Seeds form and grow into fertile plants: one species</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Seeds form but grow into sterile plants, like a mule</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They cross easily and the offspring are fertile, which is why seed growers keep the cultivars far apart. However different they look, they are still one species with one gene pool.</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three lines of evidence for evolution in A4.1</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D</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Darwin’s</a:t>
            </a:r>
            <a:endParaRPr lang="en-US" sz="1800" dirty="0"/>
          </a:p>
        </p:txBody>
      </p:sp>
      <p:sp>
        <p:nvSpPr>
          <p:cNvPr id="8" name="Shape 6"/>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10" name="Text 8"/>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Big</a:t>
            </a:r>
            <a:endParaRPr lang="en-US" sz="1800" dirty="0"/>
          </a:p>
        </p:txBody>
      </p:sp>
      <p:sp>
        <p:nvSpPr>
          <p:cNvPr id="11" name="Shape 9"/>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H</a:t>
            </a:r>
            <a:endParaRPr lang="en-US" sz="6000" dirty="0"/>
          </a:p>
        </p:txBody>
      </p:sp>
      <p:sp>
        <p:nvSpPr>
          <p:cNvPr id="13" name="Text 11"/>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Hunch</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three lines of evidence for evolution in A4.1</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D</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Darwin’s</a:t>
            </a:r>
            <a:endParaRPr lang="en-US" sz="1800" dirty="0"/>
          </a:p>
        </p:txBody>
      </p:sp>
      <p:sp>
        <p:nvSpPr>
          <p:cNvPr id="8" name="Text 6"/>
          <p:cNvSpPr/>
          <p:nvPr/>
        </p:nvSpPr>
        <p:spPr>
          <a:xfrm>
            <a:off x="2301088" y="4114800"/>
            <a:ext cx="2377440"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DNA and protein sequences</a:t>
            </a:r>
            <a:endParaRPr lang="en-US" sz="1650" dirty="0"/>
          </a:p>
        </p:txBody>
      </p:sp>
      <p:sp>
        <p:nvSpPr>
          <p:cNvPr id="9" name="Text 7"/>
          <p:cNvSpPr/>
          <p:nvPr/>
        </p:nvSpPr>
        <p:spPr>
          <a:xfrm>
            <a:off x="23010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fewer differences, closer relatives</a:t>
            </a:r>
            <a:endParaRPr lang="en-US" sz="1300" dirty="0"/>
          </a:p>
        </p:txBody>
      </p:sp>
      <p:sp>
        <p:nvSpPr>
          <p:cNvPr id="10" name="Shape 8"/>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12" name="Text 10"/>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Big</a:t>
            </a:r>
            <a:endParaRPr lang="en-US" sz="1800" dirty="0"/>
          </a:p>
        </p:txBody>
      </p:sp>
      <p:sp>
        <p:nvSpPr>
          <p:cNvPr id="13" name="Text 11"/>
          <p:cNvSpPr/>
          <p:nvPr/>
        </p:nvSpPr>
        <p:spPr>
          <a:xfrm>
            <a:off x="490712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Breeding</a:t>
            </a:r>
            <a:endParaRPr lang="en-US" sz="1800" dirty="0"/>
          </a:p>
        </p:txBody>
      </p:sp>
      <p:sp>
        <p:nvSpPr>
          <p:cNvPr id="14" name="Text 12"/>
          <p:cNvSpPr/>
          <p:nvPr/>
        </p:nvSpPr>
        <p:spPr>
          <a:xfrm>
            <a:off x="490712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big heritable changes, fast</a:t>
            </a:r>
            <a:endParaRPr lang="en-US" sz="1300" dirty="0"/>
          </a:p>
        </p:txBody>
      </p:sp>
      <p:sp>
        <p:nvSpPr>
          <p:cNvPr id="15" name="Shape 13"/>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H</a:t>
            </a:r>
            <a:endParaRPr lang="en-US" sz="6000" dirty="0"/>
          </a:p>
        </p:txBody>
      </p:sp>
      <p:sp>
        <p:nvSpPr>
          <p:cNvPr id="17" name="Text 15"/>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Hunch</a:t>
            </a:r>
            <a:endParaRPr lang="en-US" sz="1800" dirty="0"/>
          </a:p>
        </p:txBody>
      </p:sp>
      <p:sp>
        <p:nvSpPr>
          <p:cNvPr id="18" name="Text 16"/>
          <p:cNvSpPr/>
          <p:nvPr/>
        </p:nvSpPr>
        <p:spPr>
          <a:xfrm>
            <a:off x="7513168" y="4114800"/>
            <a:ext cx="2377440"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Homologous structures</a:t>
            </a:r>
            <a:endParaRPr lang="en-US" sz="1650" dirty="0"/>
          </a:p>
        </p:txBody>
      </p:sp>
      <p:sp>
        <p:nvSpPr>
          <p:cNvPr id="19" name="Text 17"/>
          <p:cNvSpPr/>
          <p:nvPr/>
        </p:nvSpPr>
        <p:spPr>
          <a:xfrm>
            <a:off x="75131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one bone plan, many jobs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Dog breeds and cabbage cultivars look like different species but are not: a chihuahua and a Great Dane share one gene pool, which their alleles can still cross through dogs of in-between sizes. Selective breeding shows how fast heritable characteristics can change. It is not an example of new species forming.</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One bone plan</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colour the same five groups on a blank limb outline, then learn the order with the mnemonic tiles.</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Ask: why would anyone build a wing, a paddle and a leg from the same parts?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35</a:t>
            </a:r>
            <a:endParaRPr lang="en-US" sz="1000" dirty="0"/>
          </a:p>
        </p:txBody>
      </p:sp>
      <p:sp>
        <p:nvSpPr>
          <p:cNvPr id="3" name="Text 1"/>
          <p:cNvSpPr/>
          <p:nvPr/>
        </p:nvSpPr>
        <p:spPr>
          <a:xfrm>
            <a:off x="457200" y="320040"/>
            <a:ext cx="67939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A4.1.4 A4.1.5 Homologous and analogous structures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Same bones, different jobs, and the reverse</a:t>
            </a:r>
            <a:endParaRPr lang="en-US" sz="2800" dirty="0"/>
          </a:p>
        </p:txBody>
      </p:sp>
      <p:sp>
        <p:nvSpPr>
          <p:cNvPr id="5" name="Shape 3"/>
          <p:cNvSpPr/>
          <p:nvPr/>
        </p:nvSpPr>
        <p:spPr>
          <a:xfrm>
            <a:off x="3684049" y="1581912"/>
            <a:ext cx="482359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93777" y="1691640"/>
            <a:ext cx="460414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Homologous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35</a:t>
            </a:r>
            <a:endParaRPr lang="en-US" sz="1000" dirty="0"/>
          </a:p>
        </p:txBody>
      </p:sp>
      <p:sp>
        <p:nvSpPr>
          <p:cNvPr id="3" name="Text 1"/>
          <p:cNvSpPr/>
          <p:nvPr/>
        </p:nvSpPr>
        <p:spPr>
          <a:xfrm>
            <a:off x="457200" y="320040"/>
            <a:ext cx="67939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A4.1.4 A4.1.5 Homologous and analogous structures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Same bones, different jobs, and the reverse</a:t>
            </a:r>
            <a:endParaRPr lang="en-US" sz="2800" dirty="0"/>
          </a:p>
        </p:txBody>
      </p:sp>
      <p:sp>
        <p:nvSpPr>
          <p:cNvPr id="5" name="Shape 3"/>
          <p:cNvSpPr/>
          <p:nvPr/>
        </p:nvSpPr>
        <p:spPr>
          <a:xfrm>
            <a:off x="3684049" y="1581912"/>
            <a:ext cx="482359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93777" y="1691640"/>
            <a:ext cx="460414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Analogous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35</a:t>
            </a:r>
            <a:endParaRPr lang="en-US" sz="1000" dirty="0"/>
          </a:p>
        </p:txBody>
      </p:sp>
      <p:sp>
        <p:nvSpPr>
          <p:cNvPr id="3" name="Text 1"/>
          <p:cNvSpPr/>
          <p:nvPr/>
        </p:nvSpPr>
        <p:spPr>
          <a:xfrm>
            <a:off x="457200" y="320040"/>
            <a:ext cx="67939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A4.1.4 A4.1.5 Homologous and analogous structures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Same bones, different jobs, and the reverse</a:t>
            </a:r>
            <a:endParaRPr lang="en-US" sz="2800" dirty="0"/>
          </a:p>
        </p:txBody>
      </p:sp>
      <p:sp>
        <p:nvSpPr>
          <p:cNvPr id="5" name="Shape 3"/>
          <p:cNvSpPr/>
          <p:nvPr/>
        </p:nvSpPr>
        <p:spPr>
          <a:xfrm>
            <a:off x="1035644" y="1627632"/>
            <a:ext cx="5609671"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145372" y="1737360"/>
            <a:ext cx="5390215"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This shared plan is the pentadactyl limb, and structures built on a plan inherited from a common ancestor are homologous structures.</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Features with the same function but different evolutionary origins are analogous structures, and they arise by convergent evolution: unrelated lines meeting similar demands with similar solutions.</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No engineer would build a wing, a paddle and a leg from the same parts.</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487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bat's wing and a bird's wing: homologous or analogous?</a:t>
            </a:r>
            <a:endParaRPr lang="en-US" sz="2600" dirty="0"/>
          </a:p>
        </p:txBody>
      </p:sp>
      <p:sp>
        <p:nvSpPr>
          <p:cNvPr id="5" name="Text 3"/>
          <p:cNvSpPr/>
          <p:nvPr/>
        </p:nvSpPr>
        <p:spPr>
          <a:xfrm>
            <a:off x="731520" y="144780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Analogous only: they look different and are built differently</a:t>
            </a:r>
            <a:endParaRPr lang="en-US" sz="1900" dirty="0"/>
          </a:p>
        </p:txBody>
      </p:sp>
      <p:sp>
        <p:nvSpPr>
          <p:cNvPr id="6" name="Text 4"/>
          <p:cNvSpPr/>
          <p:nvPr/>
        </p:nvSpPr>
        <p:spPr>
          <a:xfrm>
            <a:off x="731520" y="213766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Homologous only: both are forelimbs, so nothing about them converged</a:t>
            </a:r>
            <a:endParaRPr lang="en-US" sz="1900" dirty="0"/>
          </a:p>
        </p:txBody>
      </p:sp>
      <p:sp>
        <p:nvSpPr>
          <p:cNvPr id="7" name="Text 5"/>
          <p:cNvSpPr/>
          <p:nvPr/>
        </p:nvSpPr>
        <p:spPr>
          <a:xfrm>
            <a:off x="731520" y="282752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Both: homologous as forelimbs, analogous as wings for flight</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487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bat's wing and a bird's wing: homologous or analogous?</a:t>
            </a:r>
            <a:endParaRPr lang="en-US" sz="2600" dirty="0"/>
          </a:p>
        </p:txBody>
      </p:sp>
      <p:sp>
        <p:nvSpPr>
          <p:cNvPr id="5" name="Text 3"/>
          <p:cNvSpPr/>
          <p:nvPr/>
        </p:nvSpPr>
        <p:spPr>
          <a:xfrm>
            <a:off x="731520" y="144780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Analogous only: they look different and are built differently</a:t>
            </a:r>
            <a:endParaRPr lang="en-US" sz="1900" dirty="0"/>
          </a:p>
        </p:txBody>
      </p:sp>
      <p:sp>
        <p:nvSpPr>
          <p:cNvPr id="6" name="Text 4"/>
          <p:cNvSpPr/>
          <p:nvPr/>
        </p:nvSpPr>
        <p:spPr>
          <a:xfrm>
            <a:off x="731520" y="213766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Homologous only: both are forelimbs, so nothing about them converged</a:t>
            </a:r>
            <a:endParaRPr lang="en-US" sz="1900" dirty="0"/>
          </a:p>
        </p:txBody>
      </p:sp>
      <p:sp>
        <p:nvSpPr>
          <p:cNvPr id="7" name="Text 5"/>
          <p:cNvSpPr/>
          <p:nvPr/>
        </p:nvSpPr>
        <p:spPr>
          <a:xfrm>
            <a:off x="731520" y="282752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Both: homologous as forelimbs, analogous as wings for flight</a:t>
            </a:r>
            <a:endParaRPr lang="en-US" sz="1900" dirty="0"/>
          </a:p>
        </p:txBody>
      </p:sp>
      <p:sp>
        <p:nvSpPr>
          <p:cNvPr id="8" name="Text 6"/>
          <p:cNvSpPr/>
          <p:nvPr/>
        </p:nvSpPr>
        <p:spPr>
          <a:xfrm>
            <a:off x="731520" y="3517392"/>
            <a:ext cx="10728655" cy="281025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Both. As forelimbs they share the pentadactyl plan from a common ancestor: homologous. But that ancestor could not fly, so wings evolved separately in bats (skin stretched over long fingers) and birds (feathers on a shortened hand): as wings, analogous.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pentadactyl limb, shoulder to fingertip</a:t>
            </a:r>
            <a:endParaRPr lang="en-US" sz="2600" dirty="0"/>
          </a:p>
        </p:txBody>
      </p:sp>
      <p:sp>
        <p:nvSpPr>
          <p:cNvPr id="5" name="Shape 3"/>
          <p:cNvSpPr/>
          <p:nvPr/>
        </p:nvSpPr>
        <p:spPr>
          <a:xfrm>
            <a:off x="548640" y="1920240"/>
            <a:ext cx="2036003"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548640"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H</a:t>
            </a:r>
            <a:endParaRPr lang="en-US" sz="6000" dirty="0"/>
          </a:p>
        </p:txBody>
      </p:sp>
      <p:sp>
        <p:nvSpPr>
          <p:cNvPr id="7" name="Text 5"/>
          <p:cNvSpPr/>
          <p:nvPr/>
        </p:nvSpPr>
        <p:spPr>
          <a:xfrm>
            <a:off x="548640"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Hungry</a:t>
            </a:r>
            <a:endParaRPr lang="en-US" sz="1800" dirty="0"/>
          </a:p>
        </p:txBody>
      </p:sp>
      <p:sp>
        <p:nvSpPr>
          <p:cNvPr id="8" name="Shape 6"/>
          <p:cNvSpPr/>
          <p:nvPr/>
        </p:nvSpPr>
        <p:spPr>
          <a:xfrm>
            <a:off x="2813243" y="1920240"/>
            <a:ext cx="2036003"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2813243"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R</a:t>
            </a:r>
            <a:endParaRPr lang="en-US" sz="6000" dirty="0"/>
          </a:p>
        </p:txBody>
      </p:sp>
      <p:sp>
        <p:nvSpPr>
          <p:cNvPr id="10" name="Text 8"/>
          <p:cNvSpPr/>
          <p:nvPr/>
        </p:nvSpPr>
        <p:spPr>
          <a:xfrm>
            <a:off x="2813243"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Rats</a:t>
            </a:r>
            <a:endParaRPr lang="en-US" sz="1800" dirty="0"/>
          </a:p>
        </p:txBody>
      </p:sp>
      <p:sp>
        <p:nvSpPr>
          <p:cNvPr id="11" name="Shape 9"/>
          <p:cNvSpPr/>
          <p:nvPr/>
        </p:nvSpPr>
        <p:spPr>
          <a:xfrm>
            <a:off x="5077846" y="1920240"/>
            <a:ext cx="2036003"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5077846"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13" name="Text 11"/>
          <p:cNvSpPr/>
          <p:nvPr/>
        </p:nvSpPr>
        <p:spPr>
          <a:xfrm>
            <a:off x="5077846"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Chew</a:t>
            </a:r>
            <a:endParaRPr lang="en-US" sz="1800" dirty="0"/>
          </a:p>
        </p:txBody>
      </p:sp>
      <p:sp>
        <p:nvSpPr>
          <p:cNvPr id="14" name="Shape 12"/>
          <p:cNvSpPr/>
          <p:nvPr/>
        </p:nvSpPr>
        <p:spPr>
          <a:xfrm>
            <a:off x="7342449" y="1920240"/>
            <a:ext cx="2036003" cy="2011680"/>
          </a:xfrm>
          <a:prstGeom prst="roundRect">
            <a:avLst>
              <a:gd name="adj" fmla="val 5455"/>
            </a:avLst>
          </a:prstGeom>
          <a:solidFill>
            <a:srgbClr val="F0C33D"/>
          </a:solidFill>
          <a:ln w="19050">
            <a:solidFill>
              <a:srgbClr val="1A3A2A"/>
            </a:solidFill>
            <a:prstDash val="solid"/>
          </a:ln>
        </p:spPr>
      </p:sp>
      <p:sp>
        <p:nvSpPr>
          <p:cNvPr id="15" name="Text 13"/>
          <p:cNvSpPr/>
          <p:nvPr/>
        </p:nvSpPr>
        <p:spPr>
          <a:xfrm>
            <a:off x="7342449"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M</a:t>
            </a:r>
            <a:endParaRPr lang="en-US" sz="6000" dirty="0"/>
          </a:p>
        </p:txBody>
      </p:sp>
      <p:sp>
        <p:nvSpPr>
          <p:cNvPr id="16" name="Text 14"/>
          <p:cNvSpPr/>
          <p:nvPr/>
        </p:nvSpPr>
        <p:spPr>
          <a:xfrm>
            <a:off x="7342449"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My</a:t>
            </a:r>
            <a:endParaRPr lang="en-US" sz="1800" dirty="0"/>
          </a:p>
        </p:txBody>
      </p:sp>
      <p:sp>
        <p:nvSpPr>
          <p:cNvPr id="17" name="Shape 15"/>
          <p:cNvSpPr/>
          <p:nvPr/>
        </p:nvSpPr>
        <p:spPr>
          <a:xfrm>
            <a:off x="9607052" y="1920240"/>
            <a:ext cx="2036003" cy="2011680"/>
          </a:xfrm>
          <a:prstGeom prst="roundRect">
            <a:avLst>
              <a:gd name="adj" fmla="val 5455"/>
            </a:avLst>
          </a:prstGeom>
          <a:solidFill>
            <a:srgbClr val="F0C33D"/>
          </a:solidFill>
          <a:ln w="19050">
            <a:solidFill>
              <a:srgbClr val="1A3A2A"/>
            </a:solidFill>
            <a:prstDash val="solid"/>
          </a:ln>
        </p:spPr>
      </p:sp>
      <p:sp>
        <p:nvSpPr>
          <p:cNvPr id="18" name="Text 16"/>
          <p:cNvSpPr/>
          <p:nvPr/>
        </p:nvSpPr>
        <p:spPr>
          <a:xfrm>
            <a:off x="9607052"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19" name="Text 17"/>
          <p:cNvSpPr/>
          <p:nvPr/>
        </p:nvSpPr>
        <p:spPr>
          <a:xfrm>
            <a:off x="9607052"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Pencils</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pentadactyl limb, shoulder to fingertip</a:t>
            </a:r>
            <a:endParaRPr lang="en-US" sz="2600" dirty="0"/>
          </a:p>
        </p:txBody>
      </p:sp>
      <p:sp>
        <p:nvSpPr>
          <p:cNvPr id="5" name="Shape 3"/>
          <p:cNvSpPr/>
          <p:nvPr/>
        </p:nvSpPr>
        <p:spPr>
          <a:xfrm>
            <a:off x="548640" y="1920240"/>
            <a:ext cx="2036003"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548640"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H</a:t>
            </a:r>
            <a:endParaRPr lang="en-US" sz="6000" dirty="0"/>
          </a:p>
        </p:txBody>
      </p:sp>
      <p:sp>
        <p:nvSpPr>
          <p:cNvPr id="7" name="Text 5"/>
          <p:cNvSpPr/>
          <p:nvPr/>
        </p:nvSpPr>
        <p:spPr>
          <a:xfrm>
            <a:off x="548640"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Hungry</a:t>
            </a:r>
            <a:endParaRPr lang="en-US" sz="1800" dirty="0"/>
          </a:p>
        </p:txBody>
      </p:sp>
      <p:sp>
        <p:nvSpPr>
          <p:cNvPr id="8" name="Text 6"/>
          <p:cNvSpPr/>
          <p:nvPr/>
        </p:nvSpPr>
        <p:spPr>
          <a:xfrm>
            <a:off x="548640" y="4114800"/>
            <a:ext cx="2036003"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Humerus</a:t>
            </a:r>
            <a:endParaRPr lang="en-US" sz="1800" dirty="0"/>
          </a:p>
        </p:txBody>
      </p:sp>
      <p:sp>
        <p:nvSpPr>
          <p:cNvPr id="9" name="Text 7"/>
          <p:cNvSpPr/>
          <p:nvPr/>
        </p:nvSpPr>
        <p:spPr>
          <a:xfrm>
            <a:off x="548640"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upper arm, one bone</a:t>
            </a:r>
            <a:endParaRPr lang="en-US" sz="1300" dirty="0"/>
          </a:p>
        </p:txBody>
      </p:sp>
      <p:sp>
        <p:nvSpPr>
          <p:cNvPr id="10" name="Shape 8"/>
          <p:cNvSpPr/>
          <p:nvPr/>
        </p:nvSpPr>
        <p:spPr>
          <a:xfrm>
            <a:off x="2813243" y="1920240"/>
            <a:ext cx="2036003"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2813243"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R</a:t>
            </a:r>
            <a:endParaRPr lang="en-US" sz="6000" dirty="0"/>
          </a:p>
        </p:txBody>
      </p:sp>
      <p:sp>
        <p:nvSpPr>
          <p:cNvPr id="12" name="Text 10"/>
          <p:cNvSpPr/>
          <p:nvPr/>
        </p:nvSpPr>
        <p:spPr>
          <a:xfrm>
            <a:off x="2813243"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Rats</a:t>
            </a:r>
            <a:endParaRPr lang="en-US" sz="1800" dirty="0"/>
          </a:p>
        </p:txBody>
      </p:sp>
      <p:sp>
        <p:nvSpPr>
          <p:cNvPr id="13" name="Text 11"/>
          <p:cNvSpPr/>
          <p:nvPr/>
        </p:nvSpPr>
        <p:spPr>
          <a:xfrm>
            <a:off x="2813243" y="4114800"/>
            <a:ext cx="2036003"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Radius and ulna</a:t>
            </a:r>
            <a:endParaRPr lang="en-US" sz="1650" dirty="0"/>
          </a:p>
        </p:txBody>
      </p:sp>
      <p:sp>
        <p:nvSpPr>
          <p:cNvPr id="14" name="Text 12"/>
          <p:cNvSpPr/>
          <p:nvPr/>
        </p:nvSpPr>
        <p:spPr>
          <a:xfrm>
            <a:off x="2813243"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forearm, two bones</a:t>
            </a:r>
            <a:endParaRPr lang="en-US" sz="1300" dirty="0"/>
          </a:p>
        </p:txBody>
      </p:sp>
      <p:sp>
        <p:nvSpPr>
          <p:cNvPr id="15" name="Shape 13"/>
          <p:cNvSpPr/>
          <p:nvPr/>
        </p:nvSpPr>
        <p:spPr>
          <a:xfrm>
            <a:off x="5077846" y="1920240"/>
            <a:ext cx="2036003"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5077846"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17" name="Text 15"/>
          <p:cNvSpPr/>
          <p:nvPr/>
        </p:nvSpPr>
        <p:spPr>
          <a:xfrm>
            <a:off x="5077846"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Chew</a:t>
            </a:r>
            <a:endParaRPr lang="en-US" sz="1800" dirty="0"/>
          </a:p>
        </p:txBody>
      </p:sp>
      <p:sp>
        <p:nvSpPr>
          <p:cNvPr id="18" name="Text 16"/>
          <p:cNvSpPr/>
          <p:nvPr/>
        </p:nvSpPr>
        <p:spPr>
          <a:xfrm>
            <a:off x="5077846" y="4114800"/>
            <a:ext cx="2036003"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Carpals</a:t>
            </a:r>
            <a:endParaRPr lang="en-US" sz="1800" dirty="0"/>
          </a:p>
        </p:txBody>
      </p:sp>
      <p:sp>
        <p:nvSpPr>
          <p:cNvPr id="19" name="Text 17"/>
          <p:cNvSpPr/>
          <p:nvPr/>
        </p:nvSpPr>
        <p:spPr>
          <a:xfrm>
            <a:off x="5077846"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wrist</a:t>
            </a:r>
            <a:endParaRPr lang="en-US" sz="1300" dirty="0"/>
          </a:p>
        </p:txBody>
      </p:sp>
      <p:sp>
        <p:nvSpPr>
          <p:cNvPr id="20" name="Shape 18"/>
          <p:cNvSpPr/>
          <p:nvPr/>
        </p:nvSpPr>
        <p:spPr>
          <a:xfrm>
            <a:off x="7342449" y="1920240"/>
            <a:ext cx="2036003" cy="2011680"/>
          </a:xfrm>
          <a:prstGeom prst="roundRect">
            <a:avLst>
              <a:gd name="adj" fmla="val 5455"/>
            </a:avLst>
          </a:prstGeom>
          <a:solidFill>
            <a:srgbClr val="F0C33D"/>
          </a:solidFill>
          <a:ln w="19050">
            <a:solidFill>
              <a:srgbClr val="1A3A2A"/>
            </a:solidFill>
            <a:prstDash val="solid"/>
          </a:ln>
        </p:spPr>
      </p:sp>
      <p:sp>
        <p:nvSpPr>
          <p:cNvPr id="21" name="Text 19"/>
          <p:cNvSpPr/>
          <p:nvPr/>
        </p:nvSpPr>
        <p:spPr>
          <a:xfrm>
            <a:off x="7342449"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M</a:t>
            </a:r>
            <a:endParaRPr lang="en-US" sz="6000" dirty="0"/>
          </a:p>
        </p:txBody>
      </p:sp>
      <p:sp>
        <p:nvSpPr>
          <p:cNvPr id="22" name="Text 20"/>
          <p:cNvSpPr/>
          <p:nvPr/>
        </p:nvSpPr>
        <p:spPr>
          <a:xfrm>
            <a:off x="7342449"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My</a:t>
            </a:r>
            <a:endParaRPr lang="en-US" sz="1800" dirty="0"/>
          </a:p>
        </p:txBody>
      </p:sp>
      <p:sp>
        <p:nvSpPr>
          <p:cNvPr id="23" name="Text 21"/>
          <p:cNvSpPr/>
          <p:nvPr/>
        </p:nvSpPr>
        <p:spPr>
          <a:xfrm>
            <a:off x="7342449" y="4114800"/>
            <a:ext cx="2036003"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Metacarpals</a:t>
            </a:r>
            <a:endParaRPr lang="en-US" sz="1800" dirty="0"/>
          </a:p>
        </p:txBody>
      </p:sp>
      <p:sp>
        <p:nvSpPr>
          <p:cNvPr id="24" name="Text 22"/>
          <p:cNvSpPr/>
          <p:nvPr/>
        </p:nvSpPr>
        <p:spPr>
          <a:xfrm>
            <a:off x="7342449"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palm</a:t>
            </a:r>
            <a:endParaRPr lang="en-US" sz="1300" dirty="0"/>
          </a:p>
        </p:txBody>
      </p:sp>
      <p:sp>
        <p:nvSpPr>
          <p:cNvPr id="25" name="Shape 23"/>
          <p:cNvSpPr/>
          <p:nvPr/>
        </p:nvSpPr>
        <p:spPr>
          <a:xfrm>
            <a:off x="9607052" y="1920240"/>
            <a:ext cx="2036003" cy="2011680"/>
          </a:xfrm>
          <a:prstGeom prst="roundRect">
            <a:avLst>
              <a:gd name="adj" fmla="val 5455"/>
            </a:avLst>
          </a:prstGeom>
          <a:solidFill>
            <a:srgbClr val="F0C33D"/>
          </a:solidFill>
          <a:ln w="19050">
            <a:solidFill>
              <a:srgbClr val="1A3A2A"/>
            </a:solidFill>
            <a:prstDash val="solid"/>
          </a:ln>
        </p:spPr>
      </p:sp>
      <p:sp>
        <p:nvSpPr>
          <p:cNvPr id="26" name="Text 24"/>
          <p:cNvSpPr/>
          <p:nvPr/>
        </p:nvSpPr>
        <p:spPr>
          <a:xfrm>
            <a:off x="9607052"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27" name="Text 25"/>
          <p:cNvSpPr/>
          <p:nvPr/>
        </p:nvSpPr>
        <p:spPr>
          <a:xfrm>
            <a:off x="9607052"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Pencils</a:t>
            </a:r>
            <a:endParaRPr lang="en-US" sz="1800" dirty="0"/>
          </a:p>
        </p:txBody>
      </p:sp>
      <p:sp>
        <p:nvSpPr>
          <p:cNvPr id="28" name="Text 26"/>
          <p:cNvSpPr/>
          <p:nvPr/>
        </p:nvSpPr>
        <p:spPr>
          <a:xfrm>
            <a:off x="9607052" y="4114800"/>
            <a:ext cx="2036003"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Phalanges</a:t>
            </a:r>
            <a:endParaRPr lang="en-US" sz="1800" dirty="0"/>
          </a:p>
        </p:txBody>
      </p:sp>
      <p:sp>
        <p:nvSpPr>
          <p:cNvPr id="29" name="Text 27"/>
          <p:cNvSpPr/>
          <p:nvPr/>
        </p:nvSpPr>
        <p:spPr>
          <a:xfrm>
            <a:off x="9607052"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fingers</a:t>
            </a:r>
            <a:endParaRPr lang="en-US" sz="1300" dirty="0"/>
          </a:p>
        </p:txBody>
      </p:sp>
      <p:sp>
        <p:nvSpPr>
          <p:cNvPr id="30"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Penguin, turtle and whale flippers are often given as analogous structures, but all three are forelimbs with the pentadactyl bones inside: homologous as limbs, with only the flipper shape converging. And "pentadactyl" names the plan, not a count: the horse has one digit left, on the same plan.</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CARD SORT</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Homologous or analogous?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Printed cards, one set per pair.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Ten pairs of structures, each on a card, to sort into homologous, analogous, or both. Include the bird and bee wing, a human arm and a bat wing, a horse and a cat foreleg, octopus and human eyes, a cactus stem and a euphorbia stem, and two traps: whale and penguin flippers (homologous as forelimbs, analogous only in their flipper shape), and bat and bird wings (homologous as forelimbs, analogous as wings).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Evidence organiser, rows 2 and 3</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swap with a partner and add one thing to each other's rows.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crops and domestic animals show how quickly heritable characteristics can change  (A4.1.3)</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Name the bones of the pentadactyl limb and tell homologous structures from analogous ones made by convergent evolution  (A4.1.4, A4.1.5)</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Name one pair of analogous structures and say why they are not homologous.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A4.1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3 Six vegetables, one wild weed</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4 Same bones, different jobs, and the reverse</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A4.1,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A4.1,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A4.1</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A4.1</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Evolution &amp; Speciation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A4.1 Evolution and speciation</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A4.1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A4.1 Evolution and Speciation (SL)</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A4.1 Evolution and speciation, lesson 2: Breeding, bones and wings</dc:title>
  <dc:subject>PptxGenJS Presentation</dc:subject>
  <dc:creator>Biology by Bradford</dc:creator>
  <cp:lastModifiedBy>Biology by Bradford</cp:lastModifiedBy>
  <cp:revision>1</cp:revision>
  <dcterms:created xsi:type="dcterms:W3CDTF">2026-10-18T20:56:26Z</dcterms:created>
  <dcterms:modified xsi:type="dcterms:W3CDTF">2026-10-18T20:56:26Z</dcterms:modified>
</cp:coreProperties>
</file>