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notesMasterIdLst>
    <p:notesMasterId r:id="rId4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A4.1, Evolution and speciation. Lesson 5 of 5: Higher level (higher level), 60 minutes.
The plan, minute by minute (each slide's footer says where you are):
0 to 5 min (5)  Do now: Grumpy Birds Tweet
5 to 15 min (10)  Apart or together
15 to 30 min (15)  Beak buffet
30 to 45 min (15)  Paper chromosomes
45 to 55 min (10)  Chromosome arithmetic
55 to 60 min (5)  Exit
What students get wrong:
The hybrid's number is the parents' numbers added. It is the gametes' numbers added: 32 + 31 = 63, not 126.
Stretch and support:
Support: give the captions of each figure as a cut-up storyboard to put in order, and use the key terms (tap the dotted words) as a glossary.
Support: the three mnemonics (Dragons Breathe Heat; Hungry Rats Chew My Pencils; Grumpy Birds Tweet) as a starter on each lesson.
Stretch: why is sympatric speciation commoner in plants than in animals?
The lesson plan to print: https://www.biologybybradford.com/guides/downloads/ib-biology-a4-1-evolution-and-speciation-lesson-5-plan.pdf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Grumpy Birds Tweet (5 min).
The plan: Six one-line cases to sort into geographic, behavioural and temporal isolation (the crickets that sing in different seasons, the frogs in March and May, the apes either side of a river, fireflies with different flash codes, and two more of your own).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Grumpy Birds Tweet (5 min).
The plan: Six one-line cases to sort into geographic, behavioural and temporal isolation (the crickets that sing in different seasons, the frogs in March and May, the apes either side of a river, fireflies with different flash codes, and two more of your own).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Grumpy Birds Tweet (5 min).
The plan: Six one-line cases to sort into geographic, behavioural and temporal isolation (the crickets that sing in different seasons, the frogs in March and May, the apes either side of a river, fireflies with different flash codes, and two more of your own).
Grumpy: Geographic (a barrier between them)
Birds: Behavioural (different courtship)
Tweet: Temporal (breed at different times)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Apart or together (10 min).
The plan: Chapter 7's figure, then the apple maggot fly. Students make a Venn diagram of allopatric and sympatric speciation: what is the same (gene flow stops, then divergence) and what differs (how it stops).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Apart or together (10 min).
The plan: Chapter 7's figure, then the apple maggot fly. Students make a Venn diagram of allopatric and sympatric speciation: what is the same (gene flow stops, then divergence) and what differs (how it stops).
Every speciation needs the same first step: gene flow between two groups has to stop, so they can change separately. The two routes differ in what stops it.
In allopatric speciation ("other homeland") a geographical barrier does it: a sea, a mountain range, or a river, as for the bonobos. In sympatric speciation ("same homeland") the groups live side by side, and something else keeps them from mating. They may breed at different times (temporal isolation) or choose mates differently (behavioural isolation).
Apple maggot flies in North America show it happening. They used to lay their eggs only in hawthorn fruit, and adults find mates on the kind of fruit they grew up in. After apple trees were planted in North America, some flies switched to apples; apple-infested fruit was first recorded in the 1860s. Apples ripen weeks before hawthorns, so apple flies now emerge, meet and mate earlier, on apples. The two groups share the same orchards, yet interbreed far less than they would by chance: they are on their way to becoming separate species.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Apart or together (10 min).
The plan: Chapter 7's figure, then the apple maggot fly. Students make a Venn diagram of allopatric and sympatric speciation: what is the same (gene flow stops, then divergence) and what differs (how it stops).
Every speciation needs the same first step: gene flow between two groups has to stop, so they can change separately. The two routes differ in what stops it.
In allopatric speciation ("other homeland") a geographical barrier does it: a sea, a mountain range, or a river, as for the bonobos. In sympatric speciation ("same homeland") the groups live side by side, and something else keeps them from mating. They may breed at different times (temporal isolation) or choose mates differently (behavioural isolation).
Apple maggot flies in North America show it happening. They used to lay their eggs only in hawthorn fruit, and adults find mates on the kind of fruit they grew up in. After apple trees were planted in North America, some flies switched to apples; apple-infested fruit was first recorded in the 1860s. Apples ripen weeks before hawthorns, so apple flies now emerge, meet and mate earlier, on apples. The two groups share the same orchards, yet interbreed far less than they would by chance: they are on their way to becoming separate species.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Apart or together (10 min).
The plan: Chapter 7's figure, then the apple maggot fly. Students make a Venn diagram of allopatric and sympatric speciation: what is the same (gene flow stops, then divergence) and what differs (how it stops).
Every speciation needs the same first step: gene flow between two groups has to stop, so they can change separately. The two routes differ in what stops it.
In allopatric speciation ("other homeland") a geographical barrier does it: a sea, a mountain range, or a river, as for the bonobos. In sympatric speciation ("same homeland") the groups live side by side, and something else keeps them from mating. They may breed at different times (temporal isolation) or choose mates differently (behavioural isolation).
Apple maggot flies in North America show it happening. They used to lay their eggs only in hawthorn fruit, and adults find mates on the kind of fruit they grew up in. After apple trees were planted in North America, some flies switched to apples; apple-infested fruit was first recorded in the 1860s. Apples ripen weeks before hawthorns, so apple flies now emerge, meet and mate earlier, on apples. The two groups share the same orchards, yet interbreed far less than they would by chance: they are on their way to becoming separate species.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Apart or together (10 min).
The plan: Chapter 7's figure, then the apple maggot fly. Students make a Venn diagram of allopatric and sympatric speciation: what is the same (gene flow stops, then divergence) and what differs (how it stops).
Every speciation needs the same first step: gene flow between two groups has to stop, so they can change separately. The two routes differ in what stops it.
In allopatric speciation ("other homeland") a geographical barrier does it: a sea, a mountain range, or a river, as for the bonobos. In sympatric speciation ("same homeland") the groups live side by side, and something else keeps them from mating. They may breed at different times (temporal isolation) or choose mates differently (behavioural isolation).
Apple maggot flies in North America show it happening. They used to lay their eggs only in hawthorn fruit, and adults find mates on the kind of fruit they grew up in. After apple trees were planted in North America, some flies switched to apples; apple-infested fruit was first recorded in the 1860s. Apples ripen weeks before hawthorns, so apple flies now emerge, meet and mate earlier, on apples. The two groups share the same orchards, yet interbreed far less than they would by chance: they are on their way to becoming separate species.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Apart or together (10 min).
The plan: Chapter 7's figure, then the apple maggot fly. Students make a Venn diagram of allopatric and sympatric speciation: what is the same (gene flow stops, then divergence) and what differs (how it stops).
Every speciation needs the same first step: gene flow between two groups has to stop, so they can change separately. The two routes differ in what stops it.
In allopatric speciation ("other homeland") a geographical barrier does it: a sea, a mountain range, or a river, as for the bonobos. In sympatric speciation ("same homeland") the groups live side by side, and something else keeps them from mating. They may breed at different times (temporal isolation) or choose mates differently (behavioural isolation).
Apple maggot flies in North America show it happening. They used to lay their eggs only in hawthorn fruit, and adults find mates on the kind of fruit they grew up in. After apple trees were planted in North America, some flies switched to apples; apple-infested fruit was first recorded in the 1860s. Apples ripen weeks before hawthorns, so apple flies now emerge, meet and mate earlier, on apples. The two groups share the same orchards, yet interbreed far less than they would by chance: they are on their way to becoming separate species.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Apart or together (10 min).
The plan: Chapter 7's figure, then the apple maggot fly. Students make a Venn diagram of allopatric and sympatric speciation: what is the same (gene flow stops, then divergence) and what differs (how it stops).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Apart or together (10 min).
The plan: Chapter 7's figure, then the apple maggot fly. Students make a Venn diagram of allopatric and sympatric speciation: what is the same (gene flow stops, then divergence) and what differs (how it stops).
Answer: B. Temporal isolation, and sympatric, because they live in the same place. Nothing separates them but the time of year when they breed, which is enough to stop gene flow.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Apart or together (10 min).
The plan: Chapter 7's figure, then the apple maggot fly. Students make a Venn diagram of allopatric and sympatric speciation: what is the same (gene flow stops, then divergence) and what differs (how it stops).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Beak buffet (15 min).
The plan: The short version of the practical below, then chapter 8's figure. Link each tool to a finch and each food to a niche, and ask why the species can share an island.
The activity: Beak buffet. Each student gets a "beak" (tweezers, clothes peg, pliers, chopsticks, a teaspoon) and 30 seconds per food station: sunflower seeds, rice grains, marbles in a dish, a raisin wedged in foam, water in a test tube. Count items moved to a cup. Pool the class's results in a table: which beak wins where? Then ask what would happen to the tweezers birds if a plier-beaked species already ate every seed.
Needs: five kinds of tool, foods, cups, a timer, a results table on the board.
The time: 15 minutes, minutes 15 to 30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Beak buffet (15 min).
The plan: The short version of the practical below, then chapter 8's figure. Link each tool to a finch and each food to a niche, and ask why the species can share an island.
When a species reaches a place with food and ways of life that nothing else is using, its descendants can split again and again, each line adapting to a different way of life. This is adaptive radiation. The unused ways of life are vacant niches.
About 1 to 2 million years ago a few seed-eating finches reached the Galápagos from the American mainland. The islands had few other small birds, so niches stood empty: big seeds, small seeds, cactus flowers, buds and fruit, insects, grubs hidden in bark. Today about 18 species of Darwin's finches descend from that one ancestor, each with a beak suited to its food. The woodpecker finch even pries out grubs with a cactus spine held in its beak.
Because each species uses a different food, closely related species can live on the same island without competing much. That is why adaptive radiation raises biodiversity: one species has become many, living side by side. In Lake Malawi, cichlid fish have radiated into hundreds of species in one lake, scraping algae, crushing snails, eating scales or other fish.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Beak buffet (15 min).
The plan: The short version of the practical below, then chapter 8's figure. Link each tool to a finch and each food to a niche, and ask why the species can share an island.
When a species reaches a place with food and ways of life that nothing else is using, its descendants can split again and again, each line adapting to a different way of life. This is adaptive radiation. The unused ways of life are vacant niches.
About 1 to 2 million years ago a few seed-eating finches reached the Galápagos from the American mainland. The islands had few other small birds, so niches stood empty: big seeds, small seeds, cactus flowers, buds and fruit, insects, grubs hidden in bark. Today about 18 species of Darwin's finches descend from that one ancestor, each with a beak suited to its food. The woodpecker finch even pries out grubs with a cactus spine held in its beak.
Because each species uses a different food, closely related species can live on the same island without competing much. That is why adaptive radiation raises biodiversity: one species has become many, living side by side. In Lake Malawi, cichlid fish have radiated into hundreds of species in one lake, scraping algae, crushing snails, eating scales or other fish.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Beak buffet (15 min).
The plan: The short version of the practical below, then chapter 8's figure. Link each tool to a finch and each food to a niche, and ask why the species can share an island.
When a species reaches a place with food and ways of life that nothing else is using, its descendants can split again and again, each line adapting to a different way of life. This is adaptive radiation. The unused ways of life are vacant niches.
About 1 to 2 million years ago a few seed-eating finches reached the Galápagos from the American mainland. The islands had few other small birds, so niches stood empty: big seeds, small seeds, cactus flowers, buds and fruit, insects, grubs hidden in bark. Today about 18 species of Darwin's finches descend from that one ancestor, each with a beak suited to its food. The woodpecker finch even pries out grubs with a cactus spine held in its beak.
Because each species uses a different food, closely related species can live on the same island without competing much. That is why adaptive radiation raises biodiversity: one species has become many, living side by side. In Lake Malawi, cichlid fish have radiated into hundreds of species in one lake, scraping algae, crushing snails, eating scales or other fish.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Beak buffet (15 min).
The plan: The short version of the practical below, then chapter 8's figure. Link each tool to a finch and each food to a niche, and ask why the species can share an island.
When a species reaches a place with food and ways of life that nothing else is using, its descendants can split again and again, each line adapting to a different way of life. This is adaptive radiation. The unused ways of life are vacant niches.
About 1 to 2 million years ago a few seed-eating finches reached the Galápagos from the American mainland. The islands had few other small birds, so niches stood empty: big seeds, small seeds, cactus flowers, buds and fruit, insects, grubs hidden in bark. Today about 18 species of Darwin's finches descend from that one ancestor, each with a beak suited to its food. The woodpecker finch even pries out grubs with a cactus spine held in its beak.
Because each species uses a different food, closely related species can live on the same island without competing much. That is why adaptive radiation raises biodiversity: one species has become many, living side by side. In Lake Malawi, cichlid fish have radiated into hundreds of species in one lake, scraping algae, crushing snails, eating scales or other fish.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Beak buffet (15 min).
The plan: The short version of the practical below, then chapter 8's figure. Link each tool to a finch and each food to a niche, and ask why the species can share an island.
When a species reaches a place with food and ways of life that nothing else is using, its descendants can split again and again, each line adapting to a different way of life. This is adaptive radiation. The unused ways of life are vacant niches.
About 1 to 2 million years ago a few seed-eating finches reached the Galápagos from the American mainland. The islands had few other small birds, so niches stood empty: big seeds, small seeds, cactus flowers, buds and fruit, insects, grubs hidden in bark. Today about 18 species of Darwin's finches descend from that one ancestor, each with a beak suited to its food. The woodpecker finch even pries out grubs with a cactus spine held in its beak.
Because each species uses a different food, closely related species can live on the same island without competing much. That is why adaptive radiation raises biodiversity: one species has become many, living side by side. In Lake Malawi, cichlid fish have radiated into hundreds of species in one lake, scraping algae, crushing snails, eating scales or other fish.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Beak buffet (15 min).
The plan: The short version of the practical below, then chapter 8's figure. Link each tool to a finch and each food to a niche, and ask why the species can share an island.
When a species reaches a place with food and ways of life that nothing else is using, its descendants can split again and again, each line adapting to a different way of life. This is adaptive radiation. The unused ways of life are vacant niches.
About 1 to 2 million years ago a few seed-eating finches reached the Galápagos from the American mainland. The islands had few other small birds, so niches stood empty: big seeds, small seeds, cactus flowers, buds and fruit, insects, grubs hidden in bark. Today about 18 species of Darwin's finches descend from that one ancestor, each with a beak suited to its food. The woodpecker finch even pries out grubs with a cactus spine held in its beak.
Because each species uses a different food, closely related species can live on the same island without competing much. That is why adaptive radiation raises biodiversity: one species has become many, living side by side. In Lake Malawi, cichlid fish have radiated into hundreds of species in one lake, scraping algae, crushing snails, eating scales or other fish.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Beak buffet (15 min).
The plan: The short version of the practical below, then chapter 8's figure. Link each tool to a finch and each food to a niche, and ask why the species can share an island.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Beak buffet (15 min).
The plan: The short version of the practical below, then chapter 8's figure. Link each tool to a finch and each food to a niche, and ask why the species can share an island.
Answer: A. Fewer. A finch with a beak suited to insects would compete with established insect-eaters, which already do that job well, so selection would not favour it. Vacant niches are what let a radiation happen.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Beak buffet (15 min).
The plan: The short version of the practical below, then chapter 8's figure. Link each tool to a finch and each food to a niche, and ask why the species can share an island.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45 of 60: Paper chromosomes (15 min).
The plan: The model below: pair up a mule's chromosomes and fail, then double a smartweed hybrid's and succeed. Chapter 9's figure confirms it.
The activity: Paper chromosomes. Strips of card in two colours: a horse set (with two short chromosomes) and a donkey set (with one long chromosome matching those two). Students make a mule cell and try to pair every chromosome for meiosis: they cannot. Then a smartweed hybrid with three of each colour, no pairs; photocopy the set (doubling) and pair again: every strip finds its twin.
Needs: printed chromosome strips in two colours, scissors, glue.
The time: 15 minutes, minutes 30 to 45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45 of 60: Paper chromosomes (15 min).
The plan: The model below: pair up a mule's chromosomes and fail, then double a smartweed hybrid's and succeed. Chapter 9's figure confirms it.
Even where two species meet, their alleles rarely mix. Barriers act before fertilisation and after it. Before, courtship usually prevents hybridisation: many animals choose mates by songs, dances, colours or scents that belong to their own species, and ignore the rest. Each firefly species flashes its own code, and a female answers only her own species' code.
After fertilisation, a hybrid may die young, or live but be sterile. A horse (2n = 64) and a donkey (2n = 62) can produce a mule, with 32 chromosomes from the horse and 31 from the donkey: 63. A mule is strong and healthy, but at meiosis its chromosomes cannot all pair up, because horse and donkey chromosomes differ in number and arrangement. Its gametes get unbalanced sets and almost never work, so horse and donkey alleles go no further.
Plants have a way out. A hybrid of two plant species is usually sterile for the same reason. But if its chromosome number doubles, every chromosome gains an identical partner, meiosis works, and the plant is fertile. It is a polyploid, and it cannot breed successfully with either parent: a new species in a generation or two. This is abrupt speciation.
The smartweeds and knotweeds, genus Persicaria, are full of examples: DNA studies show that several of their species, some of them common weeds, began as hybrids like this. Redshank, Persicaria maculosa (2n = 44), is one, with pale persicaria (2n = 22) as one of its parents.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45 of 60: Paper chromosomes (15 min).
The plan: The model below: pair up a mule's chromosomes and fail, then double a smartweed hybrid's and succeed. Chapter 9's figure confirms it.
Even where two species meet, their alleles rarely mix. Barriers act before fertilisation and after it. Before, courtship usually prevents hybridisation: many animals choose mates by songs, dances, colours or scents that belong to their own species, and ignore the rest. Each firefly species flashes its own code, and a female answers only her own species' code.
After fertilisation, a hybrid may die young, or live but be sterile. A horse (2n = 64) and a donkey (2n = 62) can produce a mule, with 32 chromosomes from the horse and 31 from the donkey: 63. A mule is strong and healthy, but at meiosis its chromosomes cannot all pair up, because horse and donkey chromosomes differ in number and arrangement. Its gametes get unbalanced sets and almost never work, so horse and donkey alleles go no further.
Plants have a way out. A hybrid of two plant species is usually sterile for the same reason. But if its chromosome number doubles, every chromosome gains an identical partner, meiosis works, and the plant is fertile. It is a polyploid, and it cannot breed successfully with either parent: a new species in a generation or two. This is abrupt speciation.
The smartweeds and knotweeds, genus Persicaria, are full of examples: DNA studies show that several of their species, some of them common weeds, began as hybrids like this. Redshank, Persicaria maculosa (2n = 44), is one, with pale persicaria (2n = 22) as one of its parents.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45 of 60: Paper chromosomes (15 min).
The plan: The model below: pair up a mule's chromosomes and fail, then double a smartweed hybrid's and succeed. Chapter 9's figure confirms it.
Even where two species meet, their alleles rarely mix. Barriers act before fertilisation and after it. Before, courtship usually prevents hybridisation: many animals choose mates by songs, dances, colours or scents that belong to their own species, and ignore the rest. Each firefly species flashes its own code, and a female answers only her own species' code.
After fertilisation, a hybrid may die young, or live but be sterile. A horse (2n = 64) and a donkey (2n = 62) can produce a mule, with 32 chromosomes from the horse and 31 from the donkey: 63. A mule is strong and healthy, but at meiosis its chromosomes cannot all pair up, because horse and donkey chromosomes differ in number and arrangement. Its gametes get unbalanced sets and almost never work, so horse and donkey alleles go no further.
Plants have a way out. A hybrid of two plant species is usually sterile for the same reason. But if its chromosome number doubles, every chromosome gains an identical partner, meiosis works, and the plant is fertile. It is a polyploid, and it cannot breed successfully with either parent: a new species in a generation or two. This is abrupt speciation.
The smartweeds and knotweeds, genus Persicaria, are full of examples: DNA studies show that several of their species, some of them common weeds, began as hybrids like this. Redshank, Persicaria maculosa (2n = 44), is one, with pale persicaria (2n = 22) as one of its parents.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45 of 60: Paper chromosomes (15 min).
The plan: The model below: pair up a mule's chromosomes and fail, then double a smartweed hybrid's and succeed. Chapter 9's figure confirms it.
Even where two species meet, their alleles rarely mix. Barriers act before fertilisation and after it. Before, courtship usually prevents hybridisation: many animals choose mates by songs, dances, colours or scents that belong to their own species, and ignore the rest. Each firefly species flashes its own code, and a female answers only her own species' code.
After fertilisation, a hybrid may die young, or live but be sterile. A horse (2n = 64) and a donkey (2n = 62) can produce a mule, with 32 chromosomes from the horse and 31 from the donkey: 63. A mule is strong and healthy, but at meiosis its chromosomes cannot all pair up, because horse and donkey chromosomes differ in number and arrangement. Its gametes get unbalanced sets and almost never work, so horse and donkey alleles go no further.
Plants have a way out. A hybrid of two plant species is usually sterile for the same reason. But if its chromosome number doubles, every chromosome gains an identical partner, meiosis works, and the plant is fertile. It is a polyploid, and it cannot breed successfully with either parent: a new species in a generation or two. This is abrupt speciation.
The smartweeds and knotweeds, genus Persicaria, are full of examples: DNA studies show that several of their species, some of them common weeds, began as hybrids like this. Redshank, Persicaria maculosa (2n = 44), is one, with pale persicaria (2n = 22) as one of its parents.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45 of 60: Paper chromosomes (15 min).
The plan: The model below: pair up a mule's chromosomes and fail, then double a smartweed hybrid's and succeed. Chapter 9's figure confirms it.
Even where two species meet, their alleles rarely mix. Barriers act before fertilisation and after it. Before, courtship usually prevents hybridisation: many animals choose mates by songs, dances, colours or scents that belong to their own species, and ignore the rest. Each firefly species flashes its own code, and a female answers only her own species' code.
After fertilisation, a hybrid may die young, or live but be sterile. A horse (2n = 64) and a donkey (2n = 62) can produce a mule, with 32 chromosomes from the horse and 31 from the donkey: 63. A mule is strong and healthy, but at meiosis its chromosomes cannot all pair up, because horse and donkey chromosomes differ in number and arrangement. Its gametes get unbalanced sets and almost never work, so horse and donkey alleles go no further.
Plants have a way out. A hybrid of two plant species is usually sterile for the same reason. But if its chromosome number doubles, every chromosome gains an identical partner, meiosis works, and the plant is fertile. It is a polyploid, and it cannot breed successfully with either parent: a new species in a generation or two. This is abrupt speciation.
The smartweeds and knotweeds, genus Persicaria, are full of examples: DNA studies show that several of their species, some of them common weeds, began as hybrids like this. Redshank, Persicaria maculosa (2n = 44), is one, with pale persicaria (2n = 22) as one of its parents.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45 of 60: Paper chromosomes (15 min).
The plan: The model below: pair up a mule's chromosomes and fail, then double a smartweed hybrid's and succeed. Chapter 9's figure confirms it.
Even where two species meet, their alleles rarely mix. Barriers act before fertilisation and after it. Before, courtship usually prevents hybridisation: many animals choose mates by songs, dances, colours or scents that belong to their own species, and ignore the rest. Each firefly species flashes its own code, and a female answers only her own species' code.
After fertilisation, a hybrid may die young, or live but be sterile. A horse (2n = 64) and a donkey (2n = 62) can produce a mule, with 32 chromosomes from the horse and 31 from the donkey: 63. A mule is strong and healthy, but at meiosis its chromosomes cannot all pair up, because horse and donkey chromosomes differ in number and arrangement. Its gametes get unbalanced sets and almost never work, so horse and donkey alleles go no further.
Plants have a way out. A hybrid of two plant species is usually sterile for the same reason. But if its chromosome number doubles, every chromosome gains an identical partner, meiosis works, and the plant is fertile. It is a polyploid, and it cannot breed successfully with either parent: a new species in a generation or two. This is abrupt speciation.
The smartweeds and knotweeds, genus Persicaria, are full of examples: DNA studies show that several of their species, some of them common weeds, began as hybrids like this. Redshank, Persicaria maculosa (2n = 44), is one, with pale persicaria (2n = 22) as one of its parents.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45 of 60: Paper chromosomes (15 min).
The plan: The model below: pair up a mule's chromosomes and fail, then double a smartweed hybrid's and succeed. Chapter 9's figure confirms it.
Even where two species meet, their alleles rarely mix. Barriers act before fertilisation and after it. Before, courtship usually prevents hybridisation: many animals choose mates by songs, dances, colours or scents that belong to their own species, and ignore the rest. Each firefly species flashes its own code, and a female answers only her own species' code.
After fertilisation, a hybrid may die young, or live but be sterile. A horse (2n = 64) and a donkey (2n = 62) can produce a mule, with 32 chromosomes from the horse and 31 from the donkey: 63. A mule is strong and healthy, but at meiosis its chromosomes cannot all pair up, because horse and donkey chromosomes differ in number and arrangement. Its gametes get unbalanced sets and almost never work, so horse and donkey alleles go no further.
Plants have a way out. A hybrid of two plant species is usually sterile for the same reason. But if its chromosome number doubles, every chromosome gains an identical partner, meiosis works, and the plant is fertile. It is a polyploid, and it cannot breed successfully with either parent: a new species in a generation or two. This is abrupt speciation.
The smartweeds and knotweeds, genus Persicaria, are full of examples: DNA studies show that several of their species, some of them common weeds, began as hybrids like this. Redshank, Persicaria maculosa (2n = 44), is one, with pale persicaria (2n = 22) as one of its parents.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45 of 60: Paper chromosomes (15 min).
The plan: The model below: pair up a mule's chromosomes and fail, then double a smartweed hybrid's and succeed. Chapter 9's figure confirms it.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55 of 60: Chromosome arithmetic (10 min).
The plan: Three quick problems: gamete numbers, hybrid number, doubled number (one with an odd parental number). Then a higher level written question on polyploidy from the A4.1 exam maker, set at HL.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Chapter 9's predict box: a 44-chromosome redshank crossed with a 22-chromosome parent.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Chapter 9's predict box: a 44-chromosome redshank crossed with a 22-chromosome parent.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Chapter 9's predict box: a 44-chromosome redshank crossed with a 22-chromosome parent.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Chapter 9's predict box: a 44-chromosome redshank crossed with a 22-chromosome parent.
Answer: B. 33. A redshank gamete carries 22 and a pale persicaria gamete 11. The offspring have three sets of 11, and an odd number of sets cannot pair evenly at meiosis, so they are sterile. That is why the new polyploid is reproductively isolated from its parents straight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https://www.biologybybradford.com/exam-maker/sit?topics=A4.1&amp;level=HL&amp;paper=quiz&amp;marks=15&amp;src=ep
The guide: https://www.biologybybradford.com/guides/ib-biology-a4-1-evolution-and-speciation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A4.1  ·  Evolution and speciation  ·  Lesson 5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hyperlink" Target="https://www.biologybybradford.com/exam-maker/sit?topics=A4.1&amp;level=HL&amp;paper=quiz&amp;marks=15&amp;src=ep" TargetMode="External"/><Relationship Id="rId2" Type="http://schemas.openxmlformats.org/officeDocument/2006/relationships/hyperlink" Target="https://www.biologybybradford.com/guides/ib-biology-a4-1-evolution-and-speciation" TargetMode="External"/><Relationship Id="rId3" Type="http://schemas.openxmlformats.org/officeDocument/2006/relationships/hyperlink" Target="https://www.biologybybradford.com/guides/ib-biology-a4-1-evolution-and-speciation#allopatric" TargetMode="External"/><Relationship Id="rId4" Type="http://schemas.openxmlformats.org/officeDocument/2006/relationships/hyperlink" Target="https://www.biologybybradford.com/guides/ib-biology-a4-1-evolution-and-speciation#radiation" TargetMode="External"/><Relationship Id="rId5" Type="http://schemas.openxmlformats.org/officeDocument/2006/relationships/hyperlink" Target="https://www.biologybybradford.com/guides/ib-biology-a4-1-evolution-and-speciation#hybrids" TargetMode="External"/><Relationship Id="rId6" Type="http://schemas.openxmlformats.org/officeDocument/2006/relationships/hyperlink" Target="https://www.biologybybradford.com/tools/tarsia?topics=ib:A4.1&amp;level=HL" TargetMode="External"/><Relationship Id="rId7" Type="http://schemas.openxmlformats.org/officeDocument/2006/relationships/hyperlink" Target="https://www.biologybybradford.com/tools/dominos?topics=ib:A4.1&amp;level=HL" TargetMode="External"/><Relationship Id="rId8" Type="http://schemas.openxmlformats.org/officeDocument/2006/relationships/hyperlink" Target="https://www.biologybybradford.com/tools/picture-reveal?topics=ib:A4.1&amp;level=HL" TargetMode="External"/><Relationship Id="rId9" Type="http://schemas.openxmlformats.org/officeDocument/2006/relationships/hyperlink" Target="https://www.biologybybradford.com/tools/pub-quiz?topics=ib:A4.1&amp;level=HL" TargetMode="External"/><Relationship Id="rId10" Type="http://schemas.openxmlformats.org/officeDocument/2006/relationships/hyperlink" Target="https://www.biologybybradford.com/escape-rooms?bank=ib:A4.1&amp;level=HL#bank" TargetMode="External"/><Relationship Id="rId11" Type="http://schemas.openxmlformats.org/officeDocument/2006/relationships/hyperlink" Target="https://www.biologybybradford.com/mcqs/ib-biology-topic-a-4-1-evolution-speciation" TargetMode="External"/><Relationship Id="rId12" Type="http://schemas.openxmlformats.org/officeDocument/2006/relationships/hyperlink" Target="https://www.biologybybradford.com/tools/revision-maps/a4-1-evolution-and-speciation" TargetMode="External"/><Relationship Id="rId13" Type="http://schemas.openxmlformats.org/officeDocument/2006/relationships/hyperlink" Target="https://www.biologybybradford.com/exam-maker/ib/a4-1-evolution-and-speciation" TargetMode="External"/><Relationship Id="rId14" Type="http://schemas.openxmlformats.org/officeDocument/2006/relationships/hyperlink" Target="https://www.splycr.com/?set=77be2c7c-8506-5d9c-a7a2-a5eeb63f877d" TargetMode="External"/><Relationship Id="rId15" Type="http://schemas.openxmlformats.org/officeDocument/2006/relationships/hyperlink" Target="https://www.splycr.com/?set=839f752c-b781-56c9-a55c-9ecac34651fa" TargetMode="External"/><Relationship Id="rId16" Type="http://schemas.openxmlformats.org/officeDocument/2006/relationships/slideLayout" Target="../slideLayouts/slideLayout2.xml"/><Relationship Id="rId17"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A4.1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5 OF 5</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Evolution and speciation</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Higher level</a:t>
            </a:r>
            <a:endParaRPr lang="en-US" sz="400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A4.1.8 to A4.1.11</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Allopatric and sympatric speciation, adaptive radiation, and new plant species by polyploidy</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7, 8, 9</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Compare allopatric and sympatric speciation, and explain how adaptive radiation fills vacant niches  (A4.1.8, A4.1.9)</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why a mule is sterile, and how hybridisation and polyploidy make a new plant species at once  (A4.1.10, A4.1.11)</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Grumpy Birds Tweet</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Six one-line cases to sort into geographic, behavioural and temporal isolation (the crickets that sing in different seasons, the frogs in March and May, the apes either side of a river, fireflies with different flash codes, and two more of your own).</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Three kinds of reproductive isolation</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G</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Grumpy</a:t>
            </a:r>
            <a:endParaRPr lang="en-US" sz="1800" dirty="0"/>
          </a:p>
        </p:txBody>
      </p:sp>
      <p:sp>
        <p:nvSpPr>
          <p:cNvPr id="8" name="Shape 6"/>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10" name="Text 8"/>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Birds</a:t>
            </a:r>
            <a:endParaRPr lang="en-US" sz="1800" dirty="0"/>
          </a:p>
        </p:txBody>
      </p:sp>
      <p:sp>
        <p:nvSpPr>
          <p:cNvPr id="11" name="Shape 9"/>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T</a:t>
            </a:r>
            <a:endParaRPr lang="en-US" sz="6000" dirty="0"/>
          </a:p>
        </p:txBody>
      </p:sp>
      <p:sp>
        <p:nvSpPr>
          <p:cNvPr id="13" name="Text 11"/>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Tweet</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Three kinds of reproductive isolation</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G</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Grumpy</a:t>
            </a:r>
            <a:endParaRPr lang="en-US" sz="1800" dirty="0"/>
          </a:p>
        </p:txBody>
      </p:sp>
      <p:sp>
        <p:nvSpPr>
          <p:cNvPr id="8" name="Text 6"/>
          <p:cNvSpPr/>
          <p:nvPr/>
        </p:nvSpPr>
        <p:spPr>
          <a:xfrm>
            <a:off x="23010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Geographic</a:t>
            </a:r>
            <a:endParaRPr lang="en-US" sz="1800" dirty="0"/>
          </a:p>
        </p:txBody>
      </p:sp>
      <p:sp>
        <p:nvSpPr>
          <p:cNvPr id="9" name="Text 7"/>
          <p:cNvSpPr/>
          <p:nvPr/>
        </p:nvSpPr>
        <p:spPr>
          <a:xfrm>
            <a:off x="23010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a barrier between them</a:t>
            </a:r>
            <a:endParaRPr lang="en-US" sz="1300" dirty="0"/>
          </a:p>
        </p:txBody>
      </p:sp>
      <p:sp>
        <p:nvSpPr>
          <p:cNvPr id="10" name="Shape 8"/>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12" name="Text 10"/>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Birds</a:t>
            </a:r>
            <a:endParaRPr lang="en-US" sz="1800" dirty="0"/>
          </a:p>
        </p:txBody>
      </p:sp>
      <p:sp>
        <p:nvSpPr>
          <p:cNvPr id="13" name="Text 11"/>
          <p:cNvSpPr/>
          <p:nvPr/>
        </p:nvSpPr>
        <p:spPr>
          <a:xfrm>
            <a:off x="490712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Behavioural</a:t>
            </a:r>
            <a:endParaRPr lang="en-US" sz="1800" dirty="0"/>
          </a:p>
        </p:txBody>
      </p:sp>
      <p:sp>
        <p:nvSpPr>
          <p:cNvPr id="14" name="Text 12"/>
          <p:cNvSpPr/>
          <p:nvPr/>
        </p:nvSpPr>
        <p:spPr>
          <a:xfrm>
            <a:off x="490712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different courtship</a:t>
            </a:r>
            <a:endParaRPr lang="en-US" sz="1300" dirty="0"/>
          </a:p>
        </p:txBody>
      </p:sp>
      <p:sp>
        <p:nvSpPr>
          <p:cNvPr id="15" name="Shape 13"/>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T</a:t>
            </a:r>
            <a:endParaRPr lang="en-US" sz="6000" dirty="0"/>
          </a:p>
        </p:txBody>
      </p:sp>
      <p:sp>
        <p:nvSpPr>
          <p:cNvPr id="17" name="Text 15"/>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Tweet</a:t>
            </a:r>
            <a:endParaRPr lang="en-US" sz="1800" dirty="0"/>
          </a:p>
        </p:txBody>
      </p:sp>
      <p:sp>
        <p:nvSpPr>
          <p:cNvPr id="18" name="Text 16"/>
          <p:cNvSpPr/>
          <p:nvPr/>
        </p:nvSpPr>
        <p:spPr>
          <a:xfrm>
            <a:off x="75131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Temporal</a:t>
            </a:r>
            <a:endParaRPr lang="en-US" sz="1800" dirty="0"/>
          </a:p>
        </p:txBody>
      </p:sp>
      <p:sp>
        <p:nvSpPr>
          <p:cNvPr id="19" name="Text 17"/>
          <p:cNvSpPr/>
          <p:nvPr/>
        </p:nvSpPr>
        <p:spPr>
          <a:xfrm>
            <a:off x="75131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breed at different times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Apart or together</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make a Venn diagram of allopatric and sympatric speciation.</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60899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A4.1.8 Allopatric and sympatric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Apart or together: two routes to a new species</a:t>
            </a:r>
            <a:endParaRPr lang="en-US" sz="2800" dirty="0"/>
          </a:p>
        </p:txBody>
      </p:sp>
      <p:sp>
        <p:nvSpPr>
          <p:cNvPr id="5" name="Shape 3"/>
          <p:cNvSpPr/>
          <p:nvPr/>
        </p:nvSpPr>
        <p:spPr>
          <a:xfrm>
            <a:off x="3578376" y="1581912"/>
            <a:ext cx="503494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88104" y="1691640"/>
            <a:ext cx="481548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Two populations, each of one species: finches on an island, flies on hawthorn trees.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60899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A4.1.8 Allopatric and sympatric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Apart or together: two routes to a new species</a:t>
            </a:r>
            <a:endParaRPr lang="en-US" sz="2800" dirty="0"/>
          </a:p>
        </p:txBody>
      </p:sp>
      <p:sp>
        <p:nvSpPr>
          <p:cNvPr id="5" name="Shape 3"/>
          <p:cNvSpPr/>
          <p:nvPr/>
        </p:nvSpPr>
        <p:spPr>
          <a:xfrm>
            <a:off x="3578376" y="1581912"/>
            <a:ext cx="503494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88104" y="1691640"/>
            <a:ext cx="481548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Left: the sea rises and splits the island. Right: apple trees arrive and some flies switch to them; no barrier.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60899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A4.1.8 Allopatric and sympatric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Apart or together: two routes to a new species</a:t>
            </a:r>
            <a:endParaRPr lang="en-US" sz="2800" dirty="0"/>
          </a:p>
        </p:txBody>
      </p:sp>
      <p:sp>
        <p:nvSpPr>
          <p:cNvPr id="5" name="Shape 3"/>
          <p:cNvSpPr/>
          <p:nvPr/>
        </p:nvSpPr>
        <p:spPr>
          <a:xfrm>
            <a:off x="3578376" y="1581912"/>
            <a:ext cx="503494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88104" y="1691640"/>
            <a:ext cx="481548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Left: different seeds each side select different beaks. Right: apple flies mate earlier, on apples. Gene flow stops in both.</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60899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A4.1.8 Allopatric and sympatric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Apart or together: two routes to a new species</a:t>
            </a:r>
            <a:endParaRPr lang="en-US" sz="2800" dirty="0"/>
          </a:p>
        </p:txBody>
      </p:sp>
      <p:sp>
        <p:nvSpPr>
          <p:cNvPr id="5" name="Shape 3"/>
          <p:cNvSpPr/>
          <p:nvPr/>
        </p:nvSpPr>
        <p:spPr>
          <a:xfrm>
            <a:off x="3578376" y="1581912"/>
            <a:ext cx="503494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88104" y="1691640"/>
            <a:ext cx="481548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Both groups diverge. What stopped gene flow differs: geography, or timing and behaviour.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608990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A4.1.8 Allopatric and sympatric speciation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Apart or together: two routes to a new species</a:t>
            </a:r>
            <a:endParaRPr lang="en-US" sz="2800" dirty="0"/>
          </a:p>
        </p:txBody>
      </p:sp>
      <p:sp>
        <p:nvSpPr>
          <p:cNvPr id="5" name="Shape 3"/>
          <p:cNvSpPr/>
          <p:nvPr/>
        </p:nvSpPr>
        <p:spPr>
          <a:xfrm>
            <a:off x="911931" y="1627632"/>
            <a:ext cx="5857098"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021659" y="1737360"/>
            <a:ext cx="5637642"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In allopatric speciation ("other homeland") a geographical barrier does it: a sea, a mountain range, or a river, as for the bonobos.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In sympatric speciation ("same homeland") the groups live side by side, and something else keeps them from mating.</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They may breed at different times (temporal isolation) or choose mates differently (behavioural isolation).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Two populations of a cricket share one meadow. One sings and mates in spring, the other in late summer. Which kind of isolation is this, and which route to speciation?</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Geographic isolation: allopatric speciation</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Temporal isolation: sympatric speciation</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Behavioural isolation: allopatric speciation</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Two populations of a cricket share one meadow. One sings and mates in spring, the other in late summer. Which kind of isolation is this, and which route to speciation?</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Geographic isolation: allopatric speciation</a:t>
            </a:r>
            <a:endParaRPr lang="en-US" sz="1900" dirty="0"/>
          </a:p>
        </p:txBody>
      </p:sp>
      <p:sp>
        <p:nvSpPr>
          <p:cNvPr id="6" name="Text 4"/>
          <p:cNvSpPr/>
          <p:nvPr/>
        </p:nvSpPr>
        <p:spPr>
          <a:xfrm>
            <a:off x="731520" y="293014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Temporal isolation: sympatric speciation</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Behavioural isolation: allopatric speciation</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Temporal isolation, and sympatric, because they live in the same place. Nothing separates them but the time of year when they breed, which is enough to stop gene flow.</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Sympatric does not mean the groups never meet; it means they could meet and still do not mate. It is rarer than allopatric in animals, because any interbreeding mixes their alleles again. In plants it is common, by polyploidy (chapter 9).</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86537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PRACTICAL · HL</a:t>
            </a:r>
            <a:endParaRPr lang="en-US" sz="1100" dirty="0"/>
          </a:p>
        </p:txBody>
      </p:sp>
      <p:sp>
        <p:nvSpPr>
          <p:cNvPr id="4" name="Text 2"/>
          <p:cNvSpPr/>
          <p:nvPr/>
        </p:nvSpPr>
        <p:spPr>
          <a:xfrm>
            <a:off x="245973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Beak buffet</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Five kinds of tool, foods, cups, a timer, a results table on the board.</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Each student gets a "beak" (tweezers, clothes peg, pliers, chopsticks, a teaspoon) and 30 seconds per food station: sunflower seeds, rice grains, marbles in a dish, a raisin wedged in foam, water in a test tube. Count items moved to a cup. Pool the class's results in a table: which beak wins where? Then ask what would happen to the tweezers birds if a plier-beaked species already ate every seed.</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A4.1.9 Adaptive radiation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ancestor, many niches</a:t>
            </a:r>
            <a:endParaRPr lang="en-US" sz="2800" dirty="0"/>
          </a:p>
        </p:txBody>
      </p:sp>
      <p:sp>
        <p:nvSpPr>
          <p:cNvPr id="5" name="Shape 3"/>
          <p:cNvSpPr/>
          <p:nvPr/>
        </p:nvSpPr>
        <p:spPr>
          <a:xfrm>
            <a:off x="3556147" y="1581912"/>
            <a:ext cx="507940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65875" y="1691640"/>
            <a:ext cx="485994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seed-eating finch arrives on islands with vacant niches: foods no other small bird is using.</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A4.1.9 Adaptive radiation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ancestor, many niches</a:t>
            </a:r>
            <a:endParaRPr lang="en-US" sz="2800" dirty="0"/>
          </a:p>
        </p:txBody>
      </p:sp>
      <p:sp>
        <p:nvSpPr>
          <p:cNvPr id="5" name="Shape 3"/>
          <p:cNvSpPr/>
          <p:nvPr/>
        </p:nvSpPr>
        <p:spPr>
          <a:xfrm>
            <a:off x="3556147" y="1581912"/>
            <a:ext cx="507940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65875" y="1691640"/>
            <a:ext cx="485994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first split: one line takes to eating insects, with a thin, pointed beak.</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A4.1.9 Adaptive radiation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ancestor, many niches</a:t>
            </a:r>
            <a:endParaRPr lang="en-US" sz="2800" dirty="0"/>
          </a:p>
        </p:txBody>
      </p:sp>
      <p:sp>
        <p:nvSpPr>
          <p:cNvPr id="5" name="Shape 3"/>
          <p:cNvSpPr/>
          <p:nvPr/>
        </p:nvSpPr>
        <p:spPr>
          <a:xfrm>
            <a:off x="3556147" y="1581912"/>
            <a:ext cx="507940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65875" y="1691640"/>
            <a:ext cx="485994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rest split into ground finches and tree finches.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A4.1.9 Adaptive radiation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ancestor, many niches</a:t>
            </a:r>
            <a:endParaRPr lang="en-US" sz="2800" dirty="0"/>
          </a:p>
        </p:txBody>
      </p:sp>
      <p:sp>
        <p:nvSpPr>
          <p:cNvPr id="5" name="Shape 3"/>
          <p:cNvSpPr/>
          <p:nvPr/>
        </p:nvSpPr>
        <p:spPr>
          <a:xfrm>
            <a:off x="3556147" y="1581912"/>
            <a:ext cx="507940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65875" y="1691640"/>
            <a:ext cx="485994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Each line splits again, each species with a beak suited to its food.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A4.1.9 Adaptive radiation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ancestor, many niches</a:t>
            </a:r>
            <a:endParaRPr lang="en-US" sz="2800" dirty="0"/>
          </a:p>
        </p:txBody>
      </p:sp>
      <p:sp>
        <p:nvSpPr>
          <p:cNvPr id="5" name="Shape 3"/>
          <p:cNvSpPr/>
          <p:nvPr/>
        </p:nvSpPr>
        <p:spPr>
          <a:xfrm>
            <a:off x="3556147" y="1581912"/>
            <a:ext cx="507940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665875" y="1691640"/>
            <a:ext cx="485994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Different foods mean little competition: many related species live side by side.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A4.1.9 Adaptive radiation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One ancestor, many niches</a:t>
            </a:r>
            <a:endParaRPr lang="en-US" sz="2800" dirty="0"/>
          </a:p>
        </p:txBody>
      </p:sp>
      <p:sp>
        <p:nvSpPr>
          <p:cNvPr id="5" name="Shape 3"/>
          <p:cNvSpPr/>
          <p:nvPr/>
        </p:nvSpPr>
        <p:spPr>
          <a:xfrm>
            <a:off x="885906" y="1627632"/>
            <a:ext cx="5909149"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995634" y="1737360"/>
            <a:ext cx="5689693"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When a species reaches a place with food and ways of life that nothing else is using, its descendants can split again and again, each line adapting to a different way of life. This is adaptive radiation.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unused ways of life are vacant niches.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That is why adaptive radiation raises biodiversity: one species has become many, living side by side.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Suppose the first finches had landed on islands already full of small birds of many kinds. What would you expect?</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Fewer finch species: most niches would already be filled</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More finch species: competition makes new species faster</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same number: radiation depends only on the finches' genes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Suppose the first finches had landed on islands already full of small birds of many kinds. What would you expect?</a:t>
            </a:r>
            <a:endParaRPr lang="en-US" sz="2600" dirty="0"/>
          </a:p>
        </p:txBody>
      </p:sp>
      <p:sp>
        <p:nvSpPr>
          <p:cNvPr id="5" name="Text 3"/>
          <p:cNvSpPr/>
          <p:nvPr/>
        </p:nvSpPr>
        <p:spPr>
          <a:xfrm>
            <a:off x="731520" y="184404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Fewer finch species: most niches would already be filled</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More finch species: competition makes new species faster</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same number: radiation depends only on the finches' genes</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Fewer. A finch with a beak suited to insects would compete with established insect-eaters, which already do that job well, so selection would not favour it. Vacant niches are what let a radiation happen.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finches did not grow new beaks because they needed them. In each population, birds whose beaks happened to suit an unused food survived and bred better: natural selection acting on variation that was already there.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45</a:t>
            </a:r>
            <a:endParaRPr lang="en-US" sz="1000" dirty="0"/>
          </a:p>
        </p:txBody>
      </p:sp>
      <p:sp>
        <p:nvSpPr>
          <p:cNvPr id="3" name="Text 1"/>
          <p:cNvSpPr/>
          <p:nvPr/>
        </p:nvSpPr>
        <p:spPr>
          <a:xfrm>
            <a:off x="457200" y="320040"/>
            <a:ext cx="146304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 · HL</a:t>
            </a:r>
            <a:endParaRPr lang="en-US" sz="1100" dirty="0"/>
          </a:p>
        </p:txBody>
      </p:sp>
      <p:sp>
        <p:nvSpPr>
          <p:cNvPr id="4" name="Text 2"/>
          <p:cNvSpPr/>
          <p:nvPr/>
        </p:nvSpPr>
        <p:spPr>
          <a:xfrm>
            <a:off x="205740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Paper chromosomes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chromosome strips in two colours, scissors, glue.</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Strips of card in two colours: a horse set (with two short chromosomes) and a donkey set (with one long chromosome matching those two). Students make a mule cell and try to pair every chromosome for meiosis: they cannot. Then a smartweed hybrid with three of each colour, no pairs; photocopy the set (doubling) and pair again: every strip finds its twin.</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45</a:t>
            </a:r>
            <a:endParaRPr lang="en-US" sz="1000" dirty="0"/>
          </a:p>
        </p:txBody>
      </p:sp>
      <p:sp>
        <p:nvSpPr>
          <p:cNvPr id="3" name="Text 1"/>
          <p:cNvSpPr/>
          <p:nvPr/>
        </p:nvSpPr>
        <p:spPr>
          <a:xfrm>
            <a:off x="457200" y="320040"/>
            <a:ext cx="56875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A4.1.10 A4.1.11 Hybrids and polyploidy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mule's dead end, the plant's way out</a:t>
            </a:r>
            <a:endParaRPr lang="en-US" sz="2800" dirty="0"/>
          </a:p>
        </p:txBody>
      </p:sp>
      <p:sp>
        <p:nvSpPr>
          <p:cNvPr id="5" name="Shape 3"/>
          <p:cNvSpPr/>
          <p:nvPr/>
        </p:nvSpPr>
        <p:spPr>
          <a:xfrm>
            <a:off x="3799130" y="1581912"/>
            <a:ext cx="459343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908858" y="1691640"/>
            <a:ext cx="437397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horse gamete (32 chromosomes) and a donkey gamete (31) make a mule with 63. A few of each set are drawn.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45</a:t>
            </a:r>
            <a:endParaRPr lang="en-US" sz="1000" dirty="0"/>
          </a:p>
        </p:txBody>
      </p:sp>
      <p:sp>
        <p:nvSpPr>
          <p:cNvPr id="3" name="Text 1"/>
          <p:cNvSpPr/>
          <p:nvPr/>
        </p:nvSpPr>
        <p:spPr>
          <a:xfrm>
            <a:off x="457200" y="320040"/>
            <a:ext cx="56875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A4.1.10 A4.1.11 Hybrids and polyploidy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mule's dead end, the plant's way out</a:t>
            </a:r>
            <a:endParaRPr lang="en-US" sz="2800" dirty="0"/>
          </a:p>
        </p:txBody>
      </p:sp>
      <p:sp>
        <p:nvSpPr>
          <p:cNvPr id="5" name="Shape 3"/>
          <p:cNvSpPr/>
          <p:nvPr/>
        </p:nvSpPr>
        <p:spPr>
          <a:xfrm>
            <a:off x="3799130" y="1581912"/>
            <a:ext cx="459343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908858" y="1691640"/>
            <a:ext cx="437397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At meiosis, matching chromosomes pair up, but horse and donkey sets differ in number and arrangement: some cannot pair.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45</a:t>
            </a:r>
            <a:endParaRPr lang="en-US" sz="1000" dirty="0"/>
          </a:p>
        </p:txBody>
      </p:sp>
      <p:sp>
        <p:nvSpPr>
          <p:cNvPr id="3" name="Text 1"/>
          <p:cNvSpPr/>
          <p:nvPr/>
        </p:nvSpPr>
        <p:spPr>
          <a:xfrm>
            <a:off x="457200" y="320040"/>
            <a:ext cx="56875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A4.1.10 A4.1.11 Hybrids and polyploidy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mule's dead end, the plant's way out</a:t>
            </a:r>
            <a:endParaRPr lang="en-US" sz="2800" dirty="0"/>
          </a:p>
        </p:txBody>
      </p:sp>
      <p:sp>
        <p:nvSpPr>
          <p:cNvPr id="5" name="Shape 3"/>
          <p:cNvSpPr/>
          <p:nvPr/>
        </p:nvSpPr>
        <p:spPr>
          <a:xfrm>
            <a:off x="3799130" y="1581912"/>
            <a:ext cx="459343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908858" y="1691640"/>
            <a:ext cx="437397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So the gametes get unbalanced sets and do not work: the mule is sterile.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45</a:t>
            </a:r>
            <a:endParaRPr lang="en-US" sz="1000" dirty="0"/>
          </a:p>
        </p:txBody>
      </p:sp>
      <p:sp>
        <p:nvSpPr>
          <p:cNvPr id="3" name="Text 1"/>
          <p:cNvSpPr/>
          <p:nvPr/>
        </p:nvSpPr>
        <p:spPr>
          <a:xfrm>
            <a:off x="457200" y="320040"/>
            <a:ext cx="56875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A4.1.10 A4.1.11 Hybrids and polyploidy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mule's dead end, the plant's way out</a:t>
            </a:r>
            <a:endParaRPr lang="en-US" sz="2800" dirty="0"/>
          </a:p>
        </p:txBody>
      </p:sp>
      <p:sp>
        <p:nvSpPr>
          <p:cNvPr id="5" name="Shape 3"/>
          <p:cNvSpPr/>
          <p:nvPr/>
        </p:nvSpPr>
        <p:spPr>
          <a:xfrm>
            <a:off x="3799130" y="1581912"/>
            <a:ext cx="459343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908858" y="1691640"/>
            <a:ext cx="437397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Two smartweed species make a hybrid with 11 + 11 = 22. No chromosome has a matching partner: sterile, like the mule.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45</a:t>
            </a:r>
            <a:endParaRPr lang="en-US" sz="1000" dirty="0"/>
          </a:p>
        </p:txBody>
      </p:sp>
      <p:sp>
        <p:nvSpPr>
          <p:cNvPr id="3" name="Text 1"/>
          <p:cNvSpPr/>
          <p:nvPr/>
        </p:nvSpPr>
        <p:spPr>
          <a:xfrm>
            <a:off x="457200" y="320040"/>
            <a:ext cx="56875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A4.1.10 A4.1.11 Hybrids and polyploidy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mule's dead end, the plant's way out</a:t>
            </a:r>
            <a:endParaRPr lang="en-US" sz="2800" dirty="0"/>
          </a:p>
        </p:txBody>
      </p:sp>
      <p:sp>
        <p:nvSpPr>
          <p:cNvPr id="5" name="Shape 3"/>
          <p:cNvSpPr/>
          <p:nvPr/>
        </p:nvSpPr>
        <p:spPr>
          <a:xfrm>
            <a:off x="3799130" y="1581912"/>
            <a:ext cx="459343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908858" y="1691640"/>
            <a:ext cx="437397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chromosome number doubles to 44: every chromosome now has an identical partner, so meiosis works.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45</a:t>
            </a:r>
            <a:endParaRPr lang="en-US" sz="1000" dirty="0"/>
          </a:p>
        </p:txBody>
      </p:sp>
      <p:sp>
        <p:nvSpPr>
          <p:cNvPr id="3" name="Text 1"/>
          <p:cNvSpPr/>
          <p:nvPr/>
        </p:nvSpPr>
        <p:spPr>
          <a:xfrm>
            <a:off x="457200" y="320040"/>
            <a:ext cx="56875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A4.1.10 A4.1.11 Hybrids and polyploidy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mule's dead end, the plant's way out</a:t>
            </a:r>
            <a:endParaRPr lang="en-US" sz="2800" dirty="0"/>
          </a:p>
        </p:txBody>
      </p:sp>
      <p:sp>
        <p:nvSpPr>
          <p:cNvPr id="5" name="Shape 3"/>
          <p:cNvSpPr/>
          <p:nvPr/>
        </p:nvSpPr>
        <p:spPr>
          <a:xfrm>
            <a:off x="3799130" y="1581912"/>
            <a:ext cx="459343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908858" y="1691640"/>
            <a:ext cx="437397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fertile polyploid whose offspring with either parent are sterile: a new species, made in a generation or two.</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45</a:t>
            </a:r>
            <a:endParaRPr lang="en-US" sz="1000" dirty="0"/>
          </a:p>
        </p:txBody>
      </p:sp>
      <p:sp>
        <p:nvSpPr>
          <p:cNvPr id="3" name="Text 1"/>
          <p:cNvSpPr/>
          <p:nvPr/>
        </p:nvSpPr>
        <p:spPr>
          <a:xfrm>
            <a:off x="457200" y="320040"/>
            <a:ext cx="568756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A4.1.10 A4.1.11 Hybrids and polyploidy</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mule's dead end, the plant's way out</a:t>
            </a:r>
            <a:endParaRPr lang="en-US" sz="2800" dirty="0"/>
          </a:p>
        </p:txBody>
      </p:sp>
      <p:sp>
        <p:nvSpPr>
          <p:cNvPr id="5" name="Shape 3"/>
          <p:cNvSpPr/>
          <p:nvPr/>
        </p:nvSpPr>
        <p:spPr>
          <a:xfrm>
            <a:off x="1170374" y="1627632"/>
            <a:ext cx="5340211"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280102" y="1737360"/>
            <a:ext cx="5120755"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Before, courtship usually prevents hybridisation: many animals choose mates by songs, dances, colours or scents that belong to their own species, and ignore the rest.</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It is a polyploid, and it cannot breed successfully with either parent: a new species in a generation or two.</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This is abrupt speciation.</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hybrid's number is the sum of the gametes, not of the parents: 32 + 31 = 63 for the mule, 11 + 11 = 22 for the smartweed hybrid. Doubling then gives 44. Japanese knotweed, the invasive garden weed, is a polyploid too, but it belongs to a different genus (Reynoutria, also called Fallopia); name a Persicaria for this example.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Chromosome arithmetic</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Three quick problems: gamete numbers, hybrid number, doubled number (one with an odd parental number).</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Compare allopatric and sympatric speciation, and explain how adaptive radiation fills vacant niches  (A4.1.8, A4.1.9)</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why a mule is sterile, and how hybridisation and polyploidy make a new plant species at once  (A4.1.10, A4.1.11)</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On paper, on your own, before we go through it.</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Redshank (2n = 44) is crossed with one of its parents, pale persicaria (2n = 22). How many chromosomes do the offspring have, and are they fertile?</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44: they take after redshank, so they are fertile</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33: three sets that cannot pair evenly, so sterile</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66: six sets, so fertile, like any polyploid</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Redshank (2n = 44) is crossed with one of its parents, pale persicaria (2n = 22). How many chromosomes do the offspring have, and are they fertile?</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44: they take after redshank, so they are fertile</a:t>
            </a:r>
            <a:endParaRPr lang="en-US" sz="1900" dirty="0"/>
          </a:p>
        </p:txBody>
      </p:sp>
      <p:sp>
        <p:nvSpPr>
          <p:cNvPr id="6" name="Text 4"/>
          <p:cNvSpPr/>
          <p:nvPr/>
        </p:nvSpPr>
        <p:spPr>
          <a:xfrm>
            <a:off x="731520" y="293014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33: three sets that cannot pair evenly, so sterile</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66: six sets, so fertile, like any polyploid</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33. A redshank gamete carries 22 and a pale persicaria gamete 11. The offspring have three sets of 11, and an odd number of sets cannot pair evenly at meiosis, so they are sterile. That is why the new polyploid is reproductively isolated from its parents straight away.</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A4.1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7 Apart or together: two routes to a new species</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8 One ancestor, many niches</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9 The mule's dead end, the plant's way out</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A4.1,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A4.1,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A4.1</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A4.1</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Evolution &amp; Speciation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A4.1 Evolution and speciation</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A4.1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A4.1 Evolution and Speciation (SL)</a:t>
            </a:r>
            <a:endParaRPr lang="en-US" sz="1300" dirty="0"/>
          </a:p>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A4.1 Evolution and Speciation (HL)</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38</Slides>
  <Notes>38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A4.1 Evolution and speciation, lesson 5: Higher level (HL)</dc:title>
  <dc:subject>PptxGenJS Presentation</dc:subject>
  <dc:creator>Biology by Bradford</dc:creator>
  <cp:lastModifiedBy>Biology by Bradford</cp:lastModifiedBy>
  <cp:revision>1</cp:revision>
  <dcterms:created xsi:type="dcterms:W3CDTF">2026-10-18T20:56:34Z</dcterms:created>
  <dcterms:modified xsi:type="dcterms:W3CDTF">2026-10-18T20:56:34Z</dcterms:modified>
</cp:coreProperties>
</file>