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notesMasterIdLst>
    <p:notesMasterId r:id="rId4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B1.1, Carbohydrates and lipids. Lesson 1 of 4: Building blocks, 60 minutes.
The plan, minute by minute (each slide's footer says where you are):
0 to 6 min (6)  Do now
6 to 14 min (8)  Carbon’s four bonds
14 to 29 min (15)  Build α-glucose
29 to 39 min (10)  Condensation by hand
39 to 54 min (15)  Pentose, hexose, two or many?
54 to 60 min (6)  Exit
What students get wrong:
A double bond is one bond. It uses two of carbon’s four.
Condensation and hydrolysis swapped, or hydrolysis as “adding water” with no idea where the H and OH go.
Counting corners, not carbons: fructose called a pentose.
α- and β-glucose as different sugars. They have the same formula and differ only in carbon 1’s OH.
Stretch and support:
Support: chapter 3’s second figure with Number the carbons on.
Support: the tiles as a starter in each lesson (ABBA, Sweet Treats Stay Energetic, Double Kinks Leave Liquids).
Support: the key terms (tap the dotted words) as a glossary, and the bond builder’s tap mode on a tablet.
The lesson plan to print: https://www.biologybybradford.com/guides/downloads/ib-biology-b1-1-carbohydrates-and-lipids-lesson-1-plan.pdf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Start a 6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Many of life’s large molecules are polymers: long chains of similar small units called monomers. Very large molecules like these are macromolecules.
Monomers are joined by a condensation reaction. An OH group from one monomer and an H from the other leave together as a molecule of water, and a covalent bond forms between the two monomers. One water molecule is released for every bond made.
Three families of polymer are built this way. Polysaccharides are monosaccharides joined by glycosidic bonds. Polypeptides are chains of amino acids (B1.2) and nucleic acids are chains of nucleotides (A1.2).
Hydrolysis runs the other way: hydro means water and lysis means splitting. A water molecule is split, its H joins one monomer and its OH joins the other, and the bond between them breaks. Digestion is hydrolysis: it turns the polymers in food back into monomers. In the amylase lab you can watch an enzyme hydrolyse starch.
In cells, enzymes catalyse both reactions. Building polymers by condensation is part of anabolism, and breaking them down by hydrolysis part of catabolism (C1.1). Not every large molecule is a polymer: triglycerides are also made by condensation, but they are not chains of repeating units (chapter 7). Why water behaves as it does is in A1.1.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6 of 60: Do now (6 min).
The plan: Define monomer and polymer. Then name the reaction in chapter 2’s figure at step 3 and say what it releases.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Every molecule in this guide is built round carbon atoms. To see why carbon is so good at it, start with how atoms join. A covalent bond is a pair of electrons shared by two atoms, and the shared pair holds them together.
A carbon atom has four electrons in its outer shell to share, so it can make up to four covalent bonds: four single bonds, or a double bond plus two single bonds. It bonds to other carbon atoms and to other non-metals: hydrogen, oxygen, nitrogen, phosphorus and sulfur.
Because carbon bonds to carbon, it builds skeletons. A carbon compound can have a chain, either unbranched, like the tail of a fatty acid, or branched; a single ring, like glucose; or several rings fused together, as in a steroid. Add other atoms to each skeleton and the number of possible molecules is enormous. That variety is why life, with all its forms, is built on carbon.
Example: Why every lab agrees on a nanometre Scientists can compare measurements only if a unit means the same everywhere. The SI, the international system of units, was adopted by agreement in 1960. Its prefixes scale a unit up or down in powers of ten: kilo, centi, milli, micro and nano. Biology uses all five, as the ladder below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Every molecule in this guide is built round carbon atoms. To see why carbon is so good at it, start with how atoms join. A covalent bond is a pair of electrons shared by two atoms, and the shared pair holds them together.
A carbon atom has four electrons in its outer shell to share, so it can make up to four covalent bonds: four single bonds, or a double bond plus two single bonds. It bonds to other carbon atoms and to other non-metals: hydrogen, oxygen, nitrogen, phosphorus and sulfur.
Because carbon bonds to carbon, it builds skeletons. A carbon compound can have a chain, either unbranched, like the tail of a fatty acid, or branched; a single ring, like glucose; or several rings fused together, as in a steroid. Add other atoms to each skeleton and the number of possible molecules is enormous. That variety is why life, with all its forms, is built on carbon.
Example: Why every lab agrees on a nanometre Scientists can compare measurements only if a unit means the same everywhere. The SI, the international system of units, was adopted by agreement in 1960. Its prefixes scale a unit up or down in powers of ten: kilo, centi, milli, micro and nano. Biology uses all five, as the ladder below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Every molecule in this guide is built round carbon atoms. To see why carbon is so good at it, start with how atoms join. A covalent bond is a pair of electrons shared by two atoms, and the shared pair holds them together.
A carbon atom has four electrons in its outer shell to share, so it can make up to four covalent bonds: four single bonds, or a double bond plus two single bonds. It bonds to other carbon atoms and to other non-metals: hydrogen, oxygen, nitrogen, phosphorus and sulfur.
Because carbon bonds to carbon, it builds skeletons. A carbon compound can have a chain, either unbranched, like the tail of a fatty acid, or branched; a single ring, like glucose; or several rings fused together, as in a steroid. Add other atoms to each skeleton and the number of possible molecules is enormous. That variety is why life, with all its forms, is built on carbon.
Example: Why every lab agrees on a nanometre Scientists can compare measurements only if a unit means the same everywhere. The SI, the international system of units, was adopted by agreement in 1960. Its prefixes scale a unit up or down in powers of ten: kilo, centi, milli, micro and nano. Biology uses all five, as the ladder below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Every molecule in this guide is built round carbon atoms. To see why carbon is so good at it, start with how atoms join. A covalent bond is a pair of electrons shared by two atoms, and the shared pair holds them together.
A carbon atom has four electrons in its outer shell to share, so it can make up to four covalent bonds: four single bonds, or a double bond plus two single bonds. It bonds to other carbon atoms and to other non-metals: hydrogen, oxygen, nitrogen, phosphorus and sulfur.
Because carbon bonds to carbon, it builds skeletons. A carbon compound can have a chain, either unbranched, like the tail of a fatty acid, or branched; a single ring, like glucose; or several rings fused together, as in a steroid. Add other atoms to each skeleton and the number of possible molecules is enormous. That variety is why life, with all its forms, is built on carbon.
Example: Why every lab agrees on a nanometre Scientists can compare measurements only if a unit means the same everywhere. The SI, the international system of units, was adopted by agreement in 1960. Its prefixes scale a unit up or down in powers of ten: kilo, centi, milli, micro and nano. Biology uses all five, as the ladder below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Every molecule in this guide is built round carbon atoms. To see why carbon is so good at it, start with how atoms join. A covalent bond is a pair of electrons shared by two atoms, and the shared pair holds them together.
A carbon atom has four electrons in its outer shell to share, so it can make up to four covalent bonds: four single bonds, or a double bond plus two single bonds. It bonds to other carbon atoms and to other non-metals: hydrogen, oxygen, nitrogen, phosphorus and sulfur.
Because carbon bonds to carbon, it builds skeletons. A carbon compound can have a chain, either unbranched, like the tail of a fatty acid, or branched; a single ring, like glucose; or several rings fused together, as in a steroid. Add other atoms to each skeleton and the number of possible molecules is enormous. That variety is why life, with all its forms, is built on carbon.
Example: Why every lab agrees on a nanometre Scientists can compare measurements only if a unit means the same everywhere. The SI, the international system of units, was adopted by agreement in 1960. Its prefixes scale a unit up or down in powers of ten: kilo, centi, milli, micro and nano. Biology uses all five, as the ladder below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Every molecule in this guide is built round carbon atoms. To see why carbon is so good at it, start with how atoms join. A covalent bond is a pair of electrons shared by two atoms, and the shared pair holds them together.
A carbon atom has four electrons in its outer shell to share, so it can make up to four covalent bonds: four single bonds, or a double bond plus two single bonds. It bonds to other carbon atoms and to other non-metals: hydrogen, oxygen, nitrogen, phosphorus and sulfur.
Because carbon bonds to carbon, it builds skeletons. A carbon compound can have a chain, either unbranched, like the tail of a fatty acid, or branched; a single ring, like glucose; or several rings fused together, as in a steroid. Add other atoms to each skeleton and the number of possible molecules is enormous. That variety is why life, with all its forms, is built on carbon.
Example: Why every lab agrees on a nanometre Scientists can compare measurements only if a unit means the same everywhere. The SI, the international system of units, was adopted by agreement in 1960. Its prefixes scale a unit up or down in powers of ten: kilo, centi, milli, micro and nano. Biology uses all five, as the ladder below shows.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Every molecule in this guide is built round carbon atoms. To see why carbon is so good at it, start with how atoms join. A covalent bond is a pair of electrons shared by two atoms, and the shared pair holds them together.
A carbon atom has four electrons in its outer shell to share, so it can make up to four covalent bonds: four single bonds, or a double bond plus two single bonds. It bonds to other carbon atoms and to other non-metals: hydrogen, oxygen, nitrogen, phosphorus and sulfur.
Because carbon bonds to carbon, it builds skeletons. A carbon compound can have a chain, either unbranched, like the tail of a fatty acid, or branched; a single ring, like glucose; or several rings fused together, as in a steroid. Add other atoms to each skeleton and the number of possible molecules is enormous. That variety is why life, with all its forms, is built on carbon.
Example: Why every lab agrees on a nanometre Scientists can compare measurements only if a unit means the same everywhere. The SI, the international system of units, was adopted by agreement in 1960. Its prefixes scale a unit up or down in powers of ten: kilo, centi, milli, micro and nano. Biology uses all five, as the ladder below shows.
Parts of the figure:
kilo (k), × 1000. A food label gives energy in kilojoules (kJ). One kilojoule is a thousand joules.
centi (c), ÷ 100. A potato is about 10 cm long: ten centimetres.
milli (m), ÷ 1000. A thin glass tube used for melting point tests is about 1 mm across the bore.
micro (µ), ÷ 1 000 000. A starch grain from a potato cell is tens of micrometres across. A red blood cell is about 8 µm.
nano (n), ÷ 1 000 000 000. A cellulose microfibril is about 3 nm wide. One glucose molecule is under 1 nm across.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6 to 14 of 60: Carbon’s four bonds (8 min).
The plan: Chapter 1’s figure. Pairs build methane and ethene with model kits and check that every carbon has four bonds. Then the chapter 1 predict box.
Answer: B. Count the double bond as two: 2 + 1 + 1 + 1 = 5, one more than carbon can make. Take away one hydrogen and every carbon has exactly four. Checking each carbon for four bonds is the quickest way to catch an error in any molecule you draw.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14 to 29 of 60: Build α-glucose (15 min).
The plan: The model kit activity below. Pairs build α-glucose, then swap the H and OH on carbon 1 to make β-glucose.
The activity: Build α-glucose. Students build α-glucose with a molecular model kit, as they would draw it: the ring of five carbons and one oxygen, the sixth carbon above carbon 5, an OH and an H on each ring carbon, and four bonds on every carbon. Then they swap carbon 1’s H and OH to make β-glucose and compare with a partner. This is physical molecular modelling (Tool 1).
Needs: model kits (one per pair), the ring diagram on the board.
The time: 15 minutes, minutes 14 to 29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Condensation by hand (10 min).
The plan: Two pairs join their α-glucose: pull off an OH and an H, make a water molecule from them and link the rings with the oxygen. Then reverse it. The bond builder on the board, then the chapter 2 predict box.
The activity: Condensation by hand. Two pairs join their glucose models: remove an OH from one and an H from the other, build a water molecule from them, and link the rings through the remaining oxygen. Then reverse it with a water molecule, for hydrolysis.
Needs: the models from the first activity.
The time: 10 minutes, minutes 29 to 39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Condensation by hand (10 min).
The plan: Two pairs join their α-glucose: pull off an OH and an H, make a water molecule from them and link the rings with the oxygen. Then reverse it. The bond builder on the board, then the chapter 2 predict box.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29 to 39 of 60: Condensation by hand (10 min).
The plan: Two pairs join their α-glucose: pull off an OH and an H, make a water molecule from them and link the rings with the oxygen. Then reverse it. The bond builder on the board, then the chapter 2 predict box.
Answer: C. Nine. One water leaves for every bond, and a chain of ten units has nine bonds between them. Digesting it back to glucose by hydrolysis uses nine water molecules.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The activity: Pentose, hexose, two or many?. Cards of α- and β-glucose, fructose, ribose, deoxyribose, maltose, sucrose, a piece of amylose and a glycogen branch. Sort them into pentose, hexose, disaccharide and polysaccharide. Fructose is the trap card: count carbons, not corners.
Needs: printed cards, one set per pair.
The time: 15 minutes, minutes 39 to 54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monosaccharide is one sugar unit, the monomer of carbohydrates. In cells most monosaccharides exist as rings. They are named by their number of carbon atoms: a pentose has five (ribose, deoxyribose) and a hexose has six (glucose, fructose).
To recognise one from a ring diagram, count every carbon atom, including any outside the ring in CH₂OH groups. The ring also holds one oxygen atom, which is not a carbon.
Glucose comes in two forms with the same formula, C₆H₁₂O₆: alpha (α) glucose and beta (β) glucose. They are isomers. They differ only in the OH on carbon 1: it is below the ring in α-glucose and above it in β-glucose, on the same side as the CH₂OH. That one difference decides whether glucose is built into starch or into cellulose, as the next two chapters show.
Glucose is the sugar cells run on, and four properties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monosaccharide is one sugar unit, the monomer of carbohydrates. In cells most monosaccharides exist as rings. They are named by their number of carbon atoms: a pentose has five (ribose, deoxyribose) and a hexose has six (glucose, fructose).
To recognise one from a ring diagram, count every carbon atom, including any outside the ring in CH₂OH groups. The ring also holds one oxygen atom, which is not a carbon.
Glucose comes in two forms with the same formula, C₆H₁₂O₆: alpha (α) glucose and beta (β) glucose. They are isomers. They differ only in the OH on carbon 1: it is below the ring in α-glucose and above it in β-glucose, on the same side as the CH₂OH. That one difference decides whether glucose is built into starch or into cellulose, as the next two chapters show.
Glucose is the sugar cells run on, and four properties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monosaccharide is one sugar unit, the monomer of carbohydrates. In cells most monosaccharides exist as rings. They are named by their number of carbon atoms: a pentose has five (ribose, deoxyribose) and a hexose has six (glucose, fructose).
To recognise one from a ring diagram, count every carbon atom, including any outside the ring in CH₂OH groups. The ring also holds one oxygen atom, which is not a carbon.
Glucose comes in two forms with the same formula, C₆H₁₂O₆: alpha (α) glucose and beta (β) glucose. They are isomers. They differ only in the OH on carbon 1: it is below the ring in α-glucose and above it in β-glucose, on the same side as the CH₂OH. That one difference decides whether glucose is built into starch or into cellulose, as the next two chapters show.
Glucose is the sugar cells run on, and four properties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monosaccharide is one sugar unit, the monomer of carbohydrates. In cells most monosaccharides exist as rings. They are named by their number of carbon atoms: a pentose has five (ribose, deoxyribose) and a hexose has six (glucose, fructose).
To recognise one from a ring diagram, count every carbon atom, including any outside the ring in CH₂OH groups. The ring also holds one oxygen atom, which is not a carbon.
Glucose comes in two forms with the same formula, C₆H₁₂O₆: alpha (α) glucose and beta (β) glucose. They are isomers. They differ only in the OH on carbon 1: it is below the ring in α-glucose and above it in β-glucose, on the same side as the CH₂OH. That one difference decides whether glucose is built into starch or into cellulose, as the next two chapters show.
Glucose is the sugar cells run on, and four properties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monosaccharide is one sugar unit, the monomer of carbohydrates. In cells most monosaccharides exist as rings. They are named by their number of carbon atoms: a pentose has five (ribose, deoxyribose) and a hexose has six (glucose, fructose).
To recognise one from a ring diagram, count every carbon atom, including any outside the ring in CH₂OH groups. The ring also holds one oxygen atom, which is not a carbon.
Glucose comes in two forms with the same formula, C₆H₁₂O₆: alpha (α) glucose and beta (β) glucose. They are isomers. They differ only in the OH on carbon 1: it is below the ring in α-glucose and above it in β-glucose, on the same side as the CH₂OH. That one difference decides whether glucose is built into starch or into cellulose, as the next two chapters show.
Glucose is the sugar cells run on, and four properties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monosaccharide is one sugar unit, the monomer of carbohydrates. In cells most monosaccharides exist as rings. They are named by their number of carbon atoms: a pentose has five (ribose, deoxyribose) and a hexose has six (glucose, fructose).
To recognise one from a ring diagram, count every carbon atom, including any outside the ring in CH₂OH groups. The ring also holds one oxygen atom, which is not a carbon.
Glucose comes in two forms with the same formula, C₆H₁₂O₆: alpha (α) glucose and beta (β) glucose. They are isomers. They differ only in the OH on carbon 1: it is below the ring in α-glucose and above it in β-glucose, on the same side as the CH₂OH. That one difference decides whether glucose is built into starch or into cellulose, as the next two chapters show.
Glucose is the sugar cells run on, and four properties explain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monosaccharide is one sugar unit, the monomer of carbohydrates. In cells most monosaccharides exist as rings. They are named by their number of carbon atoms: a pentose has five (ribose, deoxyribose) and a hexose has six (glucose, fructose).
To recognise one from a ring diagram, count every carbon atom, including any outside the ring in CH₂OH groups. The ring also holds one oxygen atom, which is not a carbon.
Glucose comes in two forms with the same formula, C₆H₁₂O₆: alpha (α) glucose and beta (β) glucose. They are isomers. They differ only in the OH on carbon 1: it is below the ring in α-glucose and above it in β-glucose, on the same side as the CH₂OH. That one difference decides whether glucose is built into starch or into cellulose, as the next two chapters show.
Glucose is the sugar cells run on, and four properties explain why:
Parts of the figure:
α-glucose A hexose: six carbons, five in the ring and one in the CH2OH group. It is the sugar dissolved in your blood, the one cells use for energy.
Ribose A pentose: five carbons, four in the ring and one in the CH2OH group. It is the sugar in RNA.
Fructose A hexose: six carbons, four in the ring and two in CH2OH groups outside it. It is found in fruit and, joined to glucose, in sucrose.
β-glucose A hexose: the same six carbons as sugar A, but the OH on carbon 1 points the other way. Its units make up cellulose.
Deoxyribose A pentose: five carbons, like ribose, but with an H where ribose has an OH on carbon 2. It is the sugar in DNA.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Alpha: Below (the OH on carbon 1 points down, away from the CH₂OH)
Beta: Above (the OH on carbon 1 points up, on the same side as the CH₂OH)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Sweet: Soluble (its OH groups hydrogen-bond with water)
Treats: Transportable (dissolved, it travels in blood plasma)
Stay: Stable (it keeps until an enzyme acts on it)
Energetic: Energy yield (oxidised in respiration, it releases 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39 to 54 of 60: Pentose, hexose, two or many? (15 min).
The plan: The card sort below. Check it with chapter 3’s second figure, then the chapter 3 predict box.
Answer: A. A hexose. Its ring is four carbons and an oxygen, and two more carbons sit outside the ring as CH₂OH groups: six in all. It is fructose. Count carbons, not corners: ribose also has a five-sided ring, but only one carbon outside it, so it is a pentose.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Turn over the ABBA tiles. Then draw α-glucose from memory and ring carbon 1’s OH.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54 to 60 of 60: Exit (6 min).
The plan: Turn over the ABBA tiles. Then draw α-glucose from memory and ring carbon 1’s OH.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https://www.biologybybradford.com/exam-maker/sit?topics=B1.1&amp;level=HL&amp;paper=quiz&amp;marks=15&amp;src=ep
The guide: https://www.biologybybradford.com/guides/ib-biology-b1-1-carbohydrates-and-lipids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B1.1  ·  Carbohydrates and lipids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2.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hyperlink" Target="https://www.biologybybradford.com/exam-maker/sit?topics=B1.1&amp;level=HL&amp;paper=quiz&amp;marks=15&amp;src=ep" TargetMode="External"/><Relationship Id="rId2" Type="http://schemas.openxmlformats.org/officeDocument/2006/relationships/hyperlink" Target="https://www.biologybybradford.com/guides/ib-biology-b1-1-carbohydrates-and-lipids" TargetMode="External"/><Relationship Id="rId3" Type="http://schemas.openxmlformats.org/officeDocument/2006/relationships/hyperlink" Target="https://www.biologybybradford.com/guides/ib-biology-b1-1-carbohydrates-and-lipids#carbon" TargetMode="External"/><Relationship Id="rId4" Type="http://schemas.openxmlformats.org/officeDocument/2006/relationships/hyperlink" Target="https://www.biologybybradford.com/guides/ib-biology-b1-1-carbohydrates-and-lipids#polymers" TargetMode="External"/><Relationship Id="rId5" Type="http://schemas.openxmlformats.org/officeDocument/2006/relationships/hyperlink" Target="https://www.biologybybradford.com/guides/ib-biology-b1-1-carbohydrates-and-lipids#monosaccharides" TargetMode="External"/><Relationship Id="rId6" Type="http://schemas.openxmlformats.org/officeDocument/2006/relationships/hyperlink" Target="https://www.biologybybradford.com/tools/tarsia?topics=ib:B1.1&amp;level=SL" TargetMode="External"/><Relationship Id="rId7" Type="http://schemas.openxmlformats.org/officeDocument/2006/relationships/hyperlink" Target="https://www.biologybybradford.com/tools/dominos?topics=ib:B1.1&amp;level=SL" TargetMode="External"/><Relationship Id="rId8" Type="http://schemas.openxmlformats.org/officeDocument/2006/relationships/hyperlink" Target="https://www.biologybybradford.com/tools/picture-reveal?topics=ib:B1.1&amp;level=SL" TargetMode="External"/><Relationship Id="rId9" Type="http://schemas.openxmlformats.org/officeDocument/2006/relationships/hyperlink" Target="https://www.biologybybradford.com/tools/pub-quiz?topics=ib:B1.1&amp;level=SL" TargetMode="External"/><Relationship Id="rId10" Type="http://schemas.openxmlformats.org/officeDocument/2006/relationships/hyperlink" Target="https://www.biologybybradford.com/escape-rooms?bank=ib:B1.1&amp;level=SL#bank" TargetMode="External"/><Relationship Id="rId11" Type="http://schemas.openxmlformats.org/officeDocument/2006/relationships/hyperlink" Target="https://www.biologybybradford.com/mcqs/ib-biology-topic-b-1-1-biological-molecules" TargetMode="External"/><Relationship Id="rId12" Type="http://schemas.openxmlformats.org/officeDocument/2006/relationships/hyperlink" Target="https://www.biologybybradford.com/tools/revision-maps/b1-1-carbohydrates-and-lipids" TargetMode="External"/><Relationship Id="rId13" Type="http://schemas.openxmlformats.org/officeDocument/2006/relationships/hyperlink" Target="https://www.biologybybradford.com/exam-maker/ib/b1-1-carbohydrates-and-lipids" TargetMode="External"/><Relationship Id="rId14" Type="http://schemas.openxmlformats.org/officeDocument/2006/relationships/hyperlink" Target="https://www.splycr.com/?set=0001e18d-7a27-5d67-a39f-30b5b1061ce1" TargetMode="External"/><Relationship Id="rId15" Type="http://schemas.openxmlformats.org/officeDocument/2006/relationships/hyperlink" Target="https://www.splycr.com/?set=0149e5b1-556c-5902-b941-336cda04e3d2" TargetMode="External"/><Relationship Id="rId16" Type="http://schemas.openxmlformats.org/officeDocument/2006/relationships/slideLayout" Target="../slideLayouts/slideLayout2.xml"/><Relationship Id="rId17"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Carbohydrates and lipids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Building blocks</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B1.1.1 to B1.1.4</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Carbon skeletons, condensation and hydrolysis, and telling the sugars apart</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Explain how carbon's four covalent bonds let it build chains, branches and rings  (B1.1.1)</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Describe how condensation joins monomers into polymers and hydrolysis splits them, saying where the water goes  (B1.1.2, B1.1.3)</a:t>
            </a:r>
            <a:endParaRPr lang="en-US" sz="1900" dirty="0"/>
          </a:p>
          <a:p>
            <a:pPr marL="342900" indent="-342900">
              <a:spcAft>
                <a:spcPts val="1000"/>
              </a:spcAft>
              <a:buSzPct val="100000"/>
              <a:buChar char="☐"/>
            </a:pPr>
            <a:r>
              <a:rPr lang="en-US" sz="1900" dirty="0">
                <a:solidFill>
                  <a:srgbClr val="1A3A2A"/>
                </a:solidFill>
                <a:latin typeface="Arial" pitchFamily="34" charset="0"/>
                <a:ea typeface="Arial" pitchFamily="34" charset="-122"/>
                <a:cs typeface="Arial" pitchFamily="34" charset="-120"/>
              </a:rPr>
              <a:t>Tell pentoses from hexoses and alpha from beta glucose in ring diagrams, and link glucose's properties to its uses  (B1.1.4)</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Define monomer and polymer.</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6:00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monomers: alpha glucose. Watch the OH groups that face each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Condensation: an OH and an H leave together as a molecule of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covalent glycosidic bond now joins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Repeat it and a chain grows: a polymer. Polysaccharides, polypeptides and nucleic acids are all built like this.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934418" y="1581912"/>
            <a:ext cx="632286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44146" y="1691640"/>
            <a:ext cx="610340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Hydrolysis runs it backwards: water is split, its H to one monomer and its OH to the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438912" y="1800166"/>
            <a:ext cx="6803136" cy="4263507"/>
          </a:xfrm>
          <a:prstGeom prst="roundRect">
            <a:avLst>
              <a:gd name="adj" fmla="val 257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09894"/>
            <a:ext cx="6583680" cy="404405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Many of life’s large molecules are polymers: long chains of similar small units called monomers.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Very large molecules like these are macromolecules.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Monomers are joined by a condensation reaction.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An OH group from one monomer and an H from the other leave together as a molecule of water, and a covalent bond forms between the two monomers.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alpha glucose molecules, their carbons numbered.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OH on carbon 1 of one and the H from the OH on carbon 4 of the other face each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They leave as water, and a 1,4 glycosidic bond joins the rings: condensation, making maltose.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water and the bond splits again, the H to one sugar and the OH to the other: hydrolysis.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598932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B1.1.2 B1.1.3 Condensation and hydrolysis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out to build, water in to break</a:t>
            </a:r>
            <a:endParaRPr lang="en-US" sz="2800" dirty="0"/>
          </a:p>
        </p:txBody>
      </p:sp>
      <p:sp>
        <p:nvSpPr>
          <p:cNvPr id="5" name="Shape 3"/>
          <p:cNvSpPr/>
          <p:nvPr/>
        </p:nvSpPr>
        <p:spPr>
          <a:xfrm>
            <a:off x="438912" y="2058706"/>
            <a:ext cx="6803136" cy="3746427"/>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434"/>
            <a:ext cx="6583680" cy="352697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Many of life’s large molecules are polymers: long chains of similar small units called monomers.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Very large molecules like these are macromolecules.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Monomers are joined by a condensation reaction.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An OH group from one monomer and an H from the other leave together as a molecule of water, and a covalent bond forms between the two monomers.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6</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Condensation releases water and hydrolysis uses it. And in hydrolysis the water is not simply added: it is split, and its H and OH end up in the two new ends.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Carbon’s four bonds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build methane and ethene with model kits and check that every carbon has four bonds.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B1.1.1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branches and rings</a:t>
            </a:r>
            <a:endParaRPr lang="en-US" sz="2800" dirty="0"/>
          </a:p>
        </p:txBody>
      </p:sp>
      <p:sp>
        <p:nvSpPr>
          <p:cNvPr id="5" name="Shape 3"/>
          <p:cNvSpPr/>
          <p:nvPr/>
        </p:nvSpPr>
        <p:spPr>
          <a:xfrm>
            <a:off x="3133507" y="1581912"/>
            <a:ext cx="592468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43235" y="1691640"/>
            <a:ext cx="570522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covalent bond is a pair of electrons shared by two atoms.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B1.1.1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branches and rings</a:t>
            </a:r>
            <a:endParaRPr lang="en-US" sz="2800" dirty="0"/>
          </a:p>
        </p:txBody>
      </p:sp>
      <p:sp>
        <p:nvSpPr>
          <p:cNvPr id="5" name="Shape 3"/>
          <p:cNvSpPr/>
          <p:nvPr/>
        </p:nvSpPr>
        <p:spPr>
          <a:xfrm>
            <a:off x="3133507" y="1581912"/>
            <a:ext cx="592468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43235" y="1691640"/>
            <a:ext cx="570522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Carbon has four electrons to share, so it makes four bonds.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B1.1.1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branches and rings</a:t>
            </a:r>
            <a:endParaRPr lang="en-US" sz="2800" dirty="0"/>
          </a:p>
        </p:txBody>
      </p:sp>
      <p:sp>
        <p:nvSpPr>
          <p:cNvPr id="5" name="Shape 3"/>
          <p:cNvSpPr/>
          <p:nvPr/>
        </p:nvSpPr>
        <p:spPr>
          <a:xfrm>
            <a:off x="3133507" y="1581912"/>
            <a:ext cx="592468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43235" y="1691640"/>
            <a:ext cx="570522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double bond shares two pairs: it uses two of carbon’s four.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B1.1.1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branches and rings</a:t>
            </a:r>
            <a:endParaRPr lang="en-US" sz="2800" dirty="0"/>
          </a:p>
        </p:txBody>
      </p:sp>
      <p:sp>
        <p:nvSpPr>
          <p:cNvPr id="5" name="Shape 3"/>
          <p:cNvSpPr/>
          <p:nvPr/>
        </p:nvSpPr>
        <p:spPr>
          <a:xfrm>
            <a:off x="3133507" y="1581912"/>
            <a:ext cx="592468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43235" y="1691640"/>
            <a:ext cx="570522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Carbon bonds to carbon, so it builds chains, straight or branched,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B1.1.1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branches and rings</a:t>
            </a:r>
            <a:endParaRPr lang="en-US" sz="2800" dirty="0"/>
          </a:p>
        </p:txBody>
      </p:sp>
      <p:sp>
        <p:nvSpPr>
          <p:cNvPr id="5" name="Shape 3"/>
          <p:cNvSpPr/>
          <p:nvPr/>
        </p:nvSpPr>
        <p:spPr>
          <a:xfrm>
            <a:off x="3133507" y="1581912"/>
            <a:ext cx="592468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43235" y="1691640"/>
            <a:ext cx="570522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and rings, one or several fused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B1.1.1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branches and rings</a:t>
            </a:r>
            <a:endParaRPr lang="en-US" sz="2800" dirty="0"/>
          </a:p>
        </p:txBody>
      </p:sp>
      <p:sp>
        <p:nvSpPr>
          <p:cNvPr id="5" name="Shape 3"/>
          <p:cNvSpPr/>
          <p:nvPr/>
        </p:nvSpPr>
        <p:spPr>
          <a:xfrm>
            <a:off x="438912" y="1659045"/>
            <a:ext cx="6803136" cy="4545750"/>
          </a:xfrm>
          <a:prstGeom prst="roundRect">
            <a:avLst>
              <a:gd name="adj" fmla="val 2414"/>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68773"/>
            <a:ext cx="6583680" cy="432629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Carbon makes four bonds in total, and a double bond counts as two.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Three skeletons to recognise in a drawing: a chain (straight or branched), a single ring and fused rings.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B1.1.1 Carbon compounds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Chains, branches and rings</a:t>
            </a:r>
            <a:endParaRPr lang="en-US" sz="2800" dirty="0"/>
          </a:p>
        </p:txBody>
      </p:sp>
      <p:sp>
        <p:nvSpPr>
          <p:cNvPr id="5" name="Shape 3"/>
          <p:cNvSpPr/>
          <p:nvPr/>
        </p:nvSpPr>
        <p:spPr>
          <a:xfrm>
            <a:off x="438912" y="1929402"/>
            <a:ext cx="6803136" cy="4005036"/>
          </a:xfrm>
          <a:prstGeom prst="roundRect">
            <a:avLst>
              <a:gd name="adj" fmla="val 2740"/>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039130"/>
            <a:ext cx="6583680" cy="378558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Carbon makes four bonds in total, and a double bond counts as two.</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Three skeletons to recognise in a drawing: a chain (straight or branched), a single ring and fused rings.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double bond is not one bond: it uses two of carbon’s four. Count it twice when you check a drawing.</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drawing shows a carbon atom with a double bond to an oxygen, a single bond to another carbon and single bonds to two hydrogens. What is wrong with it?</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carbon can form as many bonds as it has neighbours</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has five bonds’ worth: the double bond counts as two</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Oxygen can never form a double bond with carbon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6 to 14</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drawing shows a carbon atom with a double bond to an oxygen, a single bond to another carbon and single bonds to two hydrogens. What is wrong with it?</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carbon can form as many bonds as it has neighbours</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has five bonds’ worth: the double bond counts as two</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Oxygen can never form a double bond with carbon</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Count the double bond as two: 2 + 1 + 1 + 1 = 5, one more than carbon can make. Take away one hydrogen and every carbon has exactly four. Checking each carbon for four bonds is the quickest way to catch an error in any molecule you draw.</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14 to 29</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Build α-glucose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Model kits (one per pair), the ring diagram on the board.</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Students build α-glucose with a molecular model kit, as they would draw it: the ring of five carbons and one oxygen, the sixth carbon above carbon 5, an OH and an H on each ring carbon, and four bonds on every carbon. Then they swap carbon 1’s H and OH to make β-glucose and compare with a partner. This is physical molecular modelling (Tool 1).</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Condensation by hand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models from the first activity.</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Two pairs join their glucose models: remove an OH from one and an H from the other, build a water molecule from them, and link the rings through the remaining oxygen. Then reverse it with a water molecule, for hydrolysis.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Ten glucose molecules are joined into one unbranched chain. How many water molecules were released?</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10</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11</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9</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20</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29 to 39</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Ten glucose molecules are joined into one unbranched chain. How many water molecules were released?</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10</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11</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9</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20</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Nine. One water leaves for every bond, and a chain of ten units has nine bonds between them. Digesting it back to glucose by hydrolysis uses nine water molecules.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SORT</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Pentose, hexose, two or many?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cards, one set per pair.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Cards of α- and β-glucose, fructose, ribose, deoxyribose, maltose, sucrose, a piece of amylose and a glycogen branch. Sort them into pentose, hexose, disaccharide and polysaccharide. Fructose is the trap card: count carbons, not corners.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B1.1.4 Monosaccharides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Glucose: small, soluble and stable</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α-glucose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B1.1.4 Monosaccharides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Glucose: small, soluble and stable</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β-glucose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B1.1.4 Monosaccharides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Glucose: small, soluble and stable</a:t>
            </a:r>
            <a:endParaRPr lang="en-US" sz="2800" dirty="0"/>
          </a:p>
        </p:txBody>
      </p:sp>
      <p:sp>
        <p:nvSpPr>
          <p:cNvPr id="5" name="Shape 3"/>
          <p:cNvSpPr/>
          <p:nvPr/>
        </p:nvSpPr>
        <p:spPr>
          <a:xfrm>
            <a:off x="2486848" y="1581912"/>
            <a:ext cx="721799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576" y="1691640"/>
            <a:ext cx="699854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Both</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B1.1.4 Monosaccharides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Glucose: small, soluble and stable</a:t>
            </a:r>
            <a:endParaRPr lang="en-US" sz="2800" dirty="0"/>
          </a:p>
        </p:txBody>
      </p:sp>
      <p:sp>
        <p:nvSpPr>
          <p:cNvPr id="5" name="Shape 3"/>
          <p:cNvSpPr/>
          <p:nvPr/>
        </p:nvSpPr>
        <p:spPr>
          <a:xfrm>
            <a:off x="438912" y="2058791"/>
            <a:ext cx="6803136" cy="3746259"/>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519"/>
            <a:ext cx="6583680" cy="3526803"/>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Soluble. Its many OH groups form hydrogen bonds with water (A1.1), so it dissolves in cytoplasm and in blood plasma.</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Transportable. Dissolved in plasma, it is carried to every cell.</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Chemically stable. It does not react or break down by itself, so it keeps while it is stored and carried, until an enzyme acts on it.</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Yields energy. Oxidised in respiration to carbon dioxide and water, it releases about 16 kJ per gram (C1.2).</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B1.1.4 Monosaccharides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Glucose: small, soluble and stable</a:t>
            </a:r>
            <a:endParaRPr lang="en-US" sz="2800" dirty="0"/>
          </a:p>
        </p:txBody>
      </p:sp>
      <p:sp>
        <p:nvSpPr>
          <p:cNvPr id="5" name="Shape 3"/>
          <p:cNvSpPr/>
          <p:nvPr/>
        </p:nvSpPr>
        <p:spPr>
          <a:xfrm>
            <a:off x="3486760" y="1581912"/>
            <a:ext cx="521817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88" y="1691640"/>
            <a:ext cx="499872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Plain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B1.1.4 Monosaccharides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Glucose: small, soluble and stable</a:t>
            </a:r>
            <a:endParaRPr lang="en-US" sz="2800" dirty="0"/>
          </a:p>
        </p:txBody>
      </p:sp>
      <p:sp>
        <p:nvSpPr>
          <p:cNvPr id="5" name="Shape 3"/>
          <p:cNvSpPr/>
          <p:nvPr/>
        </p:nvSpPr>
        <p:spPr>
          <a:xfrm>
            <a:off x="3486760" y="1581912"/>
            <a:ext cx="521817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96488" y="1691640"/>
            <a:ext cx="499872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Number the carbons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407822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B1.1.4 Monosaccharides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Glucose: small, soluble and stable</a:t>
            </a:r>
            <a:endParaRPr lang="en-US" sz="2800" dirty="0"/>
          </a:p>
        </p:txBody>
      </p:sp>
      <p:sp>
        <p:nvSpPr>
          <p:cNvPr id="5" name="Shape 3"/>
          <p:cNvSpPr/>
          <p:nvPr/>
        </p:nvSpPr>
        <p:spPr>
          <a:xfrm>
            <a:off x="804672" y="1627632"/>
            <a:ext cx="6071616"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914400" y="1737360"/>
            <a:ext cx="5852160"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Soluble. Its many OH groups form hydrogen bonds with water (A1.1), so it dissolves in cytoplasm and in blood plasma.</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Transportable. Dissolved in plasma, it is carried to every cell.</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Chemically stable. It does not react or break down by itself, so it keeps while it is stored and carried, until an enzyme acts on it.</a:t>
            </a:r>
            <a:endParaRPr lang="en-US" sz="1550" dirty="0"/>
          </a:p>
          <a:p>
            <a:pPr marL="342900" indent="-342900">
              <a:spcAft>
                <a:spcPts val="800"/>
              </a:spcAft>
              <a:buSzPct val="100000"/>
              <a:buChar char="●"/>
            </a:pPr>
            <a:r>
              <a:rPr lang="en-US" sz="1550" dirty="0">
                <a:solidFill>
                  <a:srgbClr val="1A3A2A"/>
                </a:solidFill>
                <a:latin typeface="Arial" pitchFamily="34" charset="0"/>
                <a:ea typeface="Arial" pitchFamily="34" charset="-122"/>
                <a:cs typeface="Arial" pitchFamily="34" charset="-120"/>
              </a:rPr>
              <a:t>Yields energy. Oxidised in respiration to carbon dioxide and water, it releases about 16 kJ per gram (C1.2).</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ABBA: which way carbon 1’s OH points</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Alpha</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Beta</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ABBA: which way carbon 1’s OH points</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Alpha</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Below</a:t>
            </a:r>
            <a:endParaRPr lang="en-US" sz="180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OH on carbon 1 points down, away from the CH₂OH</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Beta</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Above</a:t>
            </a:r>
            <a:endParaRPr lang="en-US" sz="180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OH on carbon 1 points up, on the same side as the CH₂OH</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glucose is the sugar on the move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Sweet</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Treats</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Stay</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Energetic</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Why glucose is the sugar on the move</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Sweet</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Soluble</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its OH groups hydrogen-bond with water</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Treats</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Transportable</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dissolved, it travels in blood plasma</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Stay</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Stable</a:t>
            </a:r>
            <a:endParaRPr lang="en-US" sz="180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it keeps until an enzyme acts on it</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E</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Energetic</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Energy yield</a:t>
            </a:r>
            <a:endParaRPr lang="en-US" sz="180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oxidised in respiration, it releases energy</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α-glucose and β-glucose are not different sugars with different formulas. Both are C₆H₁₂O₆: only the OH on carbon 1 differs.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Sugar C in the second figure has a five-sided ring. Is it a pentose or a hexose?</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hexose: four ring carbons and two outside it make six</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pentose: a five-cornered ring means five carbons in all</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you cannot tell without its molecular formula</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39 to 54</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Sugar C in the second figure has a five-sided ring. Is it a pentose or a hexose?</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 hexose: four ring carbons and two outside it make six</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 pentose: a five-cornered ring means five carbons in all</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Neither: you cannot tell without its molecular formula</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hexose. Its ring is four carbons and an oxygen, and two more carbons sit outside the ring as CH₂OH groups: six in all. It is fructose. Count carbons, not corners: ribose also has a five-sided ring, but only one carbon outside it, so it is a pentose.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carbon's four covalent bonds let it build chains, branches and rings  (B1.1.1)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Describe how condensation joins monomers into polymers and hydrolysis splits them, saying where the water goes  (B1.1.2, B1.1.3)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Tell pentoses from hexoses and alpha from beta glucose in ring diagrams, and link glucose's properties to its uses  (B1.1.4)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54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Turn over the ABBA tiles.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B1.1,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Chains, branches and rings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Water out to build, water in to break</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Glucose: small, soluble and stable</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Biological Molecules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B1.1 Carbohydrates and lipids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B1.1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B1.1 Carbohydrates</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B1.1b Lipids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47</Slides>
  <Notes>47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B1.1 Carbohydrates and lipids, lesson 1: Building blocks</dc:title>
  <dc:subject>PptxGenJS Presentation</dc:subject>
  <dc:creator>Biology by Bradford</dc:creator>
  <cp:lastModifiedBy>Biology by Bradford</cp:lastModifiedBy>
  <cp:revision>1</cp:revision>
  <dcterms:created xsi:type="dcterms:W3CDTF">2026-10-19T17:26:11Z</dcterms:created>
  <dcterms:modified xsi:type="dcterms:W3CDTF">2026-10-19T17:26:11Z</dcterms:modified>
</cp:coreProperties>
</file>