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B1.1, Carbohydrates and lipids. Lesson 2 of 4: Stores, fibres and name tags, 60 minutes.
The plan, minute by minute (each slide's footer says where you are):
0 to 5 min (5)  Do now
5 to 17 min (12)  Packed tight
17 to 29 min (12)  Turn it over
29 to 39 min (10)  Name tags
39 to 54 min (15)  Molecule speed dating
54 to 60 min (6)  Exit
What students get wrong:
“Insoluble because hydrophobic.” Starch and glycogen are insoluble because each molecule is huge.
Cellulose as a store. It is structural.
“Group O has no antigens.” It has the base chain, without A or B.
Stretch and support:
Support: the tiles as a starter in each lesson (ABBA, Sweet Treats Stay Energetic, Double Kinks Leave Liquids).
Support: the key terms (tap the dotted words) as a glossary, and the bond builder’s tap mode on a tablet.
Stretch: how can cellulose made by plants end up as a carbon sink for thousands of years? (The linking question on carbon sinks; forward to C4.2.)
The lesson plan to print: https://www.biologybybradford.com/guides/downloads/ib-biology-b1-1-carbohydrates-and-lipids-lesson-2-plan.pdf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(5 min).
The plan: “Bread, cotton and liver: what do they have in common?” (Starch, cellulose and glycogen: all glucose.) Then the Sweet Treats Stay Energetic tiles.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Packed tight (12 min).
The plan: Chapter 4’s figure and the polymers scene. Students sketch the three shapes and count the ends. Then the chapter 4 predict box.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Packed tight (12 min).
The plan: Chapter 4’s figure and the polymers scene. Students sketch the three shapes and count the ends. Then the chapter 4 predict box.
Plants store energy as starch and animals (and fungi) store it as glycogen. Both are polymers of α-glucose, built by condensation.
Starch is a mixture of two polysaccharides. Amylose is an unbranched chain that coils into a helix. Amylopectin is a coiled chain with branches coming off it. Glycogen is built like amylopectin, but it branches far more often.
Coiling and branching make both stores compact: a great deal of glucose in a small space. Starch is packed into grains inside plant cells, and glycogen into granules in liver and muscle cells.
Each molecule is also huge, thousands to tens of thousands of glucose units, so it barely dissolves. Being relatively insoluble, a store stays where it is put. It does not draw water into the cell, as the same glucose dissolved in the cytoplasm would (osmosis, B2.1).
α-glucose is easy to add by condensation, to build the store, and easy to take off by hydrolysis, to use it. Enzymes do both at the ends of the chains, one glucose unit at a time.
Example: A potato tuber is roughly a sixth starch by mass. An adult human liver holds about 100 g of glycogen and the muscles about 400 g more, roughly a day’s 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Packed tight (12 min).
The plan: Chapter 4’s figure and the polymers scene. Students sketch the three shapes and count the ends. Then the chapter 4 predict box.
Plants store energy as starch and animals (and fungi) store it as glycogen. Both are polymers of α-glucose, built by condensation.
Starch is a mixture of two polysaccharides. Amylose is an unbranched chain that coils into a helix. Amylopectin is a coiled chain with branches coming off it. Glycogen is built like amylopectin, but it branches far more often.
Coiling and branching make both stores compact: a great deal of glucose in a small space. Starch is packed into grains inside plant cells, and glycogen into granules in liver and muscle cells.
Each molecule is also huge, thousands to tens of thousands of glucose units, so it barely dissolves. Being relatively insoluble, a store stays where it is put. It does not draw water into the cell, as the same glucose dissolved in the cytoplasm would (osmosis, B2.1).
α-glucose is easy to add by condensation, to build the store, and easy to take off by hydrolysis, to use it. Enzymes do both at the ends of the chains, one glucose unit at a time.
Example: A potato tuber is roughly a sixth starch by mass. An adult human liver holds about 100 g of glycogen and the muscles about 400 g more, roughly a day’s 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Packed tight (12 min).
The plan: Chapter 4’s figure and the polymers scene. Students sketch the three shapes and count the ends. Then the chapter 4 predict box.
Plants store energy as starch and animals (and fungi) store it as glycogen. Both are polymers of α-glucose, built by condensation.
Starch is a mixture of two polysaccharides. Amylose is an unbranched chain that coils into a helix. Amylopectin is a coiled chain with branches coming off it. Glycogen is built like amylopectin, but it branches far more often.
Coiling and branching make both stores compact: a great deal of glucose in a small space. Starch is packed into grains inside plant cells, and glycogen into granules in liver and muscle cells.
Each molecule is also huge, thousands to tens of thousands of glucose units, so it barely dissolves. Being relatively insoluble, a store stays where it is put. It does not draw water into the cell, as the same glucose dissolved in the cytoplasm would (osmosis, B2.1).
α-glucose is easy to add by condensation, to build the store, and easy to take off by hydrolysis, to use it. Enzymes do both at the ends of the chains, one glucose unit at a time.
Example: A potato tuber is roughly a sixth starch by mass. An adult human liver holds about 100 g of glycogen and the muscles about 400 g more, roughly a day’s 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Packed tight (12 min).
The plan: Chapter 4’s figure and the polymers scene. Students sketch the three shapes and count the ends. Then the chapter 4 predict box.
Plants store energy as starch and animals (and fungi) store it as glycogen. Both are polymers of α-glucose, built by condensation.
Starch is a mixture of two polysaccharides. Amylose is an unbranched chain that coils into a helix. Amylopectin is a coiled chain with branches coming off it. Glycogen is built like amylopectin, but it branches far more often.
Coiling and branching make both stores compact: a great deal of glucose in a small space. Starch is packed into grains inside plant cells, and glycogen into granules in liver and muscle cells.
Each molecule is also huge, thousands to tens of thousands of glucose units, so it barely dissolves. Being relatively insoluble, a store stays where it is put. It does not draw water into the cell, as the same glucose dissolved in the cytoplasm would (osmosis, B2.1).
α-glucose is easy to add by condensation, to build the store, and easy to take off by hydrolysis, to use it. Enzymes do both at the ends of the chains, one glucose unit at a time.
Example: A potato tuber is roughly a sixth starch by mass. An adult human liver holds about 100 g of glycogen and the muscles about 400 g more, roughly a day’s 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Packed tight (12 min).
The plan: Chapter 4’s figure and the polymers scene. Students sketch the three shapes and count the ends. Then the chapter 4 predict box.
Plants store energy as starch and animals (and fungi) store it as glycogen. Both are polymers of α-glucose, built by condensation.
Starch is a mixture of two polysaccharides. Amylose is an unbranched chain that coils into a helix. Amylopectin is a coiled chain with branches coming off it. Glycogen is built like amylopectin, but it branches far more often.
Coiling and branching make both stores compact: a great deal of glucose in a small space. Starch is packed into grains inside plant cells, and glycogen into granules in liver and muscle cells.
Each molecule is also huge, thousands to tens of thousands of glucose units, so it barely dissolves. Being relatively insoluble, a store stays where it is put. It does not draw water into the cell, as the same glucose dissolved in the cytoplasm would (osmosis, B2.1).
α-glucose is easy to add by condensation, to build the store, and easy to take off by hydrolysis, to use it. Enzymes do both at the ends of the chains, one glucose unit at a time.
Example: A potato tuber is roughly a sixth starch by mass. An adult human liver holds about 100 g of glycogen and the muscles about 400 g more, roughly a day’s energy.
The animation "Watch it happen: building and using a store", paused at 1.9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Packed tight (12 min).
The plan: Chapter 4’s figure and the polymers scene. Students sketch the three shapes and count the ends. Then the chapter 4 predict box.
Plants store energy as starch and animals (and fungi) store it as glycogen. Both are polymers of α-glucose, built by condensation.
Starch is a mixture of two polysaccharides. Amylose is an unbranched chain that coils into a helix. Amylopectin is a coiled chain with branches coming off it. Glycogen is built like amylopectin, but it branches far more often.
Coiling and branching make both stores compact: a great deal of glucose in a small space. Starch is packed into grains inside plant cells, and glycogen into granules in liver and muscle cells.
Each molecule is also huge, thousands to tens of thousands of glucose units, so it barely dissolves. Being relatively insoluble, a store stays where it is put. It does not draw water into the cell, as the same glucose dissolved in the cytoplasm would (osmosis, B2.1).
α-glucose is easy to add by condensation, to build the store, and easy to take off by hydrolysis, to use it. Enzymes do both at the ends of the chains, one glucose unit at a time.
Example: A potato tuber is roughly a sixth starch by mass. An adult human liver holds about 100 g of glycogen and the muscles about 400 g more, roughly a day’s energy.
The animation "Watch it happen: building and using a store", paused at 8.8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Packed tight (12 min).
The plan: Chapter 4’s figure and the polymers scene. Students sketch the three shapes and count the ends. Then the chapter 4 predict box.
Plants store energy as starch and animals (and fungi) store it as glycogen. Both are polymers of α-glucose, built by condensation.
Starch is a mixture of two polysaccharides. Amylose is an unbranched chain that coils into a helix. Amylopectin is a coiled chain with branches coming off it. Glycogen is built like amylopectin, but it branches far more often.
Coiling and branching make both stores compact: a great deal of glucose in a small space. Starch is packed into grains inside plant cells, and glycogen into granules in liver and muscle cells.
Each molecule is also huge, thousands to tens of thousands of glucose units, so it barely dissolves. Being relatively insoluble, a store stays where it is put. It does not draw water into the cell, as the same glucose dissolved in the cytoplasm would (osmosis, B2.1).
α-glucose is easy to add by condensation, to build the store, and easy to take off by hydrolysis, to use it. Enzymes do both at the ends of the chains, one glucose unit at a time.
Example: A potato tuber is roughly a sixth starch by mass. An adult human liver holds about 100 g of glycogen and the muscles about 400 g more, roughly a day’s energy.
The animation "Watch it happen: building and using a store", paused at 13.6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Packed tight (12 min).
The plan: Chapter 4’s figure and the polymers scene. Students sketch the three shapes and count the ends. Then the chapter 4 predict box.
Plants store energy as starch and animals (and fungi) store it as glycogen. Both are polymers of α-glucose, built by condensation.
Starch is a mixture of two polysaccharides. Amylose is an unbranched chain that coils into a helix. Amylopectin is a coiled chain with branches coming off it. Glycogen is built like amylopectin, but it branches far more often.
Coiling and branching make both stores compact: a great deal of glucose in a small space. Starch is packed into grains inside plant cells, and glycogen into granules in liver and muscle cells.
Each molecule is also huge, thousands to tens of thousands of glucose units, so it barely dissolves. Being relatively insoluble, a store stays where it is put. It does not draw water into the cell, as the same glucose dissolved in the cytoplasm would (osmosis, B2.1).
α-glucose is easy to add by condensation, to build the store, and easy to take off by hydrolysis, to use it. Enzymes do both at the ends of the chains, one glucose unit at a time.
Example: A potato tuber is roughly a sixth starch by mass. An adult human liver holds about 100 g of glycogen and the muscles about 400 g more, roughly a day’s energy.
The animation "Watch it happen: building and using a store", paused at 18.4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Packed tight (12 min).
The plan: Chapter 4’s figure and the polymers scene. Students sketch the three shapes and count the ends. Then the chapter 4 predict box.
The video is polymers-358d35.mp4, one loop of the animation in the guide. It plays in PowerPoint and Keynote. Google Slides does not play a video embedded in a .pptx: download polymers-358d35.mp4 (https://www.biologybybradford.com/guides/downloads/scenes/polymers-358d35.mp4), upload it to Google Drive, then Insert &gt; Video &gt; Google Drive.
In the guide the class can change it as it runs: https://www.biologybybradford.com/guides/ib-biology-b1-1-carbohydrates-and-lipids#stores
What it shows, in order:
1. Glucose units join one at a time; a water molecule leaves at each link.
2. Amylose coils into a helix: a lot of glucose in a small space.
3. Amylopectin and glycogen branch, so they have many ends.
4. Enzymes take glucose off the ends, using a water molecule each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Packed tight (12 min).
The plan: Chapter 4’s figure and the polymers scene. Students sketch the three shapes and count the ends. Then the chapter 4 predict box.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Packed tight (12 min).
The plan: Chapter 4’s figure and the polymers scene. Students sketch the three shapes and count the ends. Then the chapter 4 predict box.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Packed tight (12 min).
The plan: Chapter 4’s figure and the polymers scene. Students sketch the three shapes and count the ends. Then the chapter 4 predict box.
Answer: C. Glycogen. Enzymes take glucose off the ends of chains, one unit at a time. A heavily branched molecule has many ends, so many enzymes can work on it at once. That suits animals, which may need glucose in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Turn it over (12 min).
The plan: Chapter 5’s bond builder first: students try to join two β-glucose before anyone explains. Then chapter 5’s figure. Fill in a table: starch, glycogen, cellulose; monomer, shape, branches, where, job.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Turn it over (12 min).
The plan: Chapter 5’s bond builder first: students try to join two β-glucose before anyone explains. Then chapter 5’s figure. Fill in a table: starch, glycogen, cellulose; monomer, shape, branches, where, job.
Cellulose is an unbranched polymer of β-glucose and the main material of plant cell walls. β-glucose does not join to itself the way α-glucose does. Try it in the bond builder under this chapter, then read on.
In β-glucose the OH on carbon 1 points up, but the OH on carbon 4 points down. To join two of them, the second must be turned over, so in the chain each unit is upside down compared with the one before it: alternate units point opposite ways.
The alternation keeps the chain straight rather than coiled. Straight chains lie side by side, and OH groups on neighbouring chains form hydrogen bonds that cross-link them into bundles called microfibrils.
One hydrogen bond is weak, but there are thousands along every chain, and together they make a microfibril very strong when pulled: it has high tensile strength. In a cell wall, layers of microfibrils lie at different angles. The wall resists the pressure of the cell’s contents and helps hold the plant up (D2.3).
Few organisms make an enzyme for the β links, and humans do not, so cellulose passes through us as fibre. Amylase cannot hydrolyse it (C1.1).
Example: Where it leads Because cellulose is so hard to break down, wood and peat store carbon for centuries or longer, and coal formed from ancient plant matter. Stores like these are carbon sinks (C4.2, D4.3).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Turn it over (12 min).
The plan: Chapter 5’s bond builder first: students try to join two β-glucose before anyone explains. Then chapter 5’s figure. Fill in a table: starch, glycogen, cellulose; monomer, shape, branches, where, job.
Cellulose is an unbranched polymer of β-glucose and the main material of plant cell walls. β-glucose does not join to itself the way α-glucose does. Try it in the bond builder under this chapter, then read on.
In β-glucose the OH on carbon 1 points up, but the OH on carbon 4 points down. To join two of them, the second must be turned over, so in the chain each unit is upside down compared with the one before it: alternate units point opposite ways.
The alternation keeps the chain straight rather than coiled. Straight chains lie side by side, and OH groups on neighbouring chains form hydrogen bonds that cross-link them into bundles called microfibrils.
One hydrogen bond is weak, but there are thousands along every chain, and together they make a microfibril very strong when pulled: it has high tensile strength. In a cell wall, layers of microfibrils lie at different angles. The wall resists the pressure of the cell’s contents and helps hold the plant up (D2.3).
Few organisms make an enzyme for the β links, and humans do not, so cellulose passes through us as fibre. Amylase cannot hydrolyse it (C1.1).
Example: Where it leads Because cellulose is so hard to break down, wood and peat store carbon for centuries or longer, and coal formed from ancient plant matter. Stores like these are carbon sinks (C4.2, D4.3).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Turn it over (12 min).
The plan: Chapter 5’s bond builder first: students try to join two β-glucose before anyone explains. Then chapter 5’s figure. Fill in a table: starch, glycogen, cellulose; monomer, shape, branches, where, job.
Cellulose is an unbranched polymer of β-glucose and the main material of plant cell walls. β-glucose does not join to itself the way α-glucose does. Try it in the bond builder under this chapter, then read on.
In β-glucose the OH on carbon 1 points up, but the OH on carbon 4 points down. To join two of them, the second must be turned over, so in the chain each unit is upside down compared with the one before it: alternate units point opposite ways.
The alternation keeps the chain straight rather than coiled. Straight chains lie side by side, and OH groups on neighbouring chains form hydrogen bonds that cross-link them into bundles called microfibrils.
One hydrogen bond is weak, but there are thousands along every chain, and together they make a microfibril very strong when pulled: it has high tensile strength. In a cell wall, layers of microfibrils lie at different angles. The wall resists the pressure of the cell’s contents and helps hold the plant up (D2.3).
Few organisms make an enzyme for the β links, and humans do not, so cellulose passes through us as fibre. Amylase cannot hydrolyse it (C1.1).
Example: Where it leads Because cellulose is so hard to break down, wood and peat store carbon for centuries or longer, and coal formed from ancient plant matter. Stores like these are carbon sinks (C4.2, D4.3).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Turn it over (12 min).
The plan: Chapter 5’s bond builder first: students try to join two β-glucose before anyone explains. Then chapter 5’s figure. Fill in a table: starch, glycogen, cellulose; monomer, shape, branches, where, job.
Cellulose is an unbranched polymer of β-glucose and the main material of plant cell walls. β-glucose does not join to itself the way α-glucose does. Try it in the bond builder under this chapter, then read on.
In β-glucose the OH on carbon 1 points up, but the OH on carbon 4 points down. To join two of them, the second must be turned over, so in the chain each unit is upside down compared with the one before it: alternate units point opposite ways.
The alternation keeps the chain straight rather than coiled. Straight chains lie side by side, and OH groups on neighbouring chains form hydrogen bonds that cross-link them into bundles called microfibrils.
One hydrogen bond is weak, but there are thousands along every chain, and together they make a microfibril very strong when pulled: it has high tensile strength. In a cell wall, layers of microfibrils lie at different angles. The wall resists the pressure of the cell’s contents and helps hold the plant up (D2.3).
Few organisms make an enzyme for the β links, and humans do not, so cellulose passes through us as fibre. Amylase cannot hydrolyse it (C1.1).
Example: Where it leads Because cellulose is so hard to break down, wood and peat store carbon for centuries or longer, and coal formed from ancient plant matter. Stores like these are carbon sinks (C4.2, D4.3).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Turn it over (12 min).
The plan: Chapter 5’s bond builder first: students try to join two β-glucose before anyone explains. Then chapter 5’s figure. Fill in a table: starch, glycogen, cellulose; monomer, shape, branches, where, job.
Cellulose is an unbranched polymer of β-glucose and the main material of plant cell walls. β-glucose does not join to itself the way α-glucose does. Try it in the bond builder under this chapter, then read on.
In β-glucose the OH on carbon 1 points up, but the OH on carbon 4 points down. To join two of them, the second must be turned over, so in the chain each unit is upside down compared with the one before it: alternate units point opposite ways.
The alternation keeps the chain straight rather than coiled. Straight chains lie side by side, and OH groups on neighbouring chains form hydrogen bonds that cross-link them into bundles called microfibrils.
One hydrogen bond is weak, but there are thousands along every chain, and together they make a microfibril very strong when pulled: it has high tensile strength. In a cell wall, layers of microfibrils lie at different angles. The wall resists the pressure of the cell’s contents and helps hold the plant up (D2.3).
Few organisms make an enzyme for the β links, and humans do not, so cellulose passes through us as fibre. Amylase cannot hydrolyse it (C1.1).
Example: Where it leads Because cellulose is so hard to break down, wood and peat store carbon for centuries or longer, and coal formed from ancient plant matter. Stores like these are carbon sinks (C4.2, D4.3).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Turn it over (12 min).
The plan: Chapter 5’s bond builder first: students try to join two β-glucose before anyone explains. Then chapter 5’s figure. Fill in a table: starch, glycogen, cellulose; monomer, shape, branches, where, job.
Cellulose is an unbranched polymer of β-glucose and the main material of plant cell walls. β-glucose does not join to itself the way α-glucose does. Try it in the bond builder under this chapter, then read on.
In β-glucose the OH on carbon 1 points up, but the OH on carbon 4 points down. To join two of them, the second must be turned over, so in the chain each unit is upside down compared with the one before it: alternate units point opposite ways.
The alternation keeps the chain straight rather than coiled. Straight chains lie side by side, and OH groups on neighbouring chains form hydrogen bonds that cross-link them into bundles called microfibrils.
One hydrogen bond is weak, but there are thousands along every chain, and together they make a microfibril very strong when pulled: it has high tensile strength. In a cell wall, layers of microfibrils lie at different angles. The wall resists the pressure of the cell’s contents and helps hold the plant up (D2.3).
Few organisms make an enzyme for the β links, and humans do not, so cellulose passes through us as fibre. Amylase cannot hydrolyse it (C1.1).
Example: Where it leads Because cellulose is so hard to break down, wood and peat store carbon for centuries or longer, and coal formed from ancient plant matter. Stores like these are carbon sinks (C4.2, D4.3).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Turn it over (12 min).
The plan: Chapter 5’s bond builder first: students try to join two β-glucose before anyone explains. Then chapter 5’s figure. Fill in a table: starch, glycogen, cellulose; monomer, shape, branches, where, job.
Cellulose is an unbranched polymer of β-glucose and the main material of plant cell walls. β-glucose does not join to itself the way α-glucose does. Try it in the bond builder under this chapter, then read on.
In β-glucose the OH on carbon 1 points up, but the OH on carbon 4 points down. To join two of them, the second must be turned over, so in the chain each unit is upside down compared with the one before it: alternate units point opposite ways.
The alternation keeps the chain straight rather than coiled. Straight chains lie side by side, and OH groups on neighbouring chains form hydrogen bonds that cross-link them into bundles called microfibrils.
One hydrogen bond is weak, but there are thousands along every chain, and together they make a microfibril very strong when pulled: it has high tensile strength. In a cell wall, layers of microfibrils lie at different angles. The wall resists the pressure of the cell’s contents and helps hold the plant up (D2.3).
Few organisms make an enzyme for the β links, and humans do not, so cellulose passes through us as fibre. Amylase cannot hydrolyse it (C1.1).
Example: Where it leads Because cellulose is so hard to break down, wood and peat store carbon for centuries or longer, and coal formed from ancient plant matter. Stores like these are carbon sinks (C4.2, D4.3).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Turn it over (12 min).
The plan: Chapter 5’s bond builder first: students try to join two β-glucose before anyone explains. Then chapter 5’s figure. Fill in a table: starch, glycogen, cellulose; monomer, shape, branches, where, job.
Cellulose is an unbranched polymer of β-glucose and the main material of plant cell walls. β-glucose does not join to itself the way α-glucose does. Try it in the bond builder under this chapter, then read on.
In β-glucose the OH on carbon 1 points up, but the OH on carbon 4 points down. To join two of them, the second must be turned over, so in the chain each unit is upside down compared with the one before it: alternate units point opposite ways.
The alternation keeps the chain straight rather than coiled. Straight chains lie side by side, and OH groups on neighbouring chains form hydrogen bonds that cross-link them into bundles called microfibrils.
One hydrogen bond is weak, but there are thousands along every chain, and together they make a microfibril very strong when pulled: it has high tensile strength. In a cell wall, layers of microfibrils lie at different angles. The wall resists the pressure of the cell’s contents and helps hold the plant up (D2.3).
Few organisms make an enzyme for the β links, and humans do not, so cellulose passes through us as fibre. Amylase cannot hydrolyse it (C1.1).
Example: Where it leads Because cellulose is so hard to break down, wood and peat store carbon for centuries or longer, and coal formed from ancient plant matter. Stores like these are carbon sinks (C4.2, D4.3).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Turn it over (12 min).
The plan: Chapter 5’s bond builder first: students try to join two β-glucose before anyone explains. Then chapter 5’s figure. Fill in a table: starch, glycogen, cellulose; monomer, shape, branches, where, job.
Cellulose is an unbranched polymer of β-glucose and the main material of plant cell walls. β-glucose does not join to itself the way α-glucose does. Try it in the bond builder under this chapter, then read on.
In β-glucose the OH on carbon 1 points up, but the OH on carbon 4 points down. To join two of them, the second must be turned over, so in the chain each unit is upside down compared with the one before it: alternate units point opposite ways.
The alternation keeps the chain straight rather than coiled. Straight chains lie side by side, and OH groups on neighbouring chains form hydrogen bonds that cross-link them into bundles called microfibrils.
One hydrogen bond is weak, but there are thousands along every chain, and together they make a microfibril very strong when pulled: it has high tensile strength. In a cell wall, layers of microfibrils lie at different angles. The wall resists the pressure of the cell’s contents and helps hold the plant up (D2.3).
Few organisms make an enzyme for the β links, and humans do not, so cellulose passes through us as fibre. Amylase cannot hydrolyse it (C1.1).
Example: Where it leads Because cellulose is so hard to break down, wood and peat store carbon for centuries or longer, and coal formed from ancient plant matter. Stores like these are carbon sinks (C4.2, D4.3).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Turn it over (12 min).
The plan: Chapter 5’s bond builder first: students try to join two β-glucose before anyone explains. Then chapter 5’s figure. Fill in a table: starch, glycogen, cellulose; monomer, shape, branches, where, job.
Cellulose is an unbranched polymer of β-glucose and the main material of plant cell walls. β-glucose does not join to itself the way α-glucose does. Try it in the bond builder under this chapter, then read on.
In β-glucose the OH on carbon 1 points up, but the OH on carbon 4 points down. To join two of them, the second must be turned over, so in the chain each unit is upside down compared with the one before it: alternate units point opposite ways.
The alternation keeps the chain straight rather than coiled. Straight chains lie side by side, and OH groups on neighbouring chains form hydrogen bonds that cross-link them into bundles called microfibrils.
One hydrogen bond is weak, but there are thousands along every chain, and together they make a microfibril very strong when pulled: it has high tensile strength. In a cell wall, layers of microfibrils lie at different angles. The wall resists the pressure of the cell’s contents and helps hold the plant up (D2.3).
Few organisms make an enzyme for the β links, and humans do not, so cellulose passes through us as fibre. Amylase cannot hydrolyse it (C1.1).
Example: Where it leads Because cellulose is so hard to break down, wood and peat store carbon for centuries or longer, and coal formed from ancient plant matter. Stores like these are carbon sinks (C4.2, D4.3).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Turn it over (12 min).
The plan: Chapter 5’s bond builder first: students try to join two β-glucose before anyone explains. Then chapter 5’s figure. Fill in a table: starch, glycogen, cellulose; monomer, shape, branches, where, job.
Cellulose is an unbranched polymer of β-glucose and the main material of plant cell walls. β-glucose does not join to itself the way α-glucose does. Try it in the bond builder under this chapter, then read on.
In β-glucose the OH on carbon 1 points up, but the OH on carbon 4 points down. To join two of them, the second must be turned over, so in the chain each unit is upside down compared with the one before it: alternate units point opposite ways.
The alternation keeps the chain straight rather than coiled. Straight chains lie side by side, and OH groups on neighbouring chains form hydrogen bonds that cross-link them into bundles called microfibrils.
One hydrogen bond is weak, but there are thousands along every chain, and together they make a microfibril very strong when pulled: it has high tensile strength. In a cell wall, layers of microfibrils lie at different angles. The wall resists the pressure of the cell’s contents and helps hold the plant up (D2.3).
Few organisms make an enzyme for the β links, and humans do not, so cellulose passes through us as fibre. Amylase cannot hydrolyse it (C1.1).
Example: Where it leads Because cellulose is so hard to break down, wood and peat store carbon for centuries or longer, and coal formed from ancient plant matter. Stores like these are carbon sinks (C4.2, D4.3).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Turn it over (12 min).
The plan: Chapter 5’s bond builder first: students try to join two β-glucose before anyone explains. Then chapter 5’s figure. Fill in a table: starch, glycogen, cellulose; monomer, shape, branches, where, job.
Cellulose is an unbranched polymer of β-glucose and the main material of plant cell walls. β-glucose does not join to itself the way α-glucose does. Try it in the bond builder under this chapter, then read on.
In β-glucose the OH on carbon 1 points up, but the OH on carbon 4 points down. To join two of them, the second must be turned over, so in the chain each unit is upside down compared with the one before it: alternate units point opposite ways.
The alternation keeps the chain straight rather than coiled. Straight chains lie side by side, and OH groups on neighbouring chains form hydrogen bonds that cross-link them into bundles called microfibrils.
One hydrogen bond is weak, but there are thousands along every chain, and together they make a microfibril very strong when pulled: it has high tensile strength. In a cell wall, layers of microfibrils lie at different angles. The wall resists the pressure of the cell’s contents and helps hold the plant up (D2.3).
Few organisms make an enzyme for the β links, and humans do not, so cellulose passes through us as fibre. Amylase cannot hydrolyse it (C1.1).
Example: Where it leads Because cellulose is so hard to break down, wood and peat store carbon for centuries or longer, and coal formed from ancient plant matter. Stores like these are carbon sinks (C4.2, D4.3).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Turn it over (12 min).
The plan: Chapter 5’s bond builder first: students try to join two β-glucose before anyone explains. Then chapter 5’s figure. Fill in a table: starch, glycogen, cellulose; monomer, shape, branches, where, job.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Turn it over (12 min).
The plan: Chapter 5’s bond builder first: students try to join two β-glucose before anyone explains. Then chapter 5’s figure. Fill in a table: starch, glycogen, cellulose; monomer, shape, branches, where, job.
Answer: B. Hydrogen bonds. Each is weak, but there are thousands along every chain, so together they hold the bundle firmly. Glycosidic bonds link glucose units within a chain, not chain to chain.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29 of 60: Turn it over (12 min).
The plan: Chapter 5’s bond builder first: students try to join two β-glucose before anyone explains. Then chapter 5’s figure. Fill in a table: starch, glycogen, cellulose; monomer, shape, branches, where, job.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39 of 60: Name tags (10 min).
The plan: Chapter 6’s figure with the O, A, B, AB switch, then the chapter 6 predict box. One minute on why transfused blood must match (forward to C3.2).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39 of 60: Name tags (10 min).
The plan: Chapter 6’s figure with the O, A, B, AB switch, then the chapter 6 predict box. One minute on why transfused blood must match (forward to C3.2).
A glycoprotein is a protein with carbohydrate chains attached. In the plasma membrane the protein sits in the membrane and its sugar chains face outwards, away from the cell.
Carbohydrate chains can differ in which monosaccharides they contain, in the order of those sugars and in how the chain branches, so they can take a huge number of forms. That makes them good identity tags, and other cells read them: this is cell-cell recognition. Cells of one tissue recognise each other and stick together, and immune cells tell the body’s own cells from foreign ones.
The ABO blood groups are the standard example. Red blood cells carry a short sugar chain on glycoproteins in their membrane. In group O the chain ends at its base. Group A cells add one extra sugar to its tip, group B cells add a different extra sugar, and group AB cells carry both kinds, on different chains. The A and B forms are antigens. A person whose cells lack one of them treats it as foreign, which is why transfused blood must match the recipient’s group (the antibody side is C3.2).
Which extra sugar a person adds depends on the alleles they inherit, IA, IB and i (D3.2). Glycoproteins also take part in the structure of the plasma membrane (B2.1).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39 of 60: Name tags (10 min).
The plan: Chapter 6’s figure with the O, A, B, AB switch, then the chapter 6 predict box. One minute on why transfused blood must match (forward to C3.2).
A glycoprotein is a protein with carbohydrate chains attached. In the plasma membrane the protein sits in the membrane and its sugar chains face outwards, away from the cell.
Carbohydrate chains can differ in which monosaccharides they contain, in the order of those sugars and in how the chain branches, so they can take a huge number of forms. That makes them good identity tags, and other cells read them: this is cell-cell recognition. Cells of one tissue recognise each other and stick together, and immune cells tell the body’s own cells from foreign ones.
The ABO blood groups are the standard example. Red blood cells carry a short sugar chain on glycoproteins in their membrane. In group O the chain ends at its base. Group A cells add one extra sugar to its tip, group B cells add a different extra sugar, and group AB cells carry both kinds, on different chains. The A and B forms are antigens. A person whose cells lack one of them treats it as foreign, which is why transfused blood must match the recipient’s group (the antibody side is C3.2).
Which extra sugar a person adds depends on the alleles they inherit, IA, IB and i (D3.2). Glycoproteins also take part in the structure of the plasma membrane (B2.1).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39 of 60: Name tags (10 min).
The plan: Chapter 6’s figure with the O, A, B, AB switch, then the chapter 6 predict box. One minute on why transfused blood must match (forward to C3.2).
A glycoprotein is a protein with carbohydrate chains attached. In the plasma membrane the protein sits in the membrane and its sugar chains face outwards, away from the cell.
Carbohydrate chains can differ in which monosaccharides they contain, in the order of those sugars and in how the chain branches, so they can take a huge number of forms. That makes them good identity tags, and other cells read them: this is cell-cell recognition. Cells of one tissue recognise each other and stick together, and immune cells tell the body’s own cells from foreign ones.
The ABO blood groups are the standard example. Red blood cells carry a short sugar chain on glycoproteins in their membrane. In group O the chain ends at its base. Group A cells add one extra sugar to its tip, group B cells add a different extra sugar, and group AB cells carry both kinds, on different chains. The A and B forms are antigens. A person whose cells lack one of them treats it as foreign, which is why transfused blood must match the recipient’s group (the antibody side is C3.2).
Which extra sugar a person adds depends on the alleles they inherit, IA, IB and i (D3.2). Glycoproteins also take part in the structure of the plasma membrane (B2.1).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39 of 60: Name tags (10 min).
The plan: Chapter 6’s figure with the O, A, B, AB switch, then the chapter 6 predict box. One minute on why transfused blood must match (forward to C3.2).
A glycoprotein is a protein with carbohydrate chains attached. In the plasma membrane the protein sits in the membrane and its sugar chains face outwards, away from the cell.
Carbohydrate chains can differ in which monosaccharides they contain, in the order of those sugars and in how the chain branches, so they can take a huge number of forms. That makes them good identity tags, and other cells read them: this is cell-cell recognition. Cells of one tissue recognise each other and stick together, and immune cells tell the body’s own cells from foreign ones.
The ABO blood groups are the standard example. Red blood cells carry a short sugar chain on glycoproteins in their membrane. In group O the chain ends at its base. Group A cells add one extra sugar to its tip, group B cells add a different extra sugar, and group AB cells carry both kinds, on different chains. The A and B forms are antigens. A person whose cells lack one of them treats it as foreign, which is why transfused blood must match the recipient’s group (the antibody side is C3.2).
Which extra sugar a person adds depends on the alleles they inherit, IA, IB and i (D3.2). Glycoproteins also take part in the structure of the plasma membrane (B2.1).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39 of 60: Name tags (10 min).
The plan: Chapter 6’s figure with the O, A, B, AB switch, then the chapter 6 predict box. One minute on why transfused blood must match (forward to C3.2).
A glycoprotein is a protein with carbohydrate chains attached. In the plasma membrane the protein sits in the membrane and its sugar chains face outwards, away from the cell.
Carbohydrate chains can differ in which monosaccharides they contain, in the order of those sugars and in how the chain branches, so they can take a huge number of forms. That makes them good identity tags, and other cells read them: this is cell-cell recognition. Cells of one tissue recognise each other and stick together, and immune cells tell the body’s own cells from foreign ones.
The ABO blood groups are the standard example. Red blood cells carry a short sugar chain on glycoproteins in their membrane. In group O the chain ends at its base. Group A cells add one extra sugar to its tip, group B cells add a different extra sugar, and group AB cells carry both kinds, on different chains. The A and B forms are antigens. A person whose cells lack one of them treats it as foreign, which is why transfused blood must match the recipient’s group (the antibody side is C3.2).
Which extra sugar a person adds depends on the alleles they inherit, IA, IB and i (D3.2). Glycoproteins also take part in the structure of the plasma membrane (B2.1).
Parts of the figure:
Protein part Through the membrane.
No A or B sugar This chain stops at its base. (Its last sugar is fucose.)
A antigen One extra sugar on the tip of the chain. (The sugar is N-acetylgalactosamine.)
B antigen A different extra sugar on the tip of the chain. (The sugar is galactose.)
A antigen One extra sugar on the tip of the chain. (The sugar is N-acetylgalactosamine.)
No A or B sugar This chain stops at its base. (Its last sugar is fucose.)
A antigen One extra sugar on the tip of the chain. (The sugar is N-acetylgalactosamine.)
B antigen A different extra sugar on the tip of the chain. (The sugar is galactose.)
B antigen A different extra sugar on the tip of the chain. (The sugar is galactose.)
Protein part Through the membrane.
No A or B sugar This chain stops at its base. (Its last sugar is fucose.)
A antigen One extra sugar on the tip of the chain. (The sugar is N-acetylgalactosamine.)
B antigen A different extra sugar on the tip of the chain. (The sugar is galactose.)
A antigen One extra sugar on the tip of the chain. (The sugar is N-acetylgalactosamine.)
No A or B sugar This chain stops at its base. (Its last sugar is fucose.)
A antigen One extra sugar on the tip of the chain. (The sugar is N-acetylgalactosamine.)
B antigen A different extra sugar on the tip of the chain. (The sugar is galactose.)
B antigen A different extra sugar on the tip of the chain. (The sugar is galactose.)
Protein part Through the membrane.
No A or B sugar This chain stops at its base. (Its last sugar is fucose.)
A antigen One extra sugar on the tip of the chain. (The sugar is N-acetylgalactosamine.)
B antigen A different extra sugar on the tip of the chain. (The sugar is galactose.)
A antigen One extra sugar on the tip of the chain. (The sugar is N-acetylgalactosamine.)
No A or B sugar This chain stops at its base. (Its last sugar is fucose.)
A antigen One extra sugar on the tip of the chain. (The sugar is N-acetylgalactosamine.)
B antigen A different extra sugar on the tip of the chain. (The sugar is galactose.)
B antigen A different extra sugar on the tip of the chain. (The sugar is galactose.)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39 of 60: Name tags (10 min).
The plan: Chapter 6’s figure with the O, A, B, AB switch, then the chapter 6 predict box. One minute on why transfused blood must match (forward to C3.2).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39 of 60: Name tags (10 min).
The plan: Chapter 6’s figure with the O, A, B, AB switch, then the chapter 6 predict box. One minute on why transfused blood must match (forward to C3.2).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39 of 60: Name tags (10 min).
The plan: Chapter 6’s figure with the O, A, B, AB switch, then the chapter 6 predict box. One minute on why transfused blood must match (forward to C3.2).
Answer: C. One sugar. Both carry the same glycoprotein chains. The enzyme a person’s alleles make adds one sugar to the tip, a different one for A and for B. That single sugar is enough for immune cells to tell the cells apart.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39 to 54 of 60: Molecule speed dating (15 min).
The plan: The speed dating game below, with the carbohydrate cards only.
The activity: Molecule speed dating. Each student holds a card with one molecule: a drawing, its name and two facts. Pairs meet for one minute to find one thing their molecules share and one difference, then one row moves along. Six rounds. Lesson 2 uses carbohydrate cards; add lipid cards for a review of the whole topic.
Needs: one card per student.
The time: 15 minutes, minutes 39 to 54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(6 min).
The plan: One sentence each: why starch barely dissolves, and why cellulose is strong.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(6 min).
The plan: One sentence each: why starch barely dissolves, and why cellulose is strong.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https://www.biologybybradford.com/exam-maker/sit?topics=B1.1&amp;level=HL&amp;paper=quiz&amp;marks=15&amp;src=ep
The guide: https://www.biologybybradford.com/guides/ib-biology-b1-1-carbohydrates-and-lipids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B1.1  ·  Carbohydrates and lipids  ·  Lesson 2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video" Target="../media/media-12-1.mp4"/><Relationship Id="rId2" Type="http://schemas.microsoft.com/office/2007/relationships/media" Target="../media/media-12-1.mp4"/><Relationship Id="rId3" Type="http://schemas.openxmlformats.org/officeDocument/2006/relationships/image" Target="../media/image-12-3.png"/><Relationship Id="rId4" Type="http://schemas.openxmlformats.org/officeDocument/2006/relationships/slideLayout" Target="../slideLayouts/slideLayout2.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2.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2.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hyperlink" Target="https://www.biologybybradford.com/exam-maker/sit?topics=B1.1&amp;level=HL&amp;paper=quiz&amp;marks=15&amp;src=ep" TargetMode="External"/><Relationship Id="rId2" Type="http://schemas.openxmlformats.org/officeDocument/2006/relationships/hyperlink" Target="https://www.biologybybradford.com/guides/ib-biology-b1-1-carbohydrates-and-lipids" TargetMode="External"/><Relationship Id="rId3" Type="http://schemas.openxmlformats.org/officeDocument/2006/relationships/hyperlink" Target="https://www.biologybybradford.com/guides/ib-biology-b1-1-carbohydrates-and-lipids#stores" TargetMode="External"/><Relationship Id="rId4" Type="http://schemas.openxmlformats.org/officeDocument/2006/relationships/hyperlink" Target="https://www.biologybybradford.com/guides/ib-biology-b1-1-carbohydrates-and-lipids#cellulose" TargetMode="External"/><Relationship Id="rId5" Type="http://schemas.openxmlformats.org/officeDocument/2006/relationships/hyperlink" Target="https://www.biologybybradford.com/guides/ib-biology-b1-1-carbohydrates-and-lipids#glycoproteins" TargetMode="External"/><Relationship Id="rId6" Type="http://schemas.openxmlformats.org/officeDocument/2006/relationships/hyperlink" Target="https://www.biologybybradford.com/tools/tarsia?topics=ib:B1.1&amp;level=SL" TargetMode="External"/><Relationship Id="rId7" Type="http://schemas.openxmlformats.org/officeDocument/2006/relationships/hyperlink" Target="https://www.biologybybradford.com/tools/dominos?topics=ib:B1.1&amp;level=SL" TargetMode="External"/><Relationship Id="rId8" Type="http://schemas.openxmlformats.org/officeDocument/2006/relationships/hyperlink" Target="https://www.biologybybradford.com/tools/picture-reveal?topics=ib:B1.1&amp;level=SL" TargetMode="External"/><Relationship Id="rId9" Type="http://schemas.openxmlformats.org/officeDocument/2006/relationships/hyperlink" Target="https://www.biologybybradford.com/tools/pub-quiz?topics=ib:B1.1&amp;level=SL" TargetMode="External"/><Relationship Id="rId10" Type="http://schemas.openxmlformats.org/officeDocument/2006/relationships/hyperlink" Target="https://www.biologybybradford.com/escape-rooms?bank=ib:B1.1&amp;level=SL#bank" TargetMode="External"/><Relationship Id="rId11" Type="http://schemas.openxmlformats.org/officeDocument/2006/relationships/hyperlink" Target="https://www.biologybybradford.com/mcqs/ib-biology-topic-b-1-1-biological-molecules" TargetMode="External"/><Relationship Id="rId12" Type="http://schemas.openxmlformats.org/officeDocument/2006/relationships/hyperlink" Target="https://www.biologybybradford.com/tools/revision-maps/b1-1-carbohydrates-and-lipids" TargetMode="External"/><Relationship Id="rId13" Type="http://schemas.openxmlformats.org/officeDocument/2006/relationships/hyperlink" Target="https://www.biologybybradford.com/exam-maker/ib/b1-1-carbohydrates-and-lipids" TargetMode="External"/><Relationship Id="rId14" Type="http://schemas.openxmlformats.org/officeDocument/2006/relationships/hyperlink" Target="https://www.splycr.com/?set=0001e18d-7a27-5d67-a39f-30b5b1061ce1" TargetMode="External"/><Relationship Id="rId15" Type="http://schemas.openxmlformats.org/officeDocument/2006/relationships/hyperlink" Target="https://www.splycr.com/?set=0149e5b1-556c-5902-b941-336cda04e3d2" TargetMode="External"/><Relationship Id="rId16" Type="http://schemas.openxmlformats.org/officeDocument/2006/relationships/slideLayout" Target="../slideLayouts/slideLayout2.xml"/><Relationship Id="rId17"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B1.1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2 OF 4</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Carbohydrates and lipids</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Stores, fibres and name tags</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B1.1.4 to B1.1.7</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Starch and glycogen as stores, cellulose as a fibre, and sugar name tags on cells</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4, 5, 6</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1750" dirty="0">
                <a:solidFill>
                  <a:srgbClr val="1A3A2A"/>
                </a:solidFill>
                <a:latin typeface="Arial" pitchFamily="34" charset="0"/>
                <a:ea typeface="Arial" pitchFamily="34" charset="-122"/>
                <a:cs typeface="Arial" pitchFamily="34" charset="-120"/>
              </a:rPr>
              <a:t>Tell pentoses from hexoses and alpha from beta glucose in ring diagrams, and link glucose's properties to its uses  (B1.1.4)</a:t>
            </a:r>
            <a:endParaRPr lang="en-US" sz="1750" dirty="0"/>
          </a:p>
          <a:p>
            <a:pPr marL="342900" indent="-342900">
              <a:spcAft>
                <a:spcPts val="1000"/>
              </a:spcAft>
              <a:buSzPct val="100000"/>
              <a:buChar char="☐"/>
            </a:pPr>
            <a:r>
              <a:rPr lang="en-US" sz="1750" dirty="0">
                <a:solidFill>
                  <a:srgbClr val="1A3A2A"/>
                </a:solidFill>
                <a:latin typeface="Arial" pitchFamily="34" charset="0"/>
                <a:ea typeface="Arial" pitchFamily="34" charset="-122"/>
                <a:cs typeface="Arial" pitchFamily="34" charset="-120"/>
              </a:rPr>
              <a:t>Explain how coiling, branching and size suit starch and glycogen to storing energy  (B1.1.5)</a:t>
            </a:r>
            <a:endParaRPr lang="en-US" sz="1750" dirty="0"/>
          </a:p>
          <a:p>
            <a:pPr marL="342900" indent="-342900">
              <a:spcAft>
                <a:spcPts val="1000"/>
              </a:spcAft>
              <a:buSzPct val="100000"/>
              <a:buChar char="☐"/>
            </a:pPr>
            <a:r>
              <a:rPr lang="en-US" sz="1750" dirty="0">
                <a:solidFill>
                  <a:srgbClr val="1A3A2A"/>
                </a:solidFill>
                <a:latin typeface="Arial" pitchFamily="34" charset="0"/>
                <a:ea typeface="Arial" pitchFamily="34" charset="-122"/>
                <a:cs typeface="Arial" pitchFamily="34" charset="-120"/>
              </a:rPr>
              <a:t>Explain how alternating beta glucose gives cellulose straight chains, bundled by hydrogen bonds  (B1.1.6)</a:t>
            </a:r>
            <a:endParaRPr lang="en-US" sz="1750" dirty="0"/>
          </a:p>
          <a:p>
            <a:pPr marL="342900" indent="-342900">
              <a:spcAft>
                <a:spcPts val="1000"/>
              </a:spcAft>
              <a:buSzPct val="100000"/>
              <a:buChar char="☐"/>
            </a:pPr>
            <a:r>
              <a:rPr lang="en-US" sz="1750" dirty="0">
                <a:solidFill>
                  <a:srgbClr val="1A3A2A"/>
                </a:solidFill>
                <a:latin typeface="Arial" pitchFamily="34" charset="0"/>
                <a:ea typeface="Arial" pitchFamily="34" charset="-122"/>
                <a:cs typeface="Arial" pitchFamily="34" charset="-120"/>
              </a:rPr>
              <a:t>Explain how glycoproteins let cells recognise each other, using the ABO blood groups  (B1.1.7)</a:t>
            </a:r>
            <a:endParaRPr lang="en-US" sz="17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Do now</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“Bread, cotton and liver: what do they have in common?”</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Packed tight</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sketch the three shapes and count the ends.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44805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B1.1.5 Starch and glycogen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Starch and glycogen: energy packed tight</a:t>
            </a:r>
            <a:endParaRPr lang="en-US" sz="2800" dirty="0"/>
          </a:p>
        </p:txBody>
      </p:sp>
      <p:sp>
        <p:nvSpPr>
          <p:cNvPr id="5" name="Shape 3"/>
          <p:cNvSpPr/>
          <p:nvPr/>
        </p:nvSpPr>
        <p:spPr>
          <a:xfrm>
            <a:off x="3223561" y="1581912"/>
            <a:ext cx="574457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289" y="1691640"/>
            <a:ext cx="552511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Amylose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44805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B1.1.5 Starch and glycogen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Starch and glycogen: energy packed tight</a:t>
            </a:r>
            <a:endParaRPr lang="en-US" sz="2800" dirty="0"/>
          </a:p>
        </p:txBody>
      </p:sp>
      <p:sp>
        <p:nvSpPr>
          <p:cNvPr id="5" name="Shape 3"/>
          <p:cNvSpPr/>
          <p:nvPr/>
        </p:nvSpPr>
        <p:spPr>
          <a:xfrm>
            <a:off x="3223561" y="1581912"/>
            <a:ext cx="574457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289" y="1691640"/>
            <a:ext cx="552511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Amylopectin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44805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B1.1.5 Starch and glycogen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Starch and glycogen: energy packed tight</a:t>
            </a:r>
            <a:endParaRPr lang="en-US" sz="2800" dirty="0"/>
          </a:p>
        </p:txBody>
      </p:sp>
      <p:sp>
        <p:nvSpPr>
          <p:cNvPr id="5" name="Shape 3"/>
          <p:cNvSpPr/>
          <p:nvPr/>
        </p:nvSpPr>
        <p:spPr>
          <a:xfrm>
            <a:off x="3223561" y="1581912"/>
            <a:ext cx="574457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289" y="1691640"/>
            <a:ext cx="552511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Glycogen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44805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B1.1.5 Starch and glycogen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Starch and glycogen: energy packed tight</a:t>
            </a:r>
            <a:endParaRPr lang="en-US" sz="2800" dirty="0"/>
          </a:p>
        </p:txBody>
      </p:sp>
      <p:sp>
        <p:nvSpPr>
          <p:cNvPr id="5" name="Shape 3"/>
          <p:cNvSpPr/>
          <p:nvPr/>
        </p:nvSpPr>
        <p:spPr>
          <a:xfrm>
            <a:off x="496537" y="1627632"/>
            <a:ext cx="6687885"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606265" y="1737360"/>
            <a:ext cx="6468429"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Plants store energy as starch and animals (and fungi) store it as glycogen.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Starch is a mixture of two polysaccharides.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Amylose is an unbranched chain that coils into a helix.</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Amylopectin is a coiled chain with branches coming off it.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44805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B1.1.5 Starch and glycogen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Starch and glycogen: energy packed tight</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Glucose units join one at a time; a water molecule leaves at each link.</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water released: 1</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44805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B1.1.5 Starch and glycogen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Starch and glycogen: energy packed tight</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Amylose coils into a helix: a lot of glucose in a small space.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ends: 1</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44805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B1.1.5 Starch and glycogen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Starch and glycogen: energy packed tight</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Amylopectin and glycogen branch, so they have many ends.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ends: 18</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44805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B1.1.5 Starch and glycogen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Starch and glycogen: energy packed tight</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Enzymes take glucose off the ends, using a water molecule each time.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ends: 8, glucose released: 43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44805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B1.1.5 Starch and glycogen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Starch and glycogen: energy packed tight</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2947309" y="1600200"/>
            <a:ext cx="6297077"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038749" y="1691640"/>
            <a:ext cx="6114197"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Watch it happen: building and using a store: click to play. It loops every 20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Insoluble does not mean hydrophobic. Starch and glycogen are covered in OH groups: they barely dissolve because each molecule is so large.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An amylose molecule and a glycogen molecule hold the same number of glucose units. A sprinter’s muscles suddenly need glucose. Which store can release it faster?</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Amylose: its single coiled chain is easier for enzymes to unwind</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Both the same: they hold the same number of glucose units</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Glycogen: its many branches give enzymes many ends to work on</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An amylose molecule and a glycogen molecule hold the same number of glucose units. A sprinter’s muscles suddenly need glucose. Which store can release it faster?</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Amylose: its single coiled chain is easier for enzymes to unwind</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Both the same: they hold the same number of glucose units</a:t>
            </a:r>
            <a:endParaRPr lang="en-US" sz="1900" dirty="0"/>
          </a:p>
        </p:txBody>
      </p:sp>
      <p:sp>
        <p:nvSpPr>
          <p:cNvPr id="7" name="Text 5"/>
          <p:cNvSpPr/>
          <p:nvPr/>
        </p:nvSpPr>
        <p:spPr>
          <a:xfrm>
            <a:off x="731520" y="362000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Glycogen: its many branches give enzymes many ends to work on</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Glycogen. Enzymes take glucose off the ends of chains, one unit at a time. A heavily branched molecule has many ends, so many enzymes can work on it at once. That suits animals, which may need glucose in seconds.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Turn it over</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5: Turn every other glucose over and the chain runs straight</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34747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B1.1.6 Cellulose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Turn every other glucose over and the chain runs straight</a:t>
            </a:r>
            <a:endParaRPr lang="en-US" sz="2600" dirty="0"/>
          </a:p>
        </p:txBody>
      </p:sp>
      <p:sp>
        <p:nvSpPr>
          <p:cNvPr id="5" name="Shape 3"/>
          <p:cNvSpPr/>
          <p:nvPr/>
        </p:nvSpPr>
        <p:spPr>
          <a:xfrm>
            <a:off x="3164183" y="1581912"/>
            <a:ext cx="586332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11" y="1691640"/>
            <a:ext cx="564387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Two beta glucose molecules. Their OH groups point opposite ways.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34747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B1.1.6 Cellulose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Turn every other glucose over and the chain runs straight</a:t>
            </a:r>
            <a:endParaRPr lang="en-US" sz="2600" dirty="0"/>
          </a:p>
        </p:txBody>
      </p:sp>
      <p:sp>
        <p:nvSpPr>
          <p:cNvPr id="5" name="Shape 3"/>
          <p:cNvSpPr/>
          <p:nvPr/>
        </p:nvSpPr>
        <p:spPr>
          <a:xfrm>
            <a:off x="3164183" y="1581912"/>
            <a:ext cx="586332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11" y="1691640"/>
            <a:ext cx="564387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Turn one over and they can join: water leaves and a bond forms.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34747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B1.1.6 Cellulose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Turn every other glucose over and the chain runs straight</a:t>
            </a:r>
            <a:endParaRPr lang="en-US" sz="2600" dirty="0"/>
          </a:p>
        </p:txBody>
      </p:sp>
      <p:sp>
        <p:nvSpPr>
          <p:cNvPr id="5" name="Shape 3"/>
          <p:cNvSpPr/>
          <p:nvPr/>
        </p:nvSpPr>
        <p:spPr>
          <a:xfrm>
            <a:off x="3164183" y="1581912"/>
            <a:ext cx="586332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11" y="1691640"/>
            <a:ext cx="564387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Every other unit is turned over, so the chain runs straight.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34747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B1.1.6 Cellulose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Turn every other glucose over and the chain runs straight</a:t>
            </a:r>
            <a:endParaRPr lang="en-US" sz="2600" dirty="0"/>
          </a:p>
        </p:txBody>
      </p:sp>
      <p:sp>
        <p:nvSpPr>
          <p:cNvPr id="5" name="Shape 3"/>
          <p:cNvSpPr/>
          <p:nvPr/>
        </p:nvSpPr>
        <p:spPr>
          <a:xfrm>
            <a:off x="3164183" y="1581912"/>
            <a:ext cx="586332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11" y="1691640"/>
            <a:ext cx="564387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Neighbouring chains are linked by many hydrogen bonds.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34747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B1.1.6 Cellulose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Turn every other glucose over and the chain runs straight</a:t>
            </a:r>
            <a:endParaRPr lang="en-US" sz="2600" dirty="0"/>
          </a:p>
        </p:txBody>
      </p:sp>
      <p:sp>
        <p:nvSpPr>
          <p:cNvPr id="5" name="Shape 3"/>
          <p:cNvSpPr/>
          <p:nvPr/>
        </p:nvSpPr>
        <p:spPr>
          <a:xfrm>
            <a:off x="3164183" y="1581912"/>
            <a:ext cx="586332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11" y="1691640"/>
            <a:ext cx="564387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Bundles of chains form microfibrils.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34747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B1.1.6 Cellulose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Turn every other glucose over and the chain runs straight</a:t>
            </a:r>
            <a:endParaRPr lang="en-US" sz="2600" dirty="0"/>
          </a:p>
        </p:txBody>
      </p:sp>
      <p:sp>
        <p:nvSpPr>
          <p:cNvPr id="5" name="Shape 3"/>
          <p:cNvSpPr/>
          <p:nvPr/>
        </p:nvSpPr>
        <p:spPr>
          <a:xfrm>
            <a:off x="3164183" y="1581912"/>
            <a:ext cx="586332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11" y="1691640"/>
            <a:ext cx="564387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Layers of microfibrils give the cell wall its strength.</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34747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B1.1.6 Cellulose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Turn every other glucose over and the chain runs straight</a:t>
            </a:r>
            <a:endParaRPr lang="en-US" sz="2600" dirty="0"/>
          </a:p>
        </p:txBody>
      </p:sp>
      <p:sp>
        <p:nvSpPr>
          <p:cNvPr id="5" name="Shape 3"/>
          <p:cNvSpPr/>
          <p:nvPr/>
        </p:nvSpPr>
        <p:spPr>
          <a:xfrm>
            <a:off x="438912" y="1635531"/>
            <a:ext cx="6803136" cy="4592779"/>
          </a:xfrm>
          <a:prstGeom prst="roundRect">
            <a:avLst>
              <a:gd name="adj" fmla="val 238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45259"/>
            <a:ext cx="6583680" cy="4373323"/>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Cellulose is an unbranched polymer of β-glucose and the main material of plant cell walls. β-glucose does not join to itself the way α-glucose does.</a:t>
            </a:r>
            <a:endParaRPr lang="en-US" sz="1450" dirty="0"/>
          </a:p>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Straight chains lie side by side, and OH groups on neighbouring chains form hydrogen bonds that cross-link them into bundles called microfibrils.</a:t>
            </a:r>
            <a:endParaRPr lang="en-US" sz="1450" dirty="0"/>
          </a:p>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One hydrogen bond is weak, but there are thousands along every chain, and together they make a microfibril very strong when pulled: it has high tensile strength.</a:t>
            </a:r>
            <a:endParaRPr lang="en-US" sz="1450" dirty="0"/>
          </a:p>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In a cell wall, layers of microfibrils lie at different angles.</a:t>
            </a:r>
            <a:endParaRPr lang="en-US" sz="14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34747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B1.1.6 Cellulose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Turn every other glucose over and the chain runs straight</a:t>
            </a:r>
            <a:endParaRPr lang="en-US" sz="2600" dirty="0"/>
          </a:p>
        </p:txBody>
      </p:sp>
      <p:sp>
        <p:nvSpPr>
          <p:cNvPr id="5" name="Shape 3"/>
          <p:cNvSpPr/>
          <p:nvPr/>
        </p:nvSpPr>
        <p:spPr>
          <a:xfrm>
            <a:off x="2487016" y="1581912"/>
            <a:ext cx="721766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744" y="1691640"/>
            <a:ext cx="699820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Two beta glucose molecules, their carbons numbered.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34747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B1.1.6 Cellulose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Turn every other glucose over and the chain runs straight</a:t>
            </a:r>
            <a:endParaRPr lang="en-US" sz="2600" dirty="0"/>
          </a:p>
        </p:txBody>
      </p:sp>
      <p:sp>
        <p:nvSpPr>
          <p:cNvPr id="5" name="Shape 3"/>
          <p:cNvSpPr/>
          <p:nvPr/>
        </p:nvSpPr>
        <p:spPr>
          <a:xfrm>
            <a:off x="2487016" y="1581912"/>
            <a:ext cx="721766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744" y="1691640"/>
            <a:ext cx="699820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OH on carbon 1 of one points up, and the OH on carbon 4 of the other points down: they cannot meet.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34747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B1.1.6 Cellulose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Turn every other glucose over and the chain runs straight</a:t>
            </a:r>
            <a:endParaRPr lang="en-US" sz="2600" dirty="0"/>
          </a:p>
        </p:txBody>
      </p:sp>
      <p:sp>
        <p:nvSpPr>
          <p:cNvPr id="5" name="Shape 3"/>
          <p:cNvSpPr/>
          <p:nvPr/>
        </p:nvSpPr>
        <p:spPr>
          <a:xfrm>
            <a:off x="2487016" y="1581912"/>
            <a:ext cx="721766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744" y="1691640"/>
            <a:ext cx="699820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Turn the second over and they meet. They leave as water, and a 1,4 glycosidic bond joins the rings, as in cellulose: condensation.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34747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B1.1.6 Cellulose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Turn every other glucose over and the chain runs straight</a:t>
            </a:r>
            <a:endParaRPr lang="en-US" sz="2600" dirty="0"/>
          </a:p>
        </p:txBody>
      </p:sp>
      <p:sp>
        <p:nvSpPr>
          <p:cNvPr id="5" name="Shape 3"/>
          <p:cNvSpPr/>
          <p:nvPr/>
        </p:nvSpPr>
        <p:spPr>
          <a:xfrm>
            <a:off x="2487016" y="1581912"/>
            <a:ext cx="721766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744" y="1691640"/>
            <a:ext cx="699820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Add water and the bond splits again, the H to one sugar and the OH to the other: hydrolysis.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34747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B1.1.6 Cellulose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Turn every other glucose over and the chain runs straight</a:t>
            </a:r>
            <a:endParaRPr lang="en-US" sz="2600" dirty="0"/>
          </a:p>
        </p:txBody>
      </p:sp>
      <p:sp>
        <p:nvSpPr>
          <p:cNvPr id="5" name="Shape 3"/>
          <p:cNvSpPr/>
          <p:nvPr/>
        </p:nvSpPr>
        <p:spPr>
          <a:xfrm>
            <a:off x="438912" y="2058706"/>
            <a:ext cx="6803136" cy="3746427"/>
          </a:xfrm>
          <a:prstGeom prst="roundRect">
            <a:avLst>
              <a:gd name="adj" fmla="val 292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168434"/>
            <a:ext cx="6583680" cy="3526971"/>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Cellulose is an unbranched polymer of β-glucose and the main material of plant cell walls. β-glucose does not join to itself the way α-glucose does.</a:t>
            </a:r>
            <a:endParaRPr lang="en-US" sz="1450" dirty="0"/>
          </a:p>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Straight chains lie side by side, and OH groups on neighbouring chains form hydrogen bonds that cross-link them into bundles called microfibrils.</a:t>
            </a:r>
            <a:endParaRPr lang="en-US" sz="1450" dirty="0"/>
          </a:p>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One hydrogen bond is weak, but there are thousands along every chain, and together they make a microfibril very strong when pulled: it has high tensile strength.</a:t>
            </a:r>
            <a:endParaRPr lang="en-US" sz="1450" dirty="0"/>
          </a:p>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In a cell wall, layers of microfibrils lie at different angles.</a:t>
            </a:r>
            <a:endParaRPr lang="en-US" sz="14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Cellulose chains lie side by side in bundles. What holds neighbouring chains together?</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Glycosidic bonds between the glucose units of neighbouring chains</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Hydrogen bonds between OH groups on neighbouring chains</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Ionic bonds between charged groups on neighbouring chains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Cellulose chains lie side by side in bundles. What holds neighbouring chains together?</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Glycosidic bonds between the glucose units of neighbouring chains</a:t>
            </a:r>
            <a:endParaRPr lang="en-US" sz="1900" dirty="0"/>
          </a:p>
        </p:txBody>
      </p:sp>
      <p:sp>
        <p:nvSpPr>
          <p:cNvPr id="6" name="Text 4"/>
          <p:cNvSpPr/>
          <p:nvPr/>
        </p:nvSpPr>
        <p:spPr>
          <a:xfrm>
            <a:off x="731520" y="25339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Hydrogen bonds between OH groups on neighbouring chains</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Ionic bonds between charged groups on neighbouring chains</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Hydrogen bonds. Each is weak, but there are thousands along every chain, so together they hold the bundle firmly. Glycosidic bonds link glucose units within a chain, not chain to chain.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29</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Cellulose is the plant’s structure, not its energy store: it is built to stay in the wall.</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39</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Name tags</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6: Sugar name tags on the cell surface</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39</a:t>
            </a:r>
            <a:endParaRPr lang="en-US" sz="1000" dirty="0"/>
          </a:p>
        </p:txBody>
      </p:sp>
      <p:sp>
        <p:nvSpPr>
          <p:cNvPr id="3" name="Text 1"/>
          <p:cNvSpPr/>
          <p:nvPr/>
        </p:nvSpPr>
        <p:spPr>
          <a:xfrm>
            <a:off x="457200" y="320040"/>
            <a:ext cx="38770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B1.1.7 Glycoproteins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Sugar name tags on the cell surface</a:t>
            </a:r>
            <a:endParaRPr lang="en-US" sz="2800" dirty="0"/>
          </a:p>
        </p:txBody>
      </p:sp>
      <p:sp>
        <p:nvSpPr>
          <p:cNvPr id="5" name="Shape 3"/>
          <p:cNvSpPr/>
          <p:nvPr/>
        </p:nvSpPr>
        <p:spPr>
          <a:xfrm>
            <a:off x="3070134" y="1581912"/>
            <a:ext cx="605142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62" y="1691640"/>
            <a:ext cx="583197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39</a:t>
            </a:r>
            <a:endParaRPr lang="en-US" sz="1000" dirty="0"/>
          </a:p>
        </p:txBody>
      </p:sp>
      <p:sp>
        <p:nvSpPr>
          <p:cNvPr id="3" name="Text 1"/>
          <p:cNvSpPr/>
          <p:nvPr/>
        </p:nvSpPr>
        <p:spPr>
          <a:xfrm>
            <a:off x="457200" y="320040"/>
            <a:ext cx="38770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B1.1.7 Glycoproteins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Sugar name tags on the cell surface</a:t>
            </a:r>
            <a:endParaRPr lang="en-US" sz="2800" dirty="0"/>
          </a:p>
        </p:txBody>
      </p:sp>
      <p:sp>
        <p:nvSpPr>
          <p:cNvPr id="5" name="Shape 3"/>
          <p:cNvSpPr/>
          <p:nvPr/>
        </p:nvSpPr>
        <p:spPr>
          <a:xfrm>
            <a:off x="3070134" y="1581912"/>
            <a:ext cx="605142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62" y="1691640"/>
            <a:ext cx="583197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39</a:t>
            </a:r>
            <a:endParaRPr lang="en-US" sz="1000" dirty="0"/>
          </a:p>
        </p:txBody>
      </p:sp>
      <p:sp>
        <p:nvSpPr>
          <p:cNvPr id="3" name="Text 1"/>
          <p:cNvSpPr/>
          <p:nvPr/>
        </p:nvSpPr>
        <p:spPr>
          <a:xfrm>
            <a:off x="457200" y="320040"/>
            <a:ext cx="38770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B1.1.7 Glycoproteins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Sugar name tags on the cell surface</a:t>
            </a:r>
            <a:endParaRPr lang="en-US" sz="2800" dirty="0"/>
          </a:p>
        </p:txBody>
      </p:sp>
      <p:sp>
        <p:nvSpPr>
          <p:cNvPr id="5" name="Shape 3"/>
          <p:cNvSpPr/>
          <p:nvPr/>
        </p:nvSpPr>
        <p:spPr>
          <a:xfrm>
            <a:off x="3070134" y="1581912"/>
            <a:ext cx="605142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62" y="1691640"/>
            <a:ext cx="583197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39</a:t>
            </a:r>
            <a:endParaRPr lang="en-US" sz="1000" dirty="0"/>
          </a:p>
        </p:txBody>
      </p:sp>
      <p:sp>
        <p:nvSpPr>
          <p:cNvPr id="3" name="Text 1"/>
          <p:cNvSpPr/>
          <p:nvPr/>
        </p:nvSpPr>
        <p:spPr>
          <a:xfrm>
            <a:off x="457200" y="320040"/>
            <a:ext cx="38770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B1.1.7 Glycoproteins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Sugar name tags on the cell surface</a:t>
            </a:r>
            <a:endParaRPr lang="en-US" sz="2800" dirty="0"/>
          </a:p>
        </p:txBody>
      </p:sp>
      <p:sp>
        <p:nvSpPr>
          <p:cNvPr id="5" name="Shape 3"/>
          <p:cNvSpPr/>
          <p:nvPr/>
        </p:nvSpPr>
        <p:spPr>
          <a:xfrm>
            <a:off x="3070134" y="1581912"/>
            <a:ext cx="605142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62" y="1691640"/>
            <a:ext cx="583197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AB</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39</a:t>
            </a:r>
            <a:endParaRPr lang="en-US" sz="1000" dirty="0"/>
          </a:p>
        </p:txBody>
      </p:sp>
      <p:sp>
        <p:nvSpPr>
          <p:cNvPr id="3" name="Text 1"/>
          <p:cNvSpPr/>
          <p:nvPr/>
        </p:nvSpPr>
        <p:spPr>
          <a:xfrm>
            <a:off x="457200" y="320040"/>
            <a:ext cx="38770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B1.1.7 Glycoproteins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Sugar name tags on the cell surface</a:t>
            </a:r>
            <a:endParaRPr lang="en-US" sz="2800" dirty="0"/>
          </a:p>
        </p:txBody>
      </p:sp>
      <p:sp>
        <p:nvSpPr>
          <p:cNvPr id="5" name="Shape 3"/>
          <p:cNvSpPr/>
          <p:nvPr/>
        </p:nvSpPr>
        <p:spPr>
          <a:xfrm>
            <a:off x="438912" y="1706057"/>
            <a:ext cx="6803136" cy="4451727"/>
          </a:xfrm>
          <a:prstGeom prst="roundRect">
            <a:avLst>
              <a:gd name="adj" fmla="val 24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815785"/>
            <a:ext cx="6583680" cy="4232271"/>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A glycoprotein is a protein with carbohydrate chains attached.</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Carbohydrate chains can differ in which monosaccharides they contain, in the order of those sugars and in how the chain branches, so they can take a huge number of forms. That makes them good identity tags, and other cells read them: this is cell-cell recognition.</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Red blood cells carry a short sugar chain on glycoproteins in their membrane.</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The A and B forms are antigens.</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39</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Group O cells are not bare. They carry the same base sugar chain: they only lack the extra A or B sugar on its tip.</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39</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What makes a group A red blood cell different from a group B one?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Its membrane holds a completely different kind of protein</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Group A cells keep their nuclei and group B cells lose theirs</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One different sugar at the tip of each sugar chain</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39</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What makes a group A red blood cell different from a group B one?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Its membrane holds a completely different kind of protein</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Group A cells keep their nuclei and group B cells lose theirs</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One different sugar at the tip of each sugar chain</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One sugar. Both carry the same glycoprotein chains. The enzyme a person’s alleles make adds one sugar to the tip, a different one for A and for B. That single sugar is enough for immune cells to tell the cells apart.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39 to 54</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GAME</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Molecule speed dating</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One card per student.</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Each student holds a card with one molecule: a drawing, its name and two facts. Pairs meet for one minute to find one thing their molecules share and one difference, then one row moves along. Six rounds. Lesson 2 uses carbohydrate cards; add lipid cards for a review of the whole topic.</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Tell pentoses from hexoses and alpha from beta glucose in ring diagrams, and link glucose's properties to its uses  (B1.1.4)</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coiling, branching and size suit starch and glycogen to storing energy  (B1.1.5)</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alternating beta glucose gives cellulose straight chains, bundled by hydrogen bonds  (B1.1.6)</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glycoproteins let cells recognise each other, using the ABO blood groups  (B1.1.7)</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One sentence each.</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B1.1,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4 Starch and glycogen: energy packed tight</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5 Turn every other glucose over and the chain runs straight</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6 Sugar name tags on the cell surface</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B1.1,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B1.1,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B1.1</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B1.1</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Biological Molecules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B1.1 Carbohydrates and lipids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B1.1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B1.1 Carbohydrates</a:t>
            </a:r>
            <a:endParaRPr lang="en-US" sz="1300" dirty="0"/>
          </a:p>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B1.1b Lipids</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B1.1 Carbohydrates and lipids, lesson 2: Stores, fibres and name tags</dc:title>
  <dc:subject>PptxGenJS Presentation</dc:subject>
  <dc:creator>Biology by Bradford</dc:creator>
  <cp:lastModifiedBy>Biology by Bradford</cp:lastModifiedBy>
  <cp:revision>1</cp:revision>
  <dcterms:created xsi:type="dcterms:W3CDTF">2026-10-19T17:26:12Z</dcterms:created>
  <dcterms:modified xsi:type="dcterms:W3CDTF">2026-10-19T17:26:12Z</dcterms:modified>
</cp:coreProperties>
</file>