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B1.1, Carbohydrates and lipids. Lesson 3 of 4: Lipids, 60 minutes.
The plan, minute by minute (each slide's footer says where you are):
0 to 8 min (8)  Do now: the salted butter puzzle
8 to 15 min (7)  Oil and solvents
15 to 25 min (10)  Make a fat, make a phospholipid
25 to 40 min (15)  Fats from the fridge
40 to 50 min (10)  Store and insulate
50 to 60 min (10)  Half loves water
What students get wrong:
Lipids as polymers. A triglyceride is one glycerol and three fatty acids.
“Melting breaks the double bonds.” Melting separates whole molecules.
“Saturated with fat.” Saturated with hydrogen.
“Fat has more energy because its molecules are bigger.” It is per gram: more C–H, less oxygen, and no water stored with it.
“Carbohydrates are always short-term stores.” Plants keep starch for months.
“Cells build the bilayer with enzymes.” Water arranges it.
Stretch and support:
Support: the tiles as a starter in each lesson (ABBA, Sweet Treats Stay Energetic, Double Kinks Leave Liquids).
Support: a writing frame for “explain why oils are liquid”, built on the four tiles in order.
Support: the key terms (tap the dotted words) as a glossary, and the bond builder’s tap mode on a tablet.
Stretch: why do lipids release more energy per gram than carbohydrates? Compare the oxygen in glucose and in a fatty acid chain (the linking question on oxidation and reduction).
Stretch: why might fat in the lower legs of an Arctic mammal be more unsaturated than fat near its body?
Stretch: design a fair test of the fridge fats using a water bath and a thermometer instead of hands.
The lesson plan to print: https://www.biologybybradford.com/guides/downloads/ib-biology-b1-1-carbohydrates-and-lipids-lesson-3-plan.pdf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the salted butter puzzle (8 min).
The plan: The chapter 7 predict box. Then start melting the butter (the demo below) and leave it to settle.
Start a 8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the salted butter puzzle (8 min).
The plan: The chapter 7 predict box. Then start melting the butter (the demo below) and leave it to settle.
The activity: The salted butter puzzle. Melt about 50 g of salted butter in a small beaker standing in hot water and leave it to settle for 10 minutes: foam on top, clear golden fat, a cloudy watery layer below. Ladle off the fat. Ask where the salt went, and how to show it without tasting (no tasting in a lab): evaporate a drop of each layer on a watch glass and look for crystals.
Needs: salted butter, a beaker, a pan or beaker of hot water, a ladle, watch glasses.
The time: 8 minutes, minutes 0 to 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the salted butter puzzle (8 min).
The plan: The chapter 7 predict box. Then start melting the butter (the demo below) and leave it to settle.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the salted butter puzzle (8 min).
The plan: The chapter 7 predict box. Then start melting the butter (the demo below) and leave it to settle.
Answer: B. Melt it and let it settle. Butter is a mixture: mostly fat, with some water. Salt dissolves in water but not in fat, so it stays in the watery layer at the bottom while the fat floats above. Pour or ladle the fat off and it is almost salt-free: this is clarified butter. Stirring into water fails because the fat does not dissolve, and salt does not evaporate at kitchen temperatures.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Oil and solvents (7 min).
The plan: The demo below, then chapter 7’s first figure. Come back to the settled butter.
The activity: Oil and solvents. Two tubes: a few drops of vegetable oil shaken with water, which gives two layers, and with hexane in a fume cupboard, which gives one clear layer.
Needs: oil, water, hexane (fume cupboard, no flames), stoppered tubes.
The time: 7 minutes, minutes 8 to 15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Oil and solvents (7 min).
The plan: The demo below, then chapter 7’s first figure. Come back to the settled butter.
Lipids are substances made by living things that dissolve in non-polar solvents, such as hexane, but only sparingly in water. They are grouped by this behaviour, not by a shared monomer. Lipids include fats, oils, waxes and steroids.
The reason is in their atoms. Lipids are mostly carbon and hydrogen, and C–H bonds are non-polar, so there are no partial charges for water to attract (A1.1). Water molecules stay bonded to each other and push the lipid out into droplets or a separate layer: lipids are hydrophobic. Wax on a leaf and oil on a feather keep water off for this reason. A wax is a fatty acid joined to a long-chain alcohol, and its long hydrocarbon chains make a waterproof coat, as on a leaf surface or in beeswax.
Fats and oils are mostly triglycerides: one glycerol (three carbons, each with an OH group) joined to three fatty acids. A fatty acid is a hydrocarbon chain with a carboxyl group, COOH, at one end. Each one joins glycerol by condensation: the OH of the carboxyl group and the H of one of glycerol’s OH groups leave as water, and an ester bond forms. Three fatty acids mean three ester bonds and three molecules of water.
A phospholipid is glycerol joined to two fatty acids and one phosphate group, also by condensation. (In most phospholipids a further small polar group is attached to the phosphate, which we leave out.)
A triglyceride is not a polymer: it is three fatty acids on one glycerol, not a chain of repeating units.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Oil and solvents (7 min).
The plan: The demo below, then chapter 7’s first figure. Come back to the settled butter.
Lipids are substances made by living things that dissolve in non-polar solvents, such as hexane, but only sparingly in water. They are grouped by this behaviour, not by a shared monomer. Lipids include fats, oils, waxes and steroids.
The reason is in their atoms. Lipids are mostly carbon and hydrogen, and C–H bonds are non-polar, so there are no partial charges for water to attract (A1.1). Water molecules stay bonded to each other and push the lipid out into droplets or a separate layer: lipids are hydrophobic. Wax on a leaf and oil on a feather keep water off for this reason. A wax is a fatty acid joined to a long-chain alcohol, and its long hydrocarbon chains make a waterproof coat, as on a leaf surface or in beeswax.
Fats and oils are mostly triglycerides: one glycerol (three carbons, each with an OH group) joined to three fatty acids. A fatty acid is a hydrocarbon chain with a carboxyl group, COOH, at one end. Each one joins glycerol by condensation: the OH of the carboxyl group and the H of one of glycerol’s OH groups leave as water, and an ester bond forms. Three fatty acids mean three ester bonds and three molecules of water.
A phospholipid is glycerol joined to two fatty acids and one phosphate group, also by condensation. (In most phospholipids a further small polar group is attached to the phosphate, which we leave out.)
A triglyceride is not a polymer: it is three fatty acids on one glycerol, not a chain of repeating units.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Oil and solvents (7 min).
The plan: The demo below, then chapter 7’s first figure. Come back to the settled butter.
Lipids are substances made by living things that dissolve in non-polar solvents, such as hexane, but only sparingly in water. They are grouped by this behaviour, not by a shared monomer. Lipids include fats, oils, waxes and steroids.
The reason is in their atoms. Lipids are mostly carbon and hydrogen, and C–H bonds are non-polar, so there are no partial charges for water to attract (A1.1). Water molecules stay bonded to each other and push the lipid out into droplets or a separate layer: lipids are hydrophobic. Wax on a leaf and oil on a feather keep water off for this reason. A wax is a fatty acid joined to a long-chain alcohol, and its long hydrocarbon chains make a waterproof coat, as on a leaf surface or in beeswax.
Fats and oils are mostly triglycerides: one glycerol (three carbons, each with an OH group) joined to three fatty acids. A fatty acid is a hydrocarbon chain with a carboxyl group, COOH, at one end. Each one joins glycerol by condensation: the OH of the carboxyl group and the H of one of glycerol’s OH groups leave as water, and an ester bond forms. Three fatty acids mean three ester bonds and three molecules of water.
A phospholipid is glycerol joined to two fatty acids and one phosphate group, also by condensation. (In most phospholipids a further small polar group is attached to the phosphate, which we leave out.)
A triglyceride is not a polymer: it is three fatty acids on one glycerol, not a chain of repeating units.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Oil and solvents (7 min).
The plan: The demo below, then chapter 7’s first figure. Come back to the settled butter.
Lipids are substances made by living things that dissolve in non-polar solvents, such as hexane, but only sparingly in water. They are grouped by this behaviour, not by a shared monomer. Lipids include fats, oils, waxes and steroids.
The reason is in their atoms. Lipids are mostly carbon and hydrogen, and C–H bonds are non-polar, so there are no partial charges for water to attract (A1.1). Water molecules stay bonded to each other and push the lipid out into droplets or a separate layer: lipids are hydrophobic. Wax on a leaf and oil on a feather keep water off for this reason. A wax is a fatty acid joined to a long-chain alcohol, and its long hydrocarbon chains make a waterproof coat, as on a leaf surface or in beeswax.
Fats and oils are mostly triglycerides: one glycerol (three carbons, each with an OH group) joined to three fatty acids. A fatty acid is a hydrocarbon chain with a carboxyl group, COOH, at one end. Each one joins glycerol by condensation: the OH of the carboxyl group and the H of one of glycerol’s OH groups leave as water, and an ester bond forms. Three fatty acids mean three ester bonds and three molecules of water.
A phospholipid is glycerol joined to two fatty acids and one phosphate group, also by condensation. (In most phospholipids a further small polar group is attached to the phosphate, which we leave out.)
A triglyceride is not a polymer: it is three fatty acids on one glycerol, not a chain of repeating units.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Oil and solvents (7 min).
The plan: The demo below, then chapter 7’s first figure. Come back to the settled butter.
Lipids are substances made by living things that dissolve in non-polar solvents, such as hexane, but only sparingly in water. They are grouped by this behaviour, not by a shared monomer. Lipids include fats, oils, waxes and steroids.
The reason is in their atoms. Lipids are mostly carbon and hydrogen, and C–H bonds are non-polar, so there are no partial charges for water to attract (A1.1). Water molecules stay bonded to each other and push the lipid out into droplets or a separate layer: lipids are hydrophobic. Wax on a leaf and oil on a feather keep water off for this reason. A wax is a fatty acid joined to a long-chain alcohol, and its long hydrocarbon chains make a waterproof coat, as on a leaf surface or in beeswax.
Fats and oils are mostly triglycerides: one glycerol (three carbons, each with an OH group) joined to three fatty acids. A fatty acid is a hydrocarbon chain with a carboxyl group, COOH, at one end. Each one joins glycerol by condensation: the OH of the carboxyl group and the H of one of glycerol’s OH groups leave as water, and an ester bond forms. Three fatty acids mean three ester bonds and three molecules of water.
A phospholipid is glycerol joined to two fatty acids and one phosphate group, also by condensation. (In most phospholipids a further small polar group is attached to the phosphate, which we leave out.)
A triglyceride is not a polymer: it is three fatty acids on one glycerol, not a chain of repeating units.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Oil and solvents (7 min).
The plan: The demo below, then chapter 7’s first figure. Come back to the settled butter.
Lipids are substances made by living things that dissolve in non-polar solvents, such as hexane, but only sparingly in water. They are grouped by this behaviour, not by a shared monomer. Lipids include fats, oils, waxes and steroids.
The reason is in their atoms. Lipids are mostly carbon and hydrogen, and C–H bonds are non-polar, so there are no partial charges for water to attract (A1.1). Water molecules stay bonded to each other and push the lipid out into droplets or a separate layer: lipids are hydrophobic. Wax on a leaf and oil on a feather keep water off for this reason. A wax is a fatty acid joined to a long-chain alcohol, and its long hydrocarbon chains make a waterproof coat, as on a leaf surface or in beeswax.
Fats and oils are mostly triglycerides: one glycerol (three carbons, each with an OH group) joined to three fatty acids. A fatty acid is a hydrocarbon chain with a carboxyl group, COOH, at one end. Each one joins glycerol by condensation: the OH of the carboxyl group and the H of one of glycerol’s OH groups leave as water, and an ester bond forms. Three fatty acids mean three ester bonds and three molecules of water.
A phospholipid is glycerol joined to two fatty acids and one phosphate group, also by condensation. (In most phospholipids a further small polar group is attached to the phosphate, which we leave out.)
A triglyceride is not a polymer: it is three fatty acids on one glycerol, not a chain of repeating units.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Oil and solvents (7 min).
The plan: The demo below, then chapter 7’s first figure. Come back to the settled butter.
Lipids are substances made by living things that dissolve in non-polar solvents, such as hexane, but only sparingly in water. They are grouped by this behaviour, not by a shared monomer. Lipids include fats, oils, waxes and steroids.
The reason is in their atoms. Lipids are mostly carbon and hydrogen, and C–H bonds are non-polar, so there are no partial charges for water to attract (A1.1). Water molecules stay bonded to each other and push the lipid out into droplets or a separate layer: lipids are hydrophobic. Wax on a leaf and oil on a feather keep water off for this reason. A wax is a fatty acid joined to a long-chain alcohol, and its long hydrocarbon chains make a waterproof coat, as on a leaf surface or in beeswax.
Fats and oils are mostly triglycerides: one glycerol (three carbons, each with an OH group) joined to three fatty acids. A fatty acid is a hydrocarbon chain with a carboxyl group, COOH, at one end. Each one joins glycerol by condensation: the OH of the carboxyl group and the H of one of glycerol’s OH groups leave as water, and an ester bond forms. Three fatty acids mean three ester bonds and three molecules of water.
A phospholipid is glycerol joined to two fatty acids and one phosphate group, also by condensation. (In most phospholipids a further small polar group is attached to the phosphate, which we leave out.)
A triglyceride is not a polymer: it is three fatty acids on one glycerol, not a chain of repeating units.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Oil and solvents (7 min).
The plan: The demo below, then chapter 7’s first figure. Come back to the settled butter.
Lipids are substances made by living things that dissolve in non-polar solvents, such as hexane, but only sparingly in water. They are grouped by this behaviour, not by a shared monomer. Lipids include fats, oils, waxes and steroids.
The reason is in their atoms. Lipids are mostly carbon and hydrogen, and C–H bonds are non-polar, so there are no partial charges for water to attract (A1.1). Water molecules stay bonded to each other and push the lipid out into droplets or a separate layer: lipids are hydrophobic. Wax on a leaf and oil on a feather keep water off for this reason. A wax is a fatty acid joined to a long-chain alcohol, and its long hydrocarbon chains make a waterproof coat, as on a leaf surface or in beeswax.
Fats and oils are mostly triglycerides: one glycerol (three carbons, each with an OH group) joined to three fatty acids. A fatty acid is a hydrocarbon chain with a carboxyl group, COOH, at one end. Each one joins glycerol by condensation: the OH of the carboxyl group and the H of one of glycerol’s OH groups leave as water, and an ester bond forms. Three fatty acids mean three ester bonds and three molecules of water.
A phospholipid is glycerol joined to two fatty acids and one phosphate group, also by condensation. (In most phospholipids a further small polar group is attached to the phosphate, which we leave out.)
A triglyceride is not a polymer: it is three fatty acids on one glycerol, not a chain of repeating units.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Oil and solvents (7 min).
The plan: The demo below, then chapter 7’s first figure. Come back to the settled butter.
Lipids are substances made by living things that dissolve in non-polar solvents, such as hexane, but only sparingly in water. They are grouped by this behaviour, not by a shared monomer. Lipids include fats, oils, waxes and steroids.
The reason is in their atoms. Lipids are mostly carbon and hydrogen, and C–H bonds are non-polar, so there are no partial charges for water to attract (A1.1). Water molecules stay bonded to each other and push the lipid out into droplets or a separate layer: lipids are hydrophobic. Wax on a leaf and oil on a feather keep water off for this reason. A wax is a fatty acid joined to a long-chain alcohol, and its long hydrocarbon chains make a waterproof coat, as on a leaf surface or in beeswax.
Fats and oils are mostly triglycerides: one glycerol (three carbons, each with an OH group) joined to three fatty acids. A fatty acid is a hydrocarbon chain with a carboxyl group, COOH, at one end. Each one joins glycerol by condensation: the OH of the carboxyl group and the H of one of glycerol’s OH groups leave as water, and an ester bond forms. Three fatty acids mean three ester bonds and three molecules of water.
A phospholipid is glycerol joined to two fatty acids and one phosphate group, also by condensation. (In most phospholipids a further small polar group is attached to the phosphate, which we leave out.)
A triglyceride is not a polymer: it is three fatty acids on one glycerol, not a chain of repeating units.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Oil and solvents (7 min).
The plan: The demo below, then chapter 7’s first figure. Come back to the settled butter.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Make a fat, make a phospholipid (10 min).
The plan: The paper model below. Count the waters: three for a triglyceride and three for a phospholipid. The lipid bond builder on the board.
The activity: Make a fat, make a phospholipid. Paper pieces: a glycerol strip with three OH tabs, three fatty acid strips with COOH ends, one pink phosphate circle and small water cut-outs. Students cut off an H and an OH for each join and stick them together as water. They count three for a triglyceride and three for a phospholipid. The biomolecules lab has the same task on screen.
Needs: printed pieces, scissors, glue.
The time: 10 minutes, minutes 15 to 25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Fats from the fridge (15 min).
The plan: The practical below. Then turn over the Double Kinks Leave Liquids tiles and set the chapter 8 predict box.
The activity: Fats from the fridge. Small samples of butter, lard, coconut oil, olive oil, sunflower oil and a margarine, straight from the fridge, in labelled dishes. Warm each in a gloved hand, or float the dishes on a tray of warm water, and record the order in which they soften and melt. Then read each label and rank the fats by their saturated, monounsaturated and polyunsaturated content. Does the order fit? Which one does not (coconut oil), and why (chapter 8, the dry lab)? Safety: no nut oils (allergy: use rapeseed instead), no tasting, wash hands. Margarine is a blend of plant oils made spreadable by processing: use its label.
Needs: the fats, small dishes, gloves, a tray of warm water, a thermometer, labels or photos of labels.
The time: 15 minutes, minutes 25 to 40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Fats from the fridge (15 min).
The plan: The practical below. Then turn over the Double Kinks Leave Liquids tiles and set the chapter 8 predict box.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Fats from the fridge (15 min).
The plan: The practical below. Then turn over the Double Kinks Leave Liquids tiles and set the chapter 8 predict box.
Double: C=C double bond (one in a monounsaturated chain, two or more in a polyunsaturated one)
Kinks: Kinked chain (each cis double bond bends the chain)
Leave: Loose packing (bent chains cannot lie close, so they attract each other less)
Liquids: Lower melting point (less heat separates them: an oil at room temperature)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Fats from the fridge (15 min).
The plan: The practical below. Then turn over the Double Kinks Leave Liquids tiles and set the chapter 8 predict box.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Fats from the fridge (15 min).
The plan: The practical below. Then turn over the Double Kinks Leave Liquids tiles and set the chapter 8 predict box.
The hydrocarbon tail of a fatty acid may or may not contain C=C double bonds. A saturated fatty acid has none: each carbon holds as many hydrogen atoms as it can, so the chain is saturated with hydrogen. An unsaturated fatty acid has at least one C=C. With one it is monounsaturated, and with two or more it is polyunsaturated.
In natural fatty acids the double bonds are almost all cis: the chain continues on the same side at both ends of the double bond, so it bends there, by about 30°. Every double bond puts one more kink in the tail. (A trans double bond, made when oils are partially hydrogenated, leaves the chain almost straight, so trans fats pack and melt much like saturated ones.)
Kinks decide the melting point. Straight saturated chains pack closely side by side, so the attractions between neighbouring molecules are strong and more heat is needed to pull them apart: a higher melting point, and a fat that is solid at room temperature. Kinked chains cannot pack closely, the attractions are weaker and the melting point is lower: an oil, liquid at room temperature. The more double bonds, the lower the melting point. Melting only separates whole molecules from each other. No covalent bond breaks.
The guidance asks about plants and endotherms. A plant is the temperature of its surroundings, and its seeds may sit in cold soil, so plants store oils rich in unsaturated fatty acids. These stay liquid when cold, so the store can still be used. An endotherm keeps its body warm, about 37 °C in a mammal, so its fat can hold a far larger share of saturated fatty acids: often a third to a half, against about a tenth in plant oils. Solid at room temperature, it is still soft at body temperature.
The rule is really about temperature. Tropical plants such as coconut and cocoa store more saturated fat, which is liquid in the tropics, and fish in cold seas, which are not endotherms, store very unsaturated oils.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Fats from the fridge (15 min).
The plan: The practical below. Then turn over the Double Kinks Leave Liquids tiles and set the chapter 8 predict box.
The hydrocarbon tail of a fatty acid may or may not contain C=C double bonds. A saturated fatty acid has none: each carbon holds as many hydrogen atoms as it can, so the chain is saturated with hydrogen. An unsaturated fatty acid has at least one C=C. With one it is monounsaturated, and with two or more it is polyunsaturated.
In natural fatty acids the double bonds are almost all cis: the chain continues on the same side at both ends of the double bond, so it bends there, by about 30°. Every double bond puts one more kink in the tail. (A trans double bond, made when oils are partially hydrogenated, leaves the chain almost straight, so trans fats pack and melt much like saturated ones.)
Kinks decide the melting point. Straight saturated chains pack closely side by side, so the attractions between neighbouring molecules are strong and more heat is needed to pull them apart: a higher melting point, and a fat that is solid at room temperature. Kinked chains cannot pack closely, the attractions are weaker and the melting point is lower: an oil, liquid at room temperature. The more double bonds, the lower the melting point. Melting only separates whole molecules from each other. No covalent bond breaks.
The guidance asks about plants and endotherms. A plant is the temperature of its surroundings, and its seeds may sit in cold soil, so plants store oils rich in unsaturated fatty acids. These stay liquid when cold, so the store can still be used. An endotherm keeps its body warm, about 37 °C in a mammal, so its fat can hold a far larger share of saturated fatty acids: often a third to a half, against about a tenth in plant oils. Solid at room temperature, it is still soft at body temperature.
The rule is really about temperature. Tropical plants such as coconut and cocoa store more saturated fat, which is liquid in the tropics, and fish in cold seas, which are not endotherms, store very unsaturated oils.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Fats from the fridge (15 min).
The plan: The practical below. Then turn over the Double Kinks Leave Liquids tiles and set the chapter 8 predict box.
The hydrocarbon tail of a fatty acid may or may not contain C=C double bonds. A saturated fatty acid has none: each carbon holds as many hydrogen atoms as it can, so the chain is saturated with hydrogen. An unsaturated fatty acid has at least one C=C. With one it is monounsaturated, and with two or more it is polyunsaturated.
In natural fatty acids the double bonds are almost all cis: the chain continues on the same side at both ends of the double bond, so it bends there, by about 30°. Every double bond puts one more kink in the tail. (A trans double bond, made when oils are partially hydrogenated, leaves the chain almost straight, so trans fats pack and melt much like saturated ones.)
Kinks decide the melting point. Straight saturated chains pack closely side by side, so the attractions between neighbouring molecules are strong and more heat is needed to pull them apart: a higher melting point, and a fat that is solid at room temperature. Kinked chains cannot pack closely, the attractions are weaker and the melting point is lower: an oil, liquid at room temperature. The more double bonds, the lower the melting point. Melting only separates whole molecules from each other. No covalent bond breaks.
The guidance asks about plants and endotherms. A plant is the temperature of its surroundings, and its seeds may sit in cold soil, so plants store oils rich in unsaturated fatty acids. These stay liquid when cold, so the store can still be used. An endotherm keeps its body warm, about 37 °C in a mammal, so its fat can hold a far larger share of saturated fatty acids: often a third to a half, against about a tenth in plant oils. Solid at room temperature, it is still soft at body temperature.
The rule is really about temperature. Tropical plants such as coconut and cocoa store more saturated fat, which is liquid in the tropics, and fish in cold seas, which are not endotherms, store very unsaturated oils.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Fats from the fridge (15 min).
The plan: The practical below. Then turn over the Double Kinks Leave Liquids tiles and set the chapter 8 predict box.
The hydrocarbon tail of a fatty acid may or may not contain C=C double bonds. A saturated fatty acid has none: each carbon holds as many hydrogen atoms as it can, so the chain is saturated with hydrogen. An unsaturated fatty acid has at least one C=C. With one it is monounsaturated, and with two or more it is polyunsaturated.
In natural fatty acids the double bonds are almost all cis: the chain continues on the same side at both ends of the double bond, so it bends there, by about 30°. Every double bond puts one more kink in the tail. (A trans double bond, made when oils are partially hydrogenated, leaves the chain almost straight, so trans fats pack and melt much like saturated ones.)
Kinks decide the melting point. Straight saturated chains pack closely side by side, so the attractions between neighbouring molecules are strong and more heat is needed to pull them apart: a higher melting point, and a fat that is solid at room temperature. Kinked chains cannot pack closely, the attractions are weaker and the melting point is lower: an oil, liquid at room temperature. The more double bonds, the lower the melting point. Melting only separates whole molecules from each other. No covalent bond breaks.
The guidance asks about plants and endotherms. A plant is the temperature of its surroundings, and its seeds may sit in cold soil, so plants store oils rich in unsaturated fatty acids. These stay liquid when cold, so the store can still be used. An endotherm keeps its body warm, about 37 °C in a mammal, so its fat can hold a far larger share of saturated fatty acids: often a third to a half, against about a tenth in plant oils. Solid at room temperature, it is still soft at body temperature.
The rule is really about temperature. Tropical plants such as coconut and cocoa store more saturated fat, which is liquid in the tropics, and fish in cold seas, which are not endotherms, store very unsaturated oils.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Fats from the fridge (15 min).
The plan: The practical below. Then turn over the Double Kinks Leave Liquids tiles and set the chapter 8 predict box.
Answer: B. Olive oil. With mostly one double bond per chain, its chains pack better than sunflower oil’s, so it starts to solidify at fridge temperatures while sunflower oil stays clear. More double bonds, lower melting point. The dry lab lets you measure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40 of 60: Fats from the fridge (15 min).
The plan: The practical below. Then turn over the Double Kinks Leave Liquids tiles and set the chapter 8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50 of 60: Store and insulate (10 min).
The plan: Chapter 9’s figures. Think, pair, share on the guiding question “How do carbohydrates and lipids compare as energy stores?”, building chapter 9’s table on the board. Then the chapter 9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50 of 60: Store and insulate (10 min).
The plan: Chapter 9’s figures. Think, pair, share on the guiding question “How do carbohydrates and lipids compare as energy stores?”, building chapter 9’s table on the board. Then the chapter 9 predict box.
Adipose tissue is made of cells that each hold a large droplet of triglyceride, under the skin and round organs. Four properties suit triglycerides to long-term energy storage.
Why keep glycogen at all? Glucose can be released from glycogen quickly, carried in the blood and respired with or without oxygen. Fat is mobilised more slowly, and fatty acids are respired only with oxygen. Glycogen suits quick, short-term needs, and fat the long term.
Triglycerides also give thermal insulation. Fat conducts heat only about half as well as muscle. An endotherm loses heat to colder surroundings faster the bigger the difference, and far faster in water than in air (A1.1, the ringed seal). So endotherms in cold habitats, above all in polar seas, have thick layers of fat called blubber, and tropical mammals have thin ones. An ectotherm makes too little heat for insulation to be worth much.
Example: Why more energy a gram? A fatty acid chain is almost all C–H bonds, with very little oxygen, so there is more to oxidise. Glucose already carries an oxygen on almost every carbon: it is partly oxidised before respiration starts (C1.2).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50 of 60: Store and insulate (10 min).
The plan: Chapter 9’s figures. Think, pair, share on the guiding question “How do carbohydrates and lipids compare as energy stores?”, building chapter 9’s table on the board. Then the chapter 9 predict box.
Adipose tissue is made of cells that each hold a large droplet of triglyceride, under the skin and round organs. Four properties suit triglycerides to long-term energy storage.
Why keep glycogen at all? Glucose can be released from glycogen quickly, carried in the blood and respired with or without oxygen. Fat is mobilised more slowly, and fatty acids are respired only with oxygen. Glycogen suits quick, short-term needs, and fat the long term.
Triglycerides also give thermal insulation. Fat conducts heat only about half as well as muscle. An endotherm loses heat to colder surroundings faster the bigger the difference, and far faster in water than in air (A1.1, the ringed seal). So endotherms in cold habitats, above all in polar seas, have thick layers of fat called blubber, and tropical mammals have thin ones. An ectotherm makes too little heat for insulation to be worth much.
Example: Why more energy a gram? A fatty acid chain is almost all C–H bonds, with very little oxygen, so there is more to oxidise. Glucose already carries an oxygen on almost every carbon: it is partly oxidised before respiration starts (C1.2).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50 of 60: Store and insulate (10 min).
The plan: Chapter 9’s figures. Think, pair, share on the guiding question “How do carbohydrates and lipids compare as energy stores?”, building chapter 9’s table on the board. Then the chapter 9 predict box.
Adipose tissue is made of cells that each hold a large droplet of triglyceride, under the skin and round organs. Four properties suit triglycerides to long-term energy storage.
Why keep glycogen at all? Glucose can be released from glycogen quickly, carried in the blood and respired with or without oxygen. Fat is mobilised more slowly, and fatty acids are respired only with oxygen. Glycogen suits quick, short-term needs, and fat the long term.
Triglycerides also give thermal insulation. Fat conducts heat only about half as well as muscle. An endotherm loses heat to colder surroundings faster the bigger the difference, and far faster in water than in air (A1.1, the ringed seal). So endotherms in cold habitats, above all in polar seas, have thick layers of fat called blubber, and tropical mammals have thin ones. An ectotherm makes too little heat for insulation to be worth much.
Example: Why more energy a gram? A fatty acid chain is almost all C–H bonds, with very little oxygen, so there is more to oxidise. Glucose already carries an oxygen on almost every carbon: it is partly oxidised before respiration starts (C1.2).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50 of 60: Store and insulate (10 min).
The plan: Chapter 9’s figures. Think, pair, share on the guiding question “How do carbohydrates and lipids compare as energy stores?”, building chapter 9’s table on the board. Then the chapter 9 predict box.
Adipose tissue is made of cells that each hold a large droplet of triglyceride, under the skin and round organs. Four properties suit triglycerides to long-term energy storage.
Why keep glycogen at all? Glucose can be released from glycogen quickly, carried in the blood and respired with or without oxygen. Fat is mobilised more slowly, and fatty acids are respired only with oxygen. Glycogen suits quick, short-term needs, and fat the long term.
Triglycerides also give thermal insulation. Fat conducts heat only about half as well as muscle. An endotherm loses heat to colder surroundings faster the bigger the difference, and far faster in water than in air (A1.1, the ringed seal). So endotherms in cold habitats, above all in polar seas, have thick layers of fat called blubber, and tropical mammals have thin ones. An ectotherm makes too little heat for insulation to be worth much.
Example: Why more energy a gram? A fatty acid chain is almost all C–H bonds, with very little oxygen, so there is more to oxidise. Glucose already carries an oxygen on almost every carbon: it is partly oxidised before respiration starts (C1.2).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50 of 60: Store and insulate (10 min).
The plan: Chapter 9’s figures. Think, pair, share on the guiding question “How do carbohydrates and lipids compare as energy stores?”, building chapter 9’s table on the board. Then the chapter 9 predict box.
Adipose tissue is made of cells that each hold a large droplet of triglyceride, under the skin and round organs. Four properties suit triglycerides to long-term energy storage.
Why keep glycogen at all? Glucose can be released from glycogen quickly, carried in the blood and respired with or without oxygen. Fat is mobilised more slowly, and fatty acids are respired only with oxygen. Glycogen suits quick, short-term needs, and fat the long term.
Triglycerides also give thermal insulation. Fat conducts heat only about half as well as muscle. An endotherm loses heat to colder surroundings faster the bigger the difference, and far faster in water than in air (A1.1, the ringed seal). So endotherms in cold habitats, above all in polar seas, have thick layers of fat called blubber, and tropical mammals have thin ones. An ectotherm makes too little heat for insulation to be worth much.
Example: Why more energy a gram? A fatty acid chain is almost all C–H bonds, with very little oxygen, so there is more to oxidise. Glucose already carries an oxygen on almost every carbon: it is partly oxidised before respiration starts (C1.2).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50 of 60: Store and insulate (10 min).
The plan: Chapter 9’s figures. Think, pair, share on the guiding question “How do carbohydrates and lipids compare as energy stores?”, building chapter 9’s table on the board. Then the chapter 9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50 of 60: Store and insulate (10 min).
The plan: Chapter 9’s figures. Think, pair, share on the guiding question “How do carbohydrates and lipids compare as energy stores?”, building chapter 9’s table on the board. Then the chapter 9 predict box.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50 of 60: Store and insulate (10 min).
The plan: Chapter 9’s figures. Think, pair, share on the guiding question “How do carbohydrates and lipids compare as energy stores?”, building chapter 9’s table on the board. Then the chapter 9 predict box.
Answer: A. The seal. It is an endotherm, holding its body near 37 °C in water close to freezing, and water draws heat away fast, so without blubber it would lose heat faster than it could make it. The cod is an ectotherm: its body sits at about the water’s temperature, so there is no warmth to keep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A phospholipid is amphipathic: one part of the molecule is attracted to water and another part is not. The phosphate group carries a negative charge and attracts water, and with the glycerol it forms the hydrophilic head. The two fatty acid tails are non-polar, so they are the hydrophobic tails.
In water, phospholipids arrange themselves so that their tails avoid water and their heads touch it. The result is two layers, with the tails pointing inwards and the heads facing the water on both sides: a phospholipid bilayer.
Nothing places the molecules. No enzyme arranges them and no energy is spent: the bilayer is simply what happens when molecules with hydrophilic and hydrophobic regions meet water. Its core is hydrophobic, so it is a barrier to ions and polar molecules (chapter 11 and B2.1), and it is the basis of every cell membrane (B2.1).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A phospholipid is amphipathic: one part of the molecule is attracted to water and another part is not. The phosphate group carries a negative charge and attracts water, and with the glycerol it forms the hydrophilic head. The two fatty acid tails are non-polar, so they are the hydrophobic tails.
In water, phospholipids arrange themselves so that their tails avoid water and their heads touch it. The result is two layers, with the tails pointing inwards and the heads facing the water on both sides: a phospholipid bilayer.
Nothing places the molecules. No enzyme arranges them and no energy is spent: the bilayer is simply what happens when molecules with hydrophilic and hydrophobic regions meet water. Its core is hydrophobic, so it is a barrier to ions and polar molecules (chapter 11 and B2.1), and it is the basis of every cell membrane (B2.1).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A phospholipid is amphipathic: one part of the molecule is attracted to water and another part is not. The phosphate group carries a negative charge and attracts water, and with the glycerol it forms the hydrophilic head. The two fatty acid tails are non-polar, so they are the hydrophobic tails.
In water, phospholipids arrange themselves so that their tails avoid water and their heads touch it. The result is two layers, with the tails pointing inwards and the heads facing the water on both sides: a phospholipid bilayer.
Nothing places the molecules. No enzyme arranges them and no energy is spent: the bilayer is simply what happens when molecules with hydrophilic and hydrophobic regions meet water. Its core is hydrophobic, so it is a barrier to ions and polar molecules (chapter 11 and B2.1), and it is the basis of every cell membrane (B2.1).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A phospholipid is amphipathic: one part of the molecule is attracted to water and another part is not. The phosphate group carries a negative charge and attracts water, and with the glycerol it forms the hydrophilic head. The two fatty acid tails are non-polar, so they are the hydrophobic tails.
In water, phospholipids arrange themselves so that their tails avoid water and their heads touch it. The result is two layers, with the tails pointing inwards and the heads facing the water on both sides: a phospholipid bilayer.
Nothing places the molecules. No enzyme arranges them and no energy is spent: the bilayer is simply what happens when molecules with hydrophilic and hydrophobic regions meet water. Its core is hydrophobic, so it is a barrier to ions and polar molecules (chapter 11 and B2.1), and it is the basis of every cell membrane (B2.1).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A phospholipid is amphipathic: one part of the molecule is attracted to water and another part is not. The phosphate group carries a negative charge and attracts water, and with the glycerol it forms the hydrophilic head. The two fatty acid tails are non-polar, so they are the hydrophobic tails.
In water, phospholipids arrange themselves so that their tails avoid water and their heads touch it. The result is two layers, with the tails pointing inwards and the heads facing the water on both sides: a phospholipid bilayer.
Nothing places the molecules. No enzyme arranges them and no energy is spent: the bilayer is simply what happens when molecules with hydrophilic and hydrophobic regions meet water. Its core is hydrophobic, so it is a barrier to ions and polar molecules (chapter 11 and B2.1), and it is the basis of every cell membrane (B2.1).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A phospholipid is amphipathic: one part of the molecule is attracted to water and another part is not. The phosphate group carries a negative charge and attracts water, and with the glycerol it forms the hydrophilic head. The two fatty acid tails are non-polar, so they are the hydrophobic tails.
In water, phospholipids arrange themselves so that their tails avoid water and their heads touch it. The result is two layers, with the tails pointing inwards and the heads facing the water on both sides: a phospholipid bilayer.
Nothing places the molecules. No enzyme arranges them and no energy is spent: the bilayer is simply what happens when molecules with hydrophilic and hydrophobic regions meet water. Its core is hydrophobic, so it is a barrier to ions and polar molecules (chapter 11 and B2.1), and it is the basis of every cell membrane (B2.1).
The animation "Watch it happen: a bilayer builds itself", paused at 1.5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A phospholipid is amphipathic: one part of the molecule is attracted to water and another part is not. The phosphate group carries a negative charge and attracts water, and with the glycerol it forms the hydrophilic head. The two fatty acid tails are non-polar, so they are the hydrophobic tails.
In water, phospholipids arrange themselves so that their tails avoid water and their heads touch it. The result is two layers, with the tails pointing inwards and the heads facing the water on both sides: a phospholipid bilayer.
Nothing places the molecules. No enzyme arranges them and no energy is spent: the bilayer is simply what happens when molecules with hydrophilic and hydrophobic regions meet water. Its core is hydrophobic, so it is a barrier to ions and polar molecules (chapter 11 and B2.1), and it is the basis of every cell membrane (B2.1).
The animation "Watch it happen: a bilayer builds itself", paused at 6.5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A phospholipid is amphipathic: one part of the molecule is attracted to water and another part is not. The phosphate group carries a negative charge and attracts water, and with the glycerol it forms the hydrophilic head. The two fatty acid tails are non-polar, so they are the hydrophobic tails.
In water, phospholipids arrange themselves so that their tails avoid water and their heads touch it. The result is two layers, with the tails pointing inwards and the heads facing the water on both sides: a phospholipid bilayer.
Nothing places the molecules. No enzyme arranges them and no energy is spent: the bilayer is simply what happens when molecules with hydrophilic and hydrophobic regions meet water. Its core is hydrophobic, so it is a barrier to ions and polar molecules (chapter 11 and B2.1), and it is the basis of every cell membrane (B2.1).
The animation "Watch it happen: a bilayer builds itself", paused at 13.0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The video is membrane-ed3060.mp4, one loop of the animation in the guide. It plays in PowerPoint and Keynote. Google Slides does not play a video embedded in a .pptx: download membrane-ed3060.mp4 (https://www.biologybybradford.com/guides/downloads/scenes/membrane-ed3060.mp4), upload it to Google Drive, then Insert &gt; Video &gt; Google Drive.
In the guide the class can change it as it runs: https://www.biologybybradford.com/guides/ib-biology-b1-1-carbohydrates-and-lipids#bilayer
What it shows, in order:
1. Phospholipids stirred into water point every which way.
2. The tails cannot form hydrogen bonds with water, so water crowds the tails together.
3. No enzyme placed them and no energy was spent: water arranged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Answer: C. A bilayer. The tails cannot hydrogen-bond with water, so water molecules crowd them together, and the charged heads are attracted to water. Two layers, tails to tails, is the arrangement in which every head touches water and no tail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Half loves water (10 min).
The plan: Chapter 10’s figure and predict box. Students draw and label a bilayer section with the hydrophilic and hydrophobic regions and the word amphipathic.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https://www.biologybybradford.com/exam-maker/sit?topics=B1.1&amp;level=HL&amp;paper=quiz&amp;marks=15&amp;src=ep
The guide: https://www.biologybybradford.com/guides/ib-biology-b1-1-carbohydrates-and-lipids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B1.1  ·  Carbohydrates and lipids  ·  Lesson 3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2.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2.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2.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2.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video" Target="../media/media-46-1.mp4"/><Relationship Id="rId2" Type="http://schemas.microsoft.com/office/2007/relationships/media" Target="../media/media-46-1.mp4"/><Relationship Id="rId3" Type="http://schemas.openxmlformats.org/officeDocument/2006/relationships/image" Target="../media/image-46-3.png"/><Relationship Id="rId4" Type="http://schemas.openxmlformats.org/officeDocument/2006/relationships/slideLayout" Target="../slideLayouts/slideLayout2.xml"/><Relationship Id="rId5"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www.biologybybradford.com/exam-maker/sit?topics=B1.1&amp;level=HL&amp;paper=quiz&amp;marks=15&amp;src=ep" TargetMode="External"/><Relationship Id="rId2" Type="http://schemas.openxmlformats.org/officeDocument/2006/relationships/hyperlink" Target="https://www.biologybybradford.com/guides/ib-biology-b1-1-carbohydrates-and-lipids" TargetMode="External"/><Relationship Id="rId3" Type="http://schemas.openxmlformats.org/officeDocument/2006/relationships/hyperlink" Target="https://www.biologybybradford.com/guides/ib-biology-b1-1-carbohydrates-and-lipids#lipids" TargetMode="External"/><Relationship Id="rId4" Type="http://schemas.openxmlformats.org/officeDocument/2006/relationships/hyperlink" Target="https://www.biologybybradford.com/guides/ib-biology-b1-1-carbohydrates-and-lipids#saturation" TargetMode="External"/><Relationship Id="rId5" Type="http://schemas.openxmlformats.org/officeDocument/2006/relationships/hyperlink" Target="https://www.biologybybradford.com/guides/ib-biology-b1-1-carbohydrates-and-lipids#adipose" TargetMode="External"/><Relationship Id="rId6" Type="http://schemas.openxmlformats.org/officeDocument/2006/relationships/hyperlink" Target="https://www.biologybybradford.com/guides/ib-biology-b1-1-carbohydrates-and-lipids#bilayer" TargetMode="External"/><Relationship Id="rId7" Type="http://schemas.openxmlformats.org/officeDocument/2006/relationships/hyperlink" Target="https://www.biologybybradford.com/tools/tarsia?topics=ib:B1.1&amp;level=SL" TargetMode="External"/><Relationship Id="rId8" Type="http://schemas.openxmlformats.org/officeDocument/2006/relationships/hyperlink" Target="https://www.biologybybradford.com/tools/dominos?topics=ib:B1.1&amp;level=SL" TargetMode="External"/><Relationship Id="rId9" Type="http://schemas.openxmlformats.org/officeDocument/2006/relationships/hyperlink" Target="https://www.biologybybradford.com/tools/picture-reveal?topics=ib:B1.1&amp;level=SL" TargetMode="External"/><Relationship Id="rId10" Type="http://schemas.openxmlformats.org/officeDocument/2006/relationships/hyperlink" Target="https://www.biologybybradford.com/tools/pub-quiz?topics=ib:B1.1&amp;level=SL" TargetMode="External"/><Relationship Id="rId11" Type="http://schemas.openxmlformats.org/officeDocument/2006/relationships/hyperlink" Target="https://www.biologybybradford.com/escape-rooms?bank=ib:B1.1&amp;level=SL#bank" TargetMode="External"/><Relationship Id="rId12" Type="http://schemas.openxmlformats.org/officeDocument/2006/relationships/hyperlink" Target="https://www.biologybybradford.com/mcqs/ib-biology-topic-b-1-1-biological-molecules" TargetMode="External"/><Relationship Id="rId13" Type="http://schemas.openxmlformats.org/officeDocument/2006/relationships/hyperlink" Target="https://www.biologybybradford.com/tools/revision-maps/b1-1-carbohydrates-and-lipids" TargetMode="External"/><Relationship Id="rId14" Type="http://schemas.openxmlformats.org/officeDocument/2006/relationships/hyperlink" Target="https://www.biologybybradford.com/exam-maker/ib/b1-1-carbohydrates-and-lipids" TargetMode="External"/><Relationship Id="rId15" Type="http://schemas.openxmlformats.org/officeDocument/2006/relationships/hyperlink" Target="https://www.splycr.com/?set=0001e18d-7a27-5d67-a39f-30b5b1061ce1" TargetMode="External"/><Relationship Id="rId16" Type="http://schemas.openxmlformats.org/officeDocument/2006/relationships/hyperlink" Target="https://www.splycr.com/?set=0149e5b1-556c-5902-b941-336cda04e3d2" TargetMode="External"/><Relationship Id="rId17" Type="http://schemas.openxmlformats.org/officeDocument/2006/relationships/slideLayout" Target="../slideLayouts/slideLayout2.xml"/><Relationship Id="rId18"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B1.1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4</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Carbohydrates and lipids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Lipids</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B1.1.8 to B1.1.12</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Why lipids avoid water, how fats and phospholipids are built, and how fats store and insulate</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7, 8, 9, 10</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Explain why lipids are hydrophobic, and how condensation builds triglycerides and phospholipids  (B1.1.8, B1.1.9)</a:t>
            </a:r>
            <a:endParaRPr lang="en-US" sz="1700" dirty="0"/>
          </a:p>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Compare saturated, monounsaturated and polyunsaturated fatty acids and explain their melting points  (B1.1.10)</a:t>
            </a:r>
            <a:endParaRPr lang="en-US" sz="1700" dirty="0"/>
          </a:p>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Explain why triglycerides suit long-term energy storage and insulation, and compare them with carbohydrates as stores  (B1.1.11)</a:t>
            </a:r>
            <a:endParaRPr lang="en-US" sz="1700" dirty="0"/>
          </a:p>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Explain how amphipathic phospholipids form a bilayer in water  (B1.1.12)</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salted butter puzzle</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chapter 7 predict box.</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8:00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DEMO</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salted butter puzzle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Salted butter, a beaker, a pan or beaker of hot water, a ladle, watch glasses.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Melt about 50 g of salted butter in a small beaker standing in hot water and leave it to settle for 10 minutes: foam on top, clear golden fat, a cloudy watery layer below. Ladle off the fat. Ask where the salt went, and how to show it without tasting (no tasting in a lab): evaporate a drop of each layer on a watch glass and look for crystals.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You have salted butter but need it unsalted. What could you do?</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Stir it into plenty of water and filter the salt out of the butter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Melt it, leave it to settle, then pour the fat off the water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Heat it hard until the salt evaporates and only the fat is left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You have salted butter but need it unsalted. What could you do?</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Stir it into plenty of water and filter the salt out of the butter</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Melt it, leave it to settle, then pour the fat off the water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Heat it hard until the salt evaporates and only the fat is left</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Melt it and let it settle. Butter is a mixture: mostly fat, with some water. Salt dissolves in water but not in fat, so it stays in the watery layer at the bottom while the fat floats above. Pour or ladle the fat off and it is almost salt-free: this is clarified butter. Stirring into water fails because the fat does not dissolve, and salt does not evaporate at kitchen temperatures.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DEMO</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7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Oil and solvents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Oil, water, hexane (fume cupboard, no flames), stoppered tubes.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Two tubes: a few drops of vegetable oil shaken with water, which gives two layers, and with hexane in a fume cupboard, which gives one clear layer.</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B1.1.8 B1.1.9 Lipids, triglycerides and phospholipids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Lipids keep their distance from water</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Shake oil with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B1.1.8 B1.1.9 Lipids, triglycerides and phospholipids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Lipids keep their distance from water</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and it separates and floats: it does not dissolve.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B1.1.8 B1.1.9 Lipids, triglycerides and phospholipids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Lipids keep their distance from water</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a non-polar solvent such as hexane, it dissolves.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B1.1.8 B1.1.9 Lipids, triglycerides and phospholipids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Lipids keep their distance from water</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Butter is mostly fat, with some water and, in salted butter, salt.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B1.1.8 B1.1.9 Lipids, triglycerides and phospholipids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Lipids keep their distance from water</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Melted, the fat separates from the watery layer, and the salt stays dissolved in the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B1.1.8 B1.1.9 Lipids, triglycerides and phospholipids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Lipids keep their distance from water</a:t>
            </a:r>
            <a:endParaRPr lang="en-US" sz="2800" dirty="0"/>
          </a:p>
        </p:txBody>
      </p:sp>
      <p:sp>
        <p:nvSpPr>
          <p:cNvPr id="5" name="Shape 3"/>
          <p:cNvSpPr/>
          <p:nvPr/>
        </p:nvSpPr>
        <p:spPr>
          <a:xfrm>
            <a:off x="438912" y="1706074"/>
            <a:ext cx="6803136" cy="4451692"/>
          </a:xfrm>
          <a:prstGeom prst="roundRect">
            <a:avLst>
              <a:gd name="adj" fmla="val 24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15802"/>
            <a:ext cx="6583680" cy="4232236"/>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Lipids are substances made by living things that dissolve in non-polar solvents, such as hexane, but only sparingly in water.</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Lipids include fats, oils, waxes and steroids.</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Lipids are mostly carbon and hydrogen, and C–H bonds are non-polar, so there are no partial charges for water to attract (A1.1).</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Water molecules stay bonded to each other and push the lipid out into droplets or a separate layer: lipids are hydrophobic.</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B1.1.8 B1.1.9 Lipids, triglycerides and phospholipids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Lipids keep their distance from water</a:t>
            </a:r>
            <a:endParaRPr lang="en-US" sz="2800" dirty="0"/>
          </a:p>
        </p:txBody>
      </p:sp>
      <p:sp>
        <p:nvSpPr>
          <p:cNvPr id="5" name="Shape 3"/>
          <p:cNvSpPr/>
          <p:nvPr/>
        </p:nvSpPr>
        <p:spPr>
          <a:xfrm>
            <a:off x="3223669" y="1581912"/>
            <a:ext cx="574435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97" y="1691640"/>
            <a:ext cx="552490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Triglyceride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B1.1.8 B1.1.9 Lipids, triglycerides and phospholipids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Lipids keep their distance from water</a:t>
            </a:r>
            <a:endParaRPr lang="en-US" sz="2800" dirty="0"/>
          </a:p>
        </p:txBody>
      </p:sp>
      <p:sp>
        <p:nvSpPr>
          <p:cNvPr id="5" name="Shape 3"/>
          <p:cNvSpPr/>
          <p:nvPr/>
        </p:nvSpPr>
        <p:spPr>
          <a:xfrm>
            <a:off x="3223669" y="1581912"/>
            <a:ext cx="574435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97" y="1691640"/>
            <a:ext cx="552490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Phospholipid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71963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B1.1.8 B1.1.9 Lipids, triglycerides and phospholipids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Lipids keep their distance from water</a:t>
            </a:r>
            <a:endParaRPr lang="en-US" sz="2800" dirty="0"/>
          </a:p>
        </p:txBody>
      </p:sp>
      <p:sp>
        <p:nvSpPr>
          <p:cNvPr id="5" name="Shape 3"/>
          <p:cNvSpPr/>
          <p:nvPr/>
        </p:nvSpPr>
        <p:spPr>
          <a:xfrm>
            <a:off x="496664" y="1627632"/>
            <a:ext cx="668763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06392" y="1737360"/>
            <a:ext cx="646817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Lipids are substances made by living things that dissolve in non-polar solvents, such as hexane, but only sparingly in water.</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Lipids include fats, oils, waxes and steroids.</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Lipids are mostly carbon and hydrogen, and C–H bonds are non-polar, so there are no partial charges for water to attract (A1.1).</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Water molecules stay bonded to each other and push the lipid out into droplets or a separate layer: lipids are hydrophobic.</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fat is not a chain of “fat molecules”, and it is not a polymer: it is one glycerol carrying three fatty acids.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Make a fat, make a phospholipid</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pieces, scissors, glue.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Paper pieces: a glycerol strip with three OH tabs, three fatty acid strips with COOH ends, one pink phosphate circle and small water cut-outs. Students cut off an H and an OH for each join and stick them together as water. They count three for a triglyceride and three for a phospholipid. The biomolecules lab has the same task on screen.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Fats from the fridge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The fats, small dishes, gloves, a tray of warm water, a thermometer, labels or photos of labels.</a:t>
            </a:r>
            <a:endParaRPr lang="en-US" sz="14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750" dirty="0">
                <a:solidFill>
                  <a:srgbClr val="1A3A2A"/>
                </a:solidFill>
                <a:latin typeface="Arial" pitchFamily="34" charset="0"/>
                <a:ea typeface="Arial" pitchFamily="34" charset="-122"/>
                <a:cs typeface="Arial" pitchFamily="34" charset="-120"/>
              </a:rPr>
              <a:t>Small samples of butter, lard, coconut oil, olive oil, sunflower oil and a margarine, straight from the fridge, in labelled dishes. Warm each in a gloved hand, or float the dishes on a tray of warm water, and record the order in which they soften and melt. Then read each label and rank the fats by their saturated, monounsaturated and polyunsaturated content. Does the order fit? Which one does not (coconut oil), and why (chapter 8, the dry lab)? Safety: no nut oils (allergy: use rapeseed instead), no tasting, wash hands. Margarine is a blend of plant oils made spreadable by processing: use its label.</a:t>
            </a:r>
            <a:endParaRPr lang="en-US" sz="17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unsaturated fats are oils</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Double</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K</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Kinks</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Leave</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Liquids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unsaturated fats are oils</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Double</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C=C double bond</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one in a monounsaturated chain, two or more in a polyunsaturated one</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K</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Kinks</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Kinked chain</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each cis double bond bends the chain</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Leave</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Loose packing</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bent chains cannot lie close, so they attract each other less</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Liquids</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Lower melting point</a:t>
            </a:r>
            <a:endParaRPr lang="en-US" sz="165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less heat separates them: an oil at room temperature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463040"/>
          </a:xfrm>
          <a:prstGeom prst="rect">
            <a:avLst/>
          </a:prstGeom>
          <a:noFill/>
          <a:ln/>
        </p:spPr>
        <p:txBody>
          <a:bodyPr wrap="square" rtlCol="0" anchor="t">
            <a:normAutofit/>
          </a:bodyPr>
          <a:lstStyle/>
          <a:p>
            <a:pPr indent="0" marL="0">
              <a:buNone/>
            </a:pPr>
            <a:r>
              <a:rPr lang="en-US" sz="2250" b="1" dirty="0">
                <a:solidFill>
                  <a:srgbClr val="1A3A2A"/>
                </a:solidFill>
                <a:latin typeface="Arial" pitchFamily="34" charset="0"/>
                <a:ea typeface="Arial" pitchFamily="34" charset="-122"/>
                <a:cs typeface="Arial" pitchFamily="34" charset="-120"/>
              </a:rPr>
              <a:t>Olive oil’s fatty acids are mostly monounsaturated, and ordinary sunflower oil’s are mostly polyunsaturated. Both are liquid at room temperature. You put a bottle of each in the fridge at 5 °C. Which turns cloudy and thick?</a:t>
            </a:r>
            <a:endParaRPr lang="en-US" sz="2250" dirty="0"/>
          </a:p>
        </p:txBody>
      </p:sp>
      <p:sp>
        <p:nvSpPr>
          <p:cNvPr id="5" name="Text 3"/>
          <p:cNvSpPr/>
          <p:nvPr/>
        </p:nvSpPr>
        <p:spPr>
          <a:xfrm>
            <a:off x="731520" y="242316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Sunflower oil: its chains have more double bonds, so it freezes first</a:t>
            </a:r>
            <a:endParaRPr lang="en-US" sz="1900" dirty="0"/>
          </a:p>
        </p:txBody>
      </p:sp>
      <p:sp>
        <p:nvSpPr>
          <p:cNvPr id="6" name="Text 4"/>
          <p:cNvSpPr/>
          <p:nvPr/>
        </p:nvSpPr>
        <p:spPr>
          <a:xfrm>
            <a:off x="731520" y="311302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Olive oil: fewer double bonds per chain, so a higher melting point</a:t>
            </a:r>
            <a:endParaRPr lang="en-US" sz="1900" dirty="0"/>
          </a:p>
        </p:txBody>
      </p:sp>
      <p:sp>
        <p:nvSpPr>
          <p:cNvPr id="7" name="Text 5"/>
          <p:cNvSpPr/>
          <p:nvPr/>
        </p:nvSpPr>
        <p:spPr>
          <a:xfrm>
            <a:off x="731520" y="38028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Neither: oils are liquid fats and never go solid, however cold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B1.1.10 Saturated and unsaturated fatty acids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double bond puts a kink in the tail</a:t>
            </a:r>
            <a:endParaRPr lang="en-US" sz="2800" dirty="0"/>
          </a:p>
        </p:txBody>
      </p:sp>
      <p:sp>
        <p:nvSpPr>
          <p:cNvPr id="5" name="Shape 3"/>
          <p:cNvSpPr/>
          <p:nvPr/>
        </p:nvSpPr>
        <p:spPr>
          <a:xfrm>
            <a:off x="3642910" y="1581912"/>
            <a:ext cx="49058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52638" y="1691640"/>
            <a:ext cx="46864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Saturated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B1.1.10 Saturated and unsaturated fatty acids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double bond puts a kink in the tail</a:t>
            </a:r>
            <a:endParaRPr lang="en-US" sz="2800" dirty="0"/>
          </a:p>
        </p:txBody>
      </p:sp>
      <p:sp>
        <p:nvSpPr>
          <p:cNvPr id="5" name="Shape 3"/>
          <p:cNvSpPr/>
          <p:nvPr/>
        </p:nvSpPr>
        <p:spPr>
          <a:xfrm>
            <a:off x="3642910" y="1581912"/>
            <a:ext cx="49058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52638" y="1691640"/>
            <a:ext cx="46864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Monounsaturated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B1.1.10 Saturated and unsaturated fatty acids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double bond puts a kink in the tail</a:t>
            </a:r>
            <a:endParaRPr lang="en-US" sz="2800" dirty="0"/>
          </a:p>
        </p:txBody>
      </p:sp>
      <p:sp>
        <p:nvSpPr>
          <p:cNvPr id="5" name="Shape 3"/>
          <p:cNvSpPr/>
          <p:nvPr/>
        </p:nvSpPr>
        <p:spPr>
          <a:xfrm>
            <a:off x="3642910" y="1581912"/>
            <a:ext cx="49058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52638" y="1691640"/>
            <a:ext cx="46864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Polyunsaturated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B1.1.10 Saturated and unsaturated fatty acids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double bond puts a kink in the tail</a:t>
            </a:r>
            <a:endParaRPr lang="en-US" sz="2800" dirty="0"/>
          </a:p>
        </p:txBody>
      </p:sp>
      <p:sp>
        <p:nvSpPr>
          <p:cNvPr id="5" name="Shape 3"/>
          <p:cNvSpPr/>
          <p:nvPr/>
        </p:nvSpPr>
        <p:spPr>
          <a:xfrm>
            <a:off x="987483" y="1627632"/>
            <a:ext cx="5705995"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97211" y="1737360"/>
            <a:ext cx="5486539"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A saturated fatty acid has none: each carbon holds as many hydrogen atoms as it can, so the chain is saturated with hydrogen.</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An unsaturated fatty acid has at least one C=C.</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With one it is monounsaturated, and with two or more it is polyunsaturated.</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In natural fatty acids the double bonds are almost all cis: the chain continues on the same side at both ends of the double bond, so it bends there, by about 30°.</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463040"/>
          </a:xfrm>
          <a:prstGeom prst="rect">
            <a:avLst/>
          </a:prstGeom>
          <a:noFill/>
          <a:ln/>
        </p:spPr>
        <p:txBody>
          <a:bodyPr wrap="square" rtlCol="0" anchor="t">
            <a:normAutofit/>
          </a:bodyPr>
          <a:lstStyle/>
          <a:p>
            <a:pPr indent="0" marL="0">
              <a:buNone/>
            </a:pPr>
            <a:r>
              <a:rPr lang="en-US" sz="2250" b="1" dirty="0">
                <a:solidFill>
                  <a:srgbClr val="1A3A2A"/>
                </a:solidFill>
                <a:latin typeface="Arial" pitchFamily="34" charset="0"/>
                <a:ea typeface="Arial" pitchFamily="34" charset="-122"/>
                <a:cs typeface="Arial" pitchFamily="34" charset="-120"/>
              </a:rPr>
              <a:t>Olive oil’s fatty acids are mostly monounsaturated, and ordinary sunflower oil’s are mostly polyunsaturated. Both are liquid at room temperature. You put a bottle of each in the fridge at 5 °C. Which turns cloudy and thick?</a:t>
            </a:r>
            <a:endParaRPr lang="en-US" sz="2250" dirty="0"/>
          </a:p>
        </p:txBody>
      </p:sp>
      <p:sp>
        <p:nvSpPr>
          <p:cNvPr id="5" name="Text 3"/>
          <p:cNvSpPr/>
          <p:nvPr/>
        </p:nvSpPr>
        <p:spPr>
          <a:xfrm>
            <a:off x="731520" y="242316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Sunflower oil: its chains have more double bonds, so it freezes first</a:t>
            </a:r>
            <a:endParaRPr lang="en-US" sz="1900" dirty="0"/>
          </a:p>
        </p:txBody>
      </p:sp>
      <p:sp>
        <p:nvSpPr>
          <p:cNvPr id="6" name="Text 4"/>
          <p:cNvSpPr/>
          <p:nvPr/>
        </p:nvSpPr>
        <p:spPr>
          <a:xfrm>
            <a:off x="731520" y="311302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Olive oil: fewer double bonds per chain, so a higher melting point</a:t>
            </a:r>
            <a:endParaRPr lang="en-US" sz="1900" dirty="0"/>
          </a:p>
        </p:txBody>
      </p:sp>
      <p:sp>
        <p:nvSpPr>
          <p:cNvPr id="7" name="Text 5"/>
          <p:cNvSpPr/>
          <p:nvPr/>
        </p:nvSpPr>
        <p:spPr>
          <a:xfrm>
            <a:off x="731520" y="38028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Neither: oils are liquid fats and never go solid, however cold</a:t>
            </a:r>
            <a:endParaRPr lang="en-US" sz="1900" dirty="0"/>
          </a:p>
        </p:txBody>
      </p:sp>
      <p:sp>
        <p:nvSpPr>
          <p:cNvPr id="8" name="Text 6"/>
          <p:cNvSpPr/>
          <p:nvPr/>
        </p:nvSpPr>
        <p:spPr>
          <a:xfrm>
            <a:off x="731520" y="4492752"/>
            <a:ext cx="10728655" cy="18348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Olive oil. With mostly one double bond per chain, its chains pack better than sunflower oil’s, so it starts to solidify at fridge temperatures while sunflower oil stays clear. More double bonds, lower melting point. The dry lab lets you measure it.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Melting does not break double bonds or any other covalent bond: it separates whole molecules.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Store and insulate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Think, pair, share on the guiding question “How do carbohydrates and lipids compare as energy stores?”, building chapter 9’s table on the board.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50</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B1.1.11 Adipose tissue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the lightest way to carry energy</a:t>
            </a:r>
            <a:endParaRPr lang="en-US" sz="2800" dirty="0"/>
          </a:p>
        </p:txBody>
      </p:sp>
      <p:sp>
        <p:nvSpPr>
          <p:cNvPr id="5" name="Shape 3"/>
          <p:cNvSpPr/>
          <p:nvPr/>
        </p:nvSpPr>
        <p:spPr>
          <a:xfrm>
            <a:off x="438912" y="2117531"/>
            <a:ext cx="6803136" cy="3628777"/>
          </a:xfrm>
          <a:prstGeom prst="roundRect">
            <a:avLst>
              <a:gd name="adj" fmla="val 302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27259"/>
            <a:ext cx="6583680" cy="340932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Energy dense. Fat releases about twice the energy of carbohydrate for the same mass: about 37 kJ a gram, against about 17 kJ.</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Stored without water. Triglycerides are hydrophobic, so fat is stored dry. Glycogen is stored with about three times its own mass of water, so the same energy in fat weighs several times less. That matters to anything that moves, flies or migrates.</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Insoluble. Even a large store has no osmotic effect on the cell.</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Chemically stable. Fat keeps for months.</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50</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B1.1.11 Adipose tissue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the lightest way to carry energy</a:t>
            </a:r>
            <a:endParaRPr lang="en-US" sz="2800" dirty="0"/>
          </a:p>
        </p:txBody>
      </p:sp>
      <p:sp>
        <p:nvSpPr>
          <p:cNvPr id="5" name="Shape 3"/>
          <p:cNvSpPr/>
          <p:nvPr/>
        </p:nvSpPr>
        <p:spPr>
          <a:xfrm>
            <a:off x="2898675" y="1581912"/>
            <a:ext cx="639434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403" y="1691640"/>
            <a:ext cx="617488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Tropical sea 28 °C</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50</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B1.1.11 Adipose tissue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the lightest way to carry energy</a:t>
            </a:r>
            <a:endParaRPr lang="en-US" sz="2800" dirty="0"/>
          </a:p>
        </p:txBody>
      </p:sp>
      <p:sp>
        <p:nvSpPr>
          <p:cNvPr id="5" name="Shape 3"/>
          <p:cNvSpPr/>
          <p:nvPr/>
        </p:nvSpPr>
        <p:spPr>
          <a:xfrm>
            <a:off x="2898675" y="1581912"/>
            <a:ext cx="639434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403" y="1691640"/>
            <a:ext cx="617488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Temperate sea 12 °C</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50</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B1.1.11 Adipose tissue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the lightest way to carry energy</a:t>
            </a:r>
            <a:endParaRPr lang="en-US" sz="2800" dirty="0"/>
          </a:p>
        </p:txBody>
      </p:sp>
      <p:sp>
        <p:nvSpPr>
          <p:cNvPr id="5" name="Shape 3"/>
          <p:cNvSpPr/>
          <p:nvPr/>
        </p:nvSpPr>
        <p:spPr>
          <a:xfrm>
            <a:off x="2898675" y="1581912"/>
            <a:ext cx="639434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403" y="1691640"/>
            <a:ext cx="617488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Polar sea −2 °C</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50</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B1.1.11 Adipose tissue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the lightest way to carry energy</a:t>
            </a:r>
            <a:endParaRPr lang="en-US" sz="2800" dirty="0"/>
          </a:p>
        </p:txBody>
      </p:sp>
      <p:sp>
        <p:nvSpPr>
          <p:cNvPr id="5" name="Shape 3"/>
          <p:cNvSpPr/>
          <p:nvPr/>
        </p:nvSpPr>
        <p:spPr>
          <a:xfrm>
            <a:off x="438912" y="1823575"/>
            <a:ext cx="6803136" cy="4216690"/>
          </a:xfrm>
          <a:prstGeom prst="roundRect">
            <a:avLst>
              <a:gd name="adj" fmla="val 260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33303"/>
            <a:ext cx="6583680" cy="399723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Energy dense. Fat releases about twice the energy of carbohydrate for the same mass: about 37 kJ a gram, against about 17 kJ.</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Stored without water. Triglycerides are hydrophobic, so fat is stored dry. Glycogen is stored with about three times its own mass of water, so the same energy in fat weighs several times less. That matters to anything that moves, flies or migrates.</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Insoluble. Even a large store has no osmotic effect on the cell.</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Chemically stable. Fat keeps for months.</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Not every carbohydrate store is short-term. Plants keep starch for months in seeds and tubers: “short-term” describes glycogen in animals.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seal and a cod swim in the same polar sea. Which needs a thick layer of fat to insulate it?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seal: its body stays near 37 °C, much warmer than the water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cod: it is far smaller than the seal, so it loses heat faster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Both equally: they swim in the same water at the same temperature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seal and a cod swim in the same polar sea. Which needs a thick layer of fat to insulate it?</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seal: its body stays near 37 °C, much warmer than the water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cod: it is far smaller than the seal, so it loses heat faster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Both equally: they swim in the same water at the same temperature</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seal. It is an endotherm, holding its body near 37 °C in water close to freezing, and water draws heat away fast, so without blubber it would lose heat faster than it could make it. The cod is an ectotherm: its body sits at about the water’s temperature, so there is no warmth to keep in.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Half loves water</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draw and label a bilayer section with the hydrophilic and hydrophobic regions and the word amphipathic.</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B1.1.12 The phospholipid bilayer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Half loves water, half does not</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molecule, two natures: amphipathic.</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B1.1.12 The phospholipid bilayer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Half loves water, half does not</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Mixed into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B1.1.12 The phospholipid bilayer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Half loves water, half does not</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tails turn away from water and the heads face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B1.1.12 The phospholipid bilayer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Half loves water, half does not</a:t>
            </a:r>
            <a:endParaRPr lang="en-US" sz="2800" dirty="0"/>
          </a:p>
        </p:txBody>
      </p:sp>
      <p:sp>
        <p:nvSpPr>
          <p:cNvPr id="5" name="Shape 3"/>
          <p:cNvSpPr/>
          <p:nvPr/>
        </p:nvSpPr>
        <p:spPr>
          <a:xfrm>
            <a:off x="3070134" y="1581912"/>
            <a:ext cx="605142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62" y="1691640"/>
            <a:ext cx="583197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forming a bilayer, with water on both sides.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B1.1.12 The phospholipid bilayer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Half loves water, half does not</a:t>
            </a:r>
            <a:endParaRPr lang="en-US" sz="2800" dirty="0"/>
          </a:p>
        </p:txBody>
      </p:sp>
      <p:sp>
        <p:nvSpPr>
          <p:cNvPr id="5" name="Shape 3"/>
          <p:cNvSpPr/>
          <p:nvPr/>
        </p:nvSpPr>
        <p:spPr>
          <a:xfrm>
            <a:off x="438912" y="1706057"/>
            <a:ext cx="6803136" cy="4451727"/>
          </a:xfrm>
          <a:prstGeom prst="roundRect">
            <a:avLst>
              <a:gd name="adj" fmla="val 24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15785"/>
            <a:ext cx="6583680" cy="423227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A phospholipid is amphipathic: one part of the molecule is attracted to water and another part is not.</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phosphate group carries a negative charge and attracts water, and with the glycerol it forms the hydrophilic head.</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two fatty acid tails are non-polar, so they are the hydrophobic tails.</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result is two layers, with the tails pointing inwards and the heads facing the water on both sides: a phospholipid bilayer.</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B1.1.12 The phospholipid bilayer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Half loves water, half does not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Phospholipids stirred into water point every which way.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in the bilayer: 0 of 44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B1.1.12 The phospholipid bilayer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Half loves water, half does not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tails cannot form hydrogen bonds with water, so water crowds the tails together.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in the bilayer: 6 of 44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B1.1.12 The phospholipid bilayer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Half loves water, half does not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 enzyme placed them and no energy was spent: water arranged them.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in the bilayer: 44 of 44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B1.1.12 The phospholipid bilayer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Half loves water, half does not</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7309" y="1600200"/>
            <a:ext cx="629707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8749" y="1691640"/>
            <a:ext cx="611419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a bilayer builds itself: click to play. It loops every 16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Phospholipids are stirred into a beaker of water, well below the surface. What do they form?</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solid clump with the heads hidden inside and the tails facing the water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Nothing: they all dissolve as separate molecules in the water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 double layer: tails inside, heads facing the water on both sides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Phospholipids are stirred into a beaker of water, well below the surface. What do they form?</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solid clump with the heads hidden inside and the tails facing the water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Nothing: they all dissolve as separate molecules in the water</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 double layer: tails inside, heads facing the water on both sides</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 bilayer. The tails cannot hydrogen-bond with water, so water molecules crowd them together, and the charged heads are attracted to water. Two layers, tails to tails, is the arrangement in which every head touches water and no tail does.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Cells do not build the bilayer by placing each phospholipid with an enzyme. Once the molecules are made, water arranges them.</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Explain how amphipathic phospholipids form a bilayer in water.</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B1.1,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7 Lipids keep their distance from water</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8 Every double bond puts a kink in the tail</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9 Fat: the lightest way to carry energy</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10 Half loves water, half does not</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B1.1,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B1.1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Biological Molecules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B1.1 Carbohydrates and lipids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B1.1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B1.1 Carbohydrates</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B1.1b Lipids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B1.1 Carbohydrates and lipids, lesson 3: Lipids</dc:title>
  <dc:subject>PptxGenJS Presentation</dc:subject>
  <dc:creator>Biology by Bradford</dc:creator>
  <cp:lastModifiedBy>Biology by Bradford</cp:lastModifiedBy>
  <cp:revision>1</cp:revision>
  <dcterms:created xsi:type="dcterms:W3CDTF">2026-10-19T17:26:13Z</dcterms:created>
  <dcterms:modified xsi:type="dcterms:W3CDTF">2026-10-19T17:26:13Z</dcterms:modified>
</cp:coreProperties>
</file>