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B1.1, Carbohydrates and lipids. Lesson 4 of 4: Steroids, the dry lab and review, 60 minutes.
The plan, minute by minute (each slide's footer says where you are):
0 to 8 min (8)  Spot the steroid
8 to 33 min (25)  The dry lab: Fats on the bench
33 to 45 min (12)  Codenames-style keyword game
45 to 57 min (12)  Exam question, timed
57 to 60 min (3)  Exit: form and function
Homework or extension: the reaction GIF, the polymer clay keyring, Tarsia or dominoes on B1.1, and the Check step. A note for the board in lesson 3: a triglyceride has three fatty acids, three ester bonds, and released three waters.
What students get wrong:
“Small molecules cross membranes and big ones do not.” Polarity decides, not size.
Stretch and support:
Support: the key terms (tap the dotted words) as a glossary, and the bond builder’s tap mode on a tablet.
Stretch: in the dry lab, predict the mystery acid’s melting point from both graphs before measuring it, and explain the size of your error.
The lesson plan to print: https://www.biologybybradford.com/guides/downloads/ib-biology-b1-1-carbohydrates-and-lipids-lesson-4-plan.pdf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Spot the steroid (8 min).
The plan: Chapter 11’s first figure on the board. The class votes A to F before each tap. Then the chapter 11 predict box.
Start a 8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Spot the steroid (8 min).
The plan: Chapter 11’s first figure on the board. The class votes A to F before each tap. Then the chapter 11 predict box.
Steroids are lipids built on four fused rings: three rings of six carbons and one of five, sharing edges. Different groups attached to the rings make different steroids. To identify a steroid from a diagram, look for that four-ring block, whatever is attached to it.
Cholesterol, which sits in animal cell membranes (B2.1), is a steroid, and so are the sex hormones oestradiol and testosterone. The hormones are made from cholesterol.
Steroids are mostly hydrocarbon, so they are non-polar. Oestradiol has two OH groups and testosterone an OH and a C=O, but the rings dominate. They dissolve into the hydrophobic core of the bilayer and diffuse straight through it, with no transport protein. (In blood they travel bound to carrier proteins, because they barely dissolve in plasma.) Glucose and ions, although smaller, are polar or charged. They cannot cross the core and need proteins (B2.1).
Inside the target cell these hormones bind receptors that act on genes (C2.1), and oestradiol takes part in the menstrual cycle (D3.1).
Parts of the figure:
Testosterone A steroid: four fused rings, three of six carbons and one of five, sharing edges.
α-glucose Not a steroid: it has a single ring, of five carbons and an oxygen, with groups attached.
A steroid skeleton A steroid: four fused rings, three of six carbons and one of five. Nothing is attached, but the block is what makes it a steroid. Cholesterol and the sex hormones are this block with groups added.
Part of an amylose chain Not a steroid: it has four rings, but they are joined by oxygen bridges, not fused. Each ring is a whole glucose unit.
Oestradiol A steroid: four fused rings, three of six carbons and one of five. The first ring is drawn with three double bonds.
A triglyceride Not a steroid: one glycerol carrying three fatty acid chains. It is a lipid, but it has no fused rings.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Spot the steroid (8 min).
The plan: Chapter 11’s first figure on the board. The class votes A to F before each tap. Then the chapter 11 predict box.
Steroids are lipids built on four fused rings: three rings of six carbons and one of five, sharing edges. Different groups attached to the rings make different steroids. To identify a steroid from a diagram, look for that four-ring block, whatever is attached to it.
Cholesterol, which sits in animal cell membranes (B2.1), is a steroid, and so are the sex hormones oestradiol and testosterone. The hormones are made from cholesterol.
Steroids are mostly hydrocarbon, so they are non-polar. Oestradiol has two OH groups and testosterone an OH and a C=O, but the rings dominate. They dissolve into the hydrophobic core of the bilayer and diffuse straight through it, with no transport protein. (In blood they travel bound to carrier proteins, because they barely dissolve in plasma.) Glucose and ions, although smaller, are polar or charged. They cannot cross the core and need proteins (B2.1).
Inside the target cell these hormones bind receptors that act on genes (C2.1), and oestradiol takes part in the menstrual cycle (D3.1).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Spot the steroid (8 min).
The plan: Chapter 11’s first figure on the board. The class votes A to F before each tap. Then the chapter 11 predict box.
Steroids are lipids built on four fused rings: three rings of six carbons and one of five, sharing edges. Different groups attached to the rings make different steroids. To identify a steroid from a diagram, look for that four-ring block, whatever is attached to it.
Cholesterol, which sits in animal cell membranes (B2.1), is a steroid, and so are the sex hormones oestradiol and testosterone. The hormones are made from cholesterol.
Steroids are mostly hydrocarbon, so they are non-polar. Oestradiol has two OH groups and testosterone an OH and a C=O, but the rings dominate. They dissolve into the hydrophobic core of the bilayer and diffuse straight through it, with no transport protein. (In blood they travel bound to carrier proteins, because they barely dissolve in plasma.) Glucose and ions, although smaller, are polar or charged. They cannot cross the core and need proteins (B2.1).
Inside the target cell these hormones bind receptors that act on genes (C2.1), and oestradiol takes part in the menstrual cycle (D3.1).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Spot the steroid (8 min).
The plan: Chapter 11’s first figure on the board. The class votes A to F before each tap. Then the chapter 11 predict box.
Steroids are lipids built on four fused rings: three rings of six carbons and one of five, sharing edges. Different groups attached to the rings make different steroids. To identify a steroid from a diagram, look for that four-ring block, whatever is attached to it.
Cholesterol, which sits in animal cell membranes (B2.1), is a steroid, and so are the sex hormones oestradiol and testosterone. The hormones are made from cholesterol.
Steroids are mostly hydrocarbon, so they are non-polar. Oestradiol has two OH groups and testosterone an OH and a C=O, but the rings dominate. They dissolve into the hydrophobic core of the bilayer and diffuse straight through it, with no transport protein. (In blood they travel bound to carrier proteins, because they barely dissolve in plasma.) Glucose and ions, although smaller, are polar or charged. They cannot cross the core and need proteins (B2.1).
Inside the target cell these hormones bind receptors that act on genes (C2.1), and oestradiol takes part in the menstrual cycle (D3.1).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Spot the steroid (8 min).
The plan: Chapter 11’s first figure on the board. The class votes A to F before each tap. Then the chapter 11 predict box.
Steroids are lipids built on four fused rings: three rings of six carbons and one of five, sharing edges. Different groups attached to the rings make different steroids. To identify a steroid from a diagram, look for that four-ring block, whatever is attached to it.
Cholesterol, which sits in animal cell membranes (B2.1), is a steroid, and so are the sex hormones oestradiol and testosterone. The hormones are made from cholesterol.
Steroids are mostly hydrocarbon, so they are non-polar. Oestradiol has two OH groups and testosterone an OH and a C=O, but the rings dominate. They dissolve into the hydrophobic core of the bilayer and diffuse straight through it, with no transport protein. (In blood they travel bound to carrier proteins, because they barely dissolve in plasma.) Glucose and ions, although smaller, are polar or charged. They cannot cross the core and need proteins (B2.1).
Inside the target cell these hormones bind receptors that act on genes (C2.1), and oestradiol takes part in the menstrual cycle (D3.1).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Spot the steroid (8 min).
The plan: Chapter 11’s first figure on the board. The class votes A to F before each tap. Then the chapter 11 predict box.
Steroids are lipids built on four fused rings: three rings of six carbons and one of five, sharing edges. Different groups attached to the rings make different steroids. To identify a steroid from a diagram, look for that four-ring block, whatever is attached to it.
Cholesterol, which sits in animal cell membranes (B2.1), is a steroid, and so are the sex hormones oestradiol and testosterone. The hormones are made from cholesterol.
Steroids are mostly hydrocarbon, so they are non-polar. Oestradiol has two OH groups and testosterone an OH and a C=O, but the rings dominate. They dissolve into the hydrophobic core of the bilayer and diffuse straight through it, with no transport protein. (In blood they travel bound to carrier proteins, because they barely dissolve in plasma.) Glucose and ions, although smaller, are polar or charged. They cannot cross the core and need proteins (B2.1).
Inside the target cell these hormones bind receptors that act on genes (C2.1), and oestradiol takes part in the menstrual cycle (D3.1).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Spot the steroid (8 min).
The plan: Chapter 11’s first figure on the board. The class votes A to F before each tap. Then the chapter 11 predict box.
Steroids are lipids built on four fused rings: three rings of six carbons and one of five, sharing edges. Different groups attached to the rings make different steroids. To identify a steroid from a diagram, look for that four-ring block, whatever is attached to it.
Cholesterol, which sits in animal cell membranes (B2.1), is a steroid, and so are the sex hormones oestradiol and testosterone. The hormones are made from cholesterol.
Steroids are mostly hydrocarbon, so they are non-polar. Oestradiol has two OH groups and testosterone an OH and a C=O, but the rings dominate. They dissolve into the hydrophobic core of the bilayer and diffuse straight through it, with no transport protein. (In blood they travel bound to carrier proteins, because they barely dissolve in plasma.) Glucose and ions, although smaller, are polar or charged. They cannot cross the core and need proteins (B2.1).
Inside the target cell these hormones bind receptors that act on genes (C2.1), and oestradiol takes part in the menstrual cycle (D3.1).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Spot the steroid (8 min).
The plan: Chapter 11’s first figure on the board. The class votes A to F before each tap. Then the chapter 11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Spot the steroid (8 min).
The plan: Chapter 11’s first figure on the board. The class votes A to F before each tap. Then the chapter 11 predict box.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Spot the steroid (8 min).
The plan: Chapter 11’s first figure on the board. The class votes A to F before each tap. Then the chapter 11 predict box.
Answer: B. Polarity, not size. Testosterone (Mr 288) is bigger than glucose (Mr 180), but it is mostly hydrocarbon, so it mixes into the hydrophobic core. Glucose’s many OH groups bind water and are repelled by the 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33 of 60: The dry lab: Fats on the bench (25 min).
The plan: In pairs, on the pure fatty acids bench at 1 °C a minute, stirred: the double-bond series (stearic, oleic, linoleic and α-linolenic acid) and the chain-length series (lauric to arachidic acid), three runs each. Pool the means on the board, then answer the three questions under the lab.
The activity: Fats on the bench. Freeze fatty acids and kitchen fats, warm them in a bath and catch the moment each one melts. The dry lab, with its tasks and questions under it, and its results as a CSV for a pooled class graph.
Needs: one device per pair.
The time: 25 minutes, minutes 8 to 33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33 of 60: The dry lab: Fats on the bench (25 min).
The plan: In pairs, on the pure fatty acids bench at 1 °C a minute, stirred: the double-bond series (stearic, oleic, linoleic and α-linolenic acid) and the chain-length series (lauric to arachidic acid), three runs each. Pool the means on the board, then answer the three questions under the lab.
The dry lab runs in the guide: https://www.biologybybradford.com/guides/ib-biology-b1-1-carbohydrates-and-lipids#lab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33 to 45 of 60: Codenames-style keyword game (12 min).
The plan: The game below, with the key terms of this guide.
The activity: Codenames-style keyword game. A 5 by 5 grid of key terms from this guide; two teams. Each team’s clue-giver gives one word and a number that link several of their team’s terms. Use the key terms in the chapters (anabolism and catabolism belong to C1.1, so leave them out).
Needs: a printed or projected grid, two colours of counters.
The time: 12 minutes, minutes 33 to 45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57 of 60: Exam question, timed (12 min).
The plan: A written question on carbohydrate and lipid stores, or on fatty acids, from the B1.1 exam maker (in Practise and revise, below): 9 minutes, then peer-marked. For homework, the Check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57 of 60: Exam question, timed (12 min).
The plan: A written question on carbohydrate and lipid stores, or on fatty acids, from the B1.1 exam maker (in Practise and revise, below): 9 minutes, then peer-marked. For homework, the Check step.
The activity: A reaction in motion. Students make a short GIF or stop-motion film of one condensation or hydrolysis (glucose, a triglyceride or a dipeptide), showing which atoms leave as water or where the water’s H and OH go. Any GIF maker or a phone’s stop-motion app. Homework, or 20 minutes in class.
Needs: devices, paper or model pieces.
The time: 12 minutes, minutes 45 to 57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57 of 60: Exam question, timed (12 min).
The plan: A written question on carbohydrate and lipid stores, or on fatty acids, from the B1.1 exam maker (in Practise and revise, below): 9 minutes, then peer-marked. For homework, the Check step.
The activity: Polymer clay keyring. Each student models one monomer or a short polymer in polymer clay with a consistent colour code (C black, H white, O red, N blue, and P in the kit’s own colour), on a keyring, and bakes it as the clay’s packet says. End of the unit, or homework.
Needs: polymer clay, keyring loops, an oven.
The plan sets no time of its own for this activity: use it in this step, in place of part of it, or for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57 to 60 of 60: Exit: form and function (3 min).
The plan: One line each on how a change of form changes function: one OH turned over, branching, a double bond, a polar head, four non-polar rings.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57 to 60 of 60: Exit: form and function (3 min).
The plan: One line each on how a change of form changes function: one OH turned over, branching, a double bond, a polar head, four non-polar rings.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https://www.biologybybradford.com/exam-maker/sit?topics=B1.1&amp;level=HL&amp;paper=quiz&amp;marks=15&amp;src=ep
The guide: https://www.biologybybradford.com/guides/ib-biology-b1-1-carbohydrates-and-lipids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B1.1  ·  Carbohydrates and lipids  ·  Lesson 4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hyperlink" Target="https://www.biologybybradford.com/guides/ib-biology-b1-1-carbohydrates-and-lipids#lab" TargetMode="External"/><Relationship Id="rId1" Type="http://schemas.openxmlformats.org/officeDocument/2006/relationships/image" Target="../media/image-14-1.png"/><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hyperlink" Target="https://www.biologybybradford.com/exam-maker/sit?topics=B1.1&amp;level=HL&amp;paper=quiz&amp;marks=15&amp;src=ep" TargetMode="External"/><Relationship Id="rId2" Type="http://schemas.openxmlformats.org/officeDocument/2006/relationships/hyperlink" Target="https://www.biologybybradford.com/guides/ib-biology-b1-1-carbohydrates-and-lipids" TargetMode="External"/><Relationship Id="rId3" Type="http://schemas.openxmlformats.org/officeDocument/2006/relationships/hyperlink" Target="https://www.biologybybradford.com/guides/ib-biology-b1-1-carbohydrates-and-lipids#steroids" TargetMode="External"/><Relationship Id="rId4" Type="http://schemas.openxmlformats.org/officeDocument/2006/relationships/hyperlink" Target="https://www.biologybybradford.com/guides/ib-biology-b1-1-carbohydrates-and-lipids#lab" TargetMode="External"/><Relationship Id="rId5" Type="http://schemas.openxmlformats.org/officeDocument/2006/relationships/hyperlink" Target="https://www.biologybybradford.com/tools/tarsia?topics=ib:B1.1&amp;level=SL" TargetMode="External"/><Relationship Id="rId6" Type="http://schemas.openxmlformats.org/officeDocument/2006/relationships/hyperlink" Target="https://www.biologybybradford.com/tools/dominos?topics=ib:B1.1&amp;level=SL" TargetMode="External"/><Relationship Id="rId7" Type="http://schemas.openxmlformats.org/officeDocument/2006/relationships/hyperlink" Target="https://www.biologybybradford.com/tools/picture-reveal?topics=ib:B1.1&amp;level=SL" TargetMode="External"/><Relationship Id="rId8" Type="http://schemas.openxmlformats.org/officeDocument/2006/relationships/hyperlink" Target="https://www.biologybybradford.com/tools/pub-quiz?topics=ib:B1.1&amp;level=SL" TargetMode="External"/><Relationship Id="rId9" Type="http://schemas.openxmlformats.org/officeDocument/2006/relationships/hyperlink" Target="https://www.biologybybradford.com/escape-rooms?bank=ib:B1.1&amp;level=SL#bank" TargetMode="External"/><Relationship Id="rId10" Type="http://schemas.openxmlformats.org/officeDocument/2006/relationships/hyperlink" Target="https://www.biologybybradford.com/mcqs/ib-biology-topic-b-1-1-biological-molecules" TargetMode="External"/><Relationship Id="rId11" Type="http://schemas.openxmlformats.org/officeDocument/2006/relationships/hyperlink" Target="https://www.biologybybradford.com/tools/revision-maps/b1-1-carbohydrates-and-lipids" TargetMode="External"/><Relationship Id="rId12" Type="http://schemas.openxmlformats.org/officeDocument/2006/relationships/hyperlink" Target="https://www.biologybybradford.com/exam-maker/ib/b1-1-carbohydrates-and-lipids" TargetMode="External"/><Relationship Id="rId13" Type="http://schemas.openxmlformats.org/officeDocument/2006/relationships/hyperlink" Target="https://www.splycr.com/?set=0001e18d-7a27-5d67-a39f-30b5b1061ce1" TargetMode="External"/><Relationship Id="rId14" Type="http://schemas.openxmlformats.org/officeDocument/2006/relationships/hyperlink" Target="https://www.splycr.com/?set=0149e5b1-556c-5902-b941-336cda04e3d2" TargetMode="External"/><Relationship Id="rId15" Type="http://schemas.openxmlformats.org/officeDocument/2006/relationships/slideLayout" Target="../slideLayouts/slideLayout2.xml"/><Relationship Id="rId16"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B1.1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4 OF 4</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Carbohydrates and lipids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Steroids, the dry lab and review</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B1.1.10 and B1.1.13</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Steroids crossing the bilayer, the melting points of fats, and a review of the whole subtopic</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 11  ·  the dry lab</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Compare saturated, monounsaturated and polyunsaturated fatty acids and explain their melting points  (B1.1.10)</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Identify a steroid from its four rings and explain how oestradiol and testosterone cross the bilayer  (B1.1.13)</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Spot the steroid</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Chapter 11’s first figure on the board.</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8:00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B1.1.13 Steroids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rings, and straight through the membrane</a:t>
            </a:r>
            <a:endParaRPr lang="en-US" sz="2800" dirty="0"/>
          </a:p>
        </p:txBody>
      </p:sp>
      <p:sp>
        <p:nvSpPr>
          <p:cNvPr id="5" name="Shape 3"/>
          <p:cNvSpPr/>
          <p:nvPr/>
        </p:nvSpPr>
        <p:spPr>
          <a:xfrm>
            <a:off x="937634" y="1627632"/>
            <a:ext cx="580569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47362" y="1737360"/>
            <a:ext cx="558623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Steroids are lipids built on four fused rings: three rings of six carbons and one of five, sharing edges.</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Different groups attached to the rings make different steroids.</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Cholesterol, which sits in animal cell membranes (B2.1), is a steroid, and so are the sex hormones oestradiol and testosterone.</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Steroids are mostly hydrocarbon, so they are non-polar.</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B1.1.13 Steroids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rings, and straight through the membrane</a:t>
            </a:r>
            <a:endParaRPr lang="en-US" sz="2800" dirty="0"/>
          </a:p>
        </p:txBody>
      </p:sp>
      <p:sp>
        <p:nvSpPr>
          <p:cNvPr id="5" name="Shape 3"/>
          <p:cNvSpPr/>
          <p:nvPr/>
        </p:nvSpPr>
        <p:spPr>
          <a:xfrm>
            <a:off x="3600367" y="1581912"/>
            <a:ext cx="499096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95" y="1691640"/>
            <a:ext cx="477150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bilayer’s core is hydrophobic.</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B1.1.13 Steroids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rings, and straight through the membrane</a:t>
            </a:r>
            <a:endParaRPr lang="en-US" sz="2800" dirty="0"/>
          </a:p>
        </p:txBody>
      </p:sp>
      <p:sp>
        <p:nvSpPr>
          <p:cNvPr id="5" name="Shape 3"/>
          <p:cNvSpPr/>
          <p:nvPr/>
        </p:nvSpPr>
        <p:spPr>
          <a:xfrm>
            <a:off x="3600367" y="1581912"/>
            <a:ext cx="499096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95" y="1691640"/>
            <a:ext cx="477150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Non-polar testosterone dissolves into the core,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B1.1.13 Steroids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rings, and straight through the membrane</a:t>
            </a:r>
            <a:endParaRPr lang="en-US" sz="2800" dirty="0"/>
          </a:p>
        </p:txBody>
      </p:sp>
      <p:sp>
        <p:nvSpPr>
          <p:cNvPr id="5" name="Shape 3"/>
          <p:cNvSpPr/>
          <p:nvPr/>
        </p:nvSpPr>
        <p:spPr>
          <a:xfrm>
            <a:off x="3600367" y="1581912"/>
            <a:ext cx="499096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95" y="1691640"/>
            <a:ext cx="477150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and diffuses out the other side.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B1.1.13 Steroids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rings, and straight through the membrane</a:t>
            </a:r>
            <a:endParaRPr lang="en-US" sz="2800" dirty="0"/>
          </a:p>
        </p:txBody>
      </p:sp>
      <p:sp>
        <p:nvSpPr>
          <p:cNvPr id="5" name="Shape 3"/>
          <p:cNvSpPr/>
          <p:nvPr/>
        </p:nvSpPr>
        <p:spPr>
          <a:xfrm>
            <a:off x="3600367" y="1581912"/>
            <a:ext cx="499096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95" y="1691640"/>
            <a:ext cx="477150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Oestradiol crosses the same way.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B1.1.13 Steroids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rings, and straight through the membrane</a:t>
            </a:r>
            <a:endParaRPr lang="en-US" sz="2800" dirty="0"/>
          </a:p>
        </p:txBody>
      </p:sp>
      <p:sp>
        <p:nvSpPr>
          <p:cNvPr id="5" name="Shape 3"/>
          <p:cNvSpPr/>
          <p:nvPr/>
        </p:nvSpPr>
        <p:spPr>
          <a:xfrm>
            <a:off x="3600367" y="1581912"/>
            <a:ext cx="499096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95" y="1691640"/>
            <a:ext cx="477150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Polar glucose and charged ions cannot cross the core: they need proteins (B2.1).</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35753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B1.1.13 Steroids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Four rings, and straight through the membrane</a:t>
            </a:r>
            <a:endParaRPr lang="en-US" sz="2800" dirty="0"/>
          </a:p>
        </p:txBody>
      </p:sp>
      <p:sp>
        <p:nvSpPr>
          <p:cNvPr id="5" name="Shape 3"/>
          <p:cNvSpPr/>
          <p:nvPr/>
        </p:nvSpPr>
        <p:spPr>
          <a:xfrm>
            <a:off x="937676" y="1627632"/>
            <a:ext cx="5805609"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47404" y="1737360"/>
            <a:ext cx="5586153"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Steroids are lipids built on four fused rings: three rings of six carbons and one of five, sharing edges.</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Different groups attached to the rings make different steroids.</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Cholesterol, which sits in animal cell membranes (B2.1), is a steroid, and so are the sex hormones oestradiol and testosterone.</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Steroids are mostly hydrocarbon, so they are non-polar.</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Not every lipid is a steroid, and not every steroid is a hormone: cholesterol is a steroid that sits in membranes.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Testosterone crosses a membrane with no transport protein. Glucose cannot. Why?</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Testosterone is the smaller molecule, so it slips between the heads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Testosterone is non-polar, so it dissolves in the bilayer’s core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Testosterone is pumped across the membrane by a protein using ATP</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Testosterone crosses a membrane with no transport protein. Glucose cannot. Why?</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Testosterone is the smaller molecule, so it slips between the heads</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Testosterone is non-polar, so it dissolves in the bilayer’s core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Testosterone is pumped across the membrane by a protein using ATP</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Polarity, not size. Testosterone (Mr 288) is bigger than glucose (Mr 180), but it is mostly hydrocarbon, so it mixes into the hydrophobic core. Glucose’s many OH groups bind water and are repelled by the core.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33</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Fats on the bench</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One device per pair.</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Freeze fatty acids and kitchen fats, warm them in a bath and catch the moment each one melts. The dry lab, with its tasks and questions under it, and its results as a CSV for a pooled class graph.</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33</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Fats on the bench</a:t>
            </a:r>
            <a:endParaRPr lang="en-US" sz="3000" dirty="0"/>
          </a:p>
        </p:txBody>
      </p:sp>
      <p:sp>
        <p:nvSpPr>
          <p:cNvPr id="5" name="Shape 3"/>
          <p:cNvSpPr/>
          <p:nvPr/>
        </p:nvSpPr>
        <p:spPr>
          <a:xfrm>
            <a:off x="438912" y="1622146"/>
            <a:ext cx="7168896" cy="4528109"/>
          </a:xfrm>
          <a:prstGeom prst="roundRect">
            <a:avLst>
              <a:gd name="adj" fmla="val 242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31874"/>
            <a:ext cx="6949440" cy="4308653"/>
          </a:xfrm>
          <a:prstGeom prst="rect">
            <a:avLst/>
          </a:prstGeom>
        </p:spPr>
      </p:pic>
      <p:sp>
        <p:nvSpPr>
          <p:cNvPr id="7" name="Text 4"/>
          <p:cNvSpPr/>
          <p:nvPr/>
        </p:nvSpPr>
        <p:spPr>
          <a:xfrm>
            <a:off x="7772400" y="1737360"/>
            <a:ext cx="3931920" cy="4343400"/>
          </a:xfrm>
          <a:prstGeom prst="rect">
            <a:avLst/>
          </a:prstGeom>
          <a:noFill/>
          <a:ln/>
        </p:spPr>
        <p:txBody>
          <a:bodyPr wrap="square" rtlCol="0" anchor="t">
            <a:normAutofit/>
          </a:bodyPr>
          <a:lstStyle/>
          <a:p>
            <a:pPr marL="342900" indent="-342900">
              <a:spcAft>
                <a:spcPts val="800"/>
              </a:spcAft>
              <a:buSzPct val="100000"/>
              <a:buChar char="●"/>
            </a:pPr>
            <a:r>
              <a:rPr lang="en-US" sz="1250" dirty="0">
                <a:solidFill>
                  <a:srgbClr val="1A3A2A"/>
                </a:solidFill>
                <a:latin typeface="Arial" pitchFamily="34" charset="0"/>
                <a:ea typeface="Arial" pitchFamily="34" charset="-122"/>
                <a:cs typeface="Arial" pitchFamily="34" charset="-120"/>
              </a:rPr>
              <a:t>Your question: How does the number of C=C double bonds in a fatty acid affect its melting point? And do the fats that plants and endotherms store fit the same pattern?</a:t>
            </a:r>
            <a:endParaRPr lang="en-US" sz="1250" dirty="0"/>
          </a:p>
          <a:p>
            <a:pPr marL="342900" indent="-342900">
              <a:spcAft>
                <a:spcPts val="800"/>
              </a:spcAft>
              <a:buSzPct val="100000"/>
              <a:buChar char="●"/>
            </a:pPr>
            <a:r>
              <a:rPr lang="en-US" sz="1250" dirty="0">
                <a:solidFill>
                  <a:srgbClr val="1A3A2A"/>
                </a:solidFill>
                <a:latin typeface="Arial" pitchFamily="34" charset="0"/>
                <a:ea typeface="Arial" pitchFamily="34" charset="-122"/>
                <a:cs typeface="Arial" pitchFamily="34" charset="-120"/>
              </a:rPr>
              <a:t>What you can change: The sample (four fatty acids with 18 carbons and 0 to 3 double bonds, saturated fatty acids with 12 to 20 carbons, a mystery acid, and eight fats and oils from the kitchen), the bath's starting temperature, how fast it warms, whether it is stirred, and how many repeats you do.</a:t>
            </a:r>
            <a:endParaRPr lang="en-US" sz="1250" dirty="0"/>
          </a:p>
          <a:p>
            <a:pPr marL="342900" indent="-342900">
              <a:spcAft>
                <a:spcPts val="800"/>
              </a:spcAft>
              <a:buSzPct val="100000"/>
              <a:buChar char="●"/>
            </a:pPr>
            <a:r>
              <a:rPr lang="en-US" sz="1250" dirty="0">
                <a:solidFill>
                  <a:srgbClr val="1A3A2A"/>
                </a:solidFill>
                <a:latin typeface="Arial" pitchFamily="34" charset="0"/>
                <a:ea typeface="Arial" pitchFamily="34" charset="-122"/>
                <a:cs typeface="Arial" pitchFamily="34" charset="-120"/>
              </a:rPr>
              <a:t>What to record: For each run: the sample, the settings, the temperature at which the first liquid appears and the temperature at which the sample turns completely clear, its melting point. Repeat each sample at least three times and take a mean.</a:t>
            </a:r>
            <a:endParaRPr lang="en-US" sz="1250" dirty="0"/>
          </a:p>
        </p:txBody>
      </p:sp>
      <p:sp>
        <p:nvSpPr>
          <p:cNvPr id="8" name="Text 5">
            <a:hlinkClick r:id="rId2" tooltip=""/>
          </p:cNvPr>
          <p:cNvSpPr/>
          <p:nvPr/>
        </p:nvSpPr>
        <p:spPr>
          <a:xfrm>
            <a:off x="548640" y="6172200"/>
            <a:ext cx="7315200" cy="274320"/>
          </a:xfrm>
          <a:prstGeom prst="rect">
            <a:avLst/>
          </a:prstGeom>
          <a:noFill/>
          <a:ln/>
        </p:spPr>
        <p:txBody>
          <a:bodyPr wrap="square" rtlCol="0" anchor="ctr"/>
          <a:lstStyle/>
          <a:p>
            <a:pPr indent="0" marL="0">
              <a:buNone/>
            </a:pPr>
            <a:r>
              <a:rPr lang="en-US" sz="1200" b="1"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Run it: biologybybradford.com/guides/ib-biology-b1-1-carbohydrates-and-lipids#lab</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33 to 45</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GAME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Codenames-style keyword game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350" dirty="0">
                <a:solidFill>
                  <a:srgbClr val="1A3A2A"/>
                </a:solidFill>
                <a:latin typeface="Arial" pitchFamily="34" charset="0"/>
                <a:ea typeface="Arial" pitchFamily="34" charset="-122"/>
                <a:cs typeface="Arial" pitchFamily="34" charset="-120"/>
              </a:rPr>
              <a:t>A printed or projected grid, two colours of counters.</a:t>
            </a:r>
            <a:endParaRPr lang="en-US" sz="135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A 5 by 5 grid of key terms from this guide; two teams. Each team’s clue-giver gives one word and a number that link several of their team’s terms. Use the key terms in the chapters (anabolism and catabolism belong to C1.1, so leave them out).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57</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Exam question, timed</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Make: A reaction in motion</a:t>
            </a:r>
            <a:endParaRPr lang="en-US" sz="2600" dirty="0"/>
          </a:p>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Make: Polymer clay keyring</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57</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MAKE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A reaction in motion</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Devices, paper or model pieces.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make a short GIF or stop-motion film of one condensation or hydrolysis (glucose, a triglyceride or a dipeptide), showing which atoms leave as water or where the water’s H and OH go. Any GIF maker or a phone’s stop-motion app. Homework, or 20 minutes in class.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57</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MAKE</a:t>
            </a:r>
            <a:endParaRPr lang="en-US" sz="1100" dirty="0"/>
          </a:p>
        </p:txBody>
      </p:sp>
      <p:sp>
        <p:nvSpPr>
          <p:cNvPr id="4" name="Text 2"/>
          <p:cNvSpPr/>
          <p:nvPr/>
        </p:nvSpPr>
        <p:spPr>
          <a:xfrm>
            <a:off x="1691640" y="320040"/>
            <a:ext cx="206654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IF THERE IS TIME</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Polymer clay keyring</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Polymer clay, keyring loops, an oven.</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Each student models one monomer or a short polymer in polymer clay with a consistent colour code (C black, H white, O red, N blue, and P in the kit’s own colour), on a keyring, and bakes it as the clay’s packet says. End of the unit, or homework.</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57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Compare saturated, monounsaturated and polyunsaturated fatty acids and explain their melting points  (B1.1.10)</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Identify a steroid from its four rings and explain how oestradiol and testosterone cross the bilayer  (B1.1.13)</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57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Form and function</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One line each on how a change of form changes function: one OH turned over, branching, a double bond, a polar head, four non-polar rings.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B1.1,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11 Four rings, and straight through the membrane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the dry lab</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B1.1,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B1.1,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B1.1</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B1.1</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Biological Molecules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B1.1 Carbohydrates and lipids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B1.1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B1.1 Carbohydrates</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B1.1b Lipids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B1.1 Carbohydrates and lipids, lesson 4: Steroids, the dry lab and review</dc:title>
  <dc:subject>PptxGenJS Presentation</dc:subject>
  <dc:creator>Biology by Bradford</dc:creator>
  <cp:lastModifiedBy>Biology by Bradford</cp:lastModifiedBy>
  <cp:revision>1</cp:revision>
  <dcterms:created xsi:type="dcterms:W3CDTF">2026-10-19T17:26:14Z</dcterms:created>
  <dcterms:modified xsi:type="dcterms:W3CDTF">2026-10-19T17:26:14Z</dcterms:modified>
</cp:coreProperties>
</file>