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B1.2, Proteins. Lesson 1 of 4: Amino acids and peptide bonds, 60 minutes.
The plan, minute by minute (each slide's footer says where you are):
0 to 5 min (5)  Do now: draw it from memory
5 to 15 min (10)  The five strokes
15 to 30 min (15)  Model it, then draw it
30 to 40 min (10)  Peptide bonds
40 to 55 min (15)  Your name in amino acids
55 to 60 min (5)  Exit
What students get wrong:
The peptide bond in the wrong place: between alpha carbons, through an oxygen, or to an R group. Ring the C-N between the C=O and the N-H.
Water from one amino acid. The OH comes from the carboxyl group of one and the H from the amine group of the other.
Twenty amino acids, so twenty proteins. The order makes the protein.
Stretch and support:
Support: give a traceable amino acid template, to trace and then to complete.
Support: use the four Remember it tiles as starters.
Support: cut the figures’ captions up for students to put in order.
The lesson plan to print: https://www.biologybybradford.com/guides/downloads/ib-biology-b1-2-proteins-lesson-1-plan.pdf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draw it from memory (5 min).
The plan: Students draw an amino acid with no notes, label the two functional groups and say what the side chain is. Keep the drawings: they are checked against the figure in the next step.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five strokes (10 min).
The plan: Play chapter 1’s figure one step at a time, with students drawing along on paper. Turn over the A Cat Has Rhythm tiles. Pairs then check each other’s drawing for the five things an examiner looks for: the alpha carbon, the amine group, the carboxyl group, the hydrogen and the R group, with every bond showing.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five strokes (10 min).
The plan: Play chapter 1’s figure one step at a time, with students drawing along on paper. Turn over the A Cat Has Rhythm tiles. Pairs then check each other’s drawing for the five things an examiner looks for: the alpha carbon, the amine group, the carboxyl group, the hydrogen and the R group, with every bond showing.
A protein is a polymer (B1.1), a long chain of the same kind of unit joined end to end. The units are amino acids, and every one of them starts from the same pattern.
At the middle sits one carbon atom, the alpha carbon. Carbon always makes four bonds, and here they go to four different things: an amine group (-NH₂), a carboxyl group (-COOH), a single hydrogen atom and an R group. The name says it: “amino” from the amine group, “acid” from the carboxyl group, which can give up a hydrogen ion.
The R group is the only part that varies. The genetic code uses twenty different R groups, so there are twenty amino acids. The smallest R group is a single hydrogen atom, and others are chains or rings, some containing oxygen, nitrogen or sulfur. At standard level you do not need to name any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five strokes (10 min).
The plan: Play chapter 1’s figure one step at a time, with students drawing along on paper. Turn over the A Cat Has Rhythm tiles. Pairs then check each other’s drawing for the five things an examiner looks for: the alpha carbon, the amine group, the carboxyl group, the hydrogen and the R group, with every bond showing.
A protein is a polymer (B1.1), a long chain of the same kind of unit joined end to end. The units are amino acids, and every one of them starts from the same pattern.
At the middle sits one carbon atom, the alpha carbon. Carbon always makes four bonds, and here they go to four different things: an amine group (-NH₂), a carboxyl group (-COOH), a single hydrogen atom and an R group. The name says it: “amino” from the amine group, “acid” from the carboxyl group, which can give up a hydrogen ion.
The R group is the only part that varies. The genetic code uses twenty different R groups, so there are twenty amino acids. The smallest R group is a single hydrogen atom, and others are chains or rings, some containing oxygen, nitrogen or sulfur. At standard level you do not need to name any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five strokes (10 min).
The plan: Play chapter 1’s figure one step at a time, with students drawing along on paper. Turn over the A Cat Has Rhythm tiles. Pairs then check each other’s drawing for the five things an examiner looks for: the alpha carbon, the amine group, the carboxyl group, the hydrogen and the R group, with every bond showing.
A protein is a polymer (B1.1), a long chain of the same kind of unit joined end to end. The units are amino acids, and every one of them starts from the same pattern.
At the middle sits one carbon atom, the alpha carbon. Carbon always makes four bonds, and here they go to four different things: an amine group (-NH₂), a carboxyl group (-COOH), a single hydrogen atom and an R group. The name says it: “amino” from the amine group, “acid” from the carboxyl group, which can give up a hydrogen ion.
The R group is the only part that varies. The genetic code uses twenty different R groups, so there are twenty amino acids. The smallest R group is a single hydrogen atom, and others are chains or rings, some containing oxygen, nitrogen or sulfur. At standard level you do not need to name any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five strokes (10 min).
The plan: Play chapter 1’s figure one step at a time, with students drawing along on paper. Turn over the A Cat Has Rhythm tiles. Pairs then check each other’s drawing for the five things an examiner looks for: the alpha carbon, the amine group, the carboxyl group, the hydrogen and the R group, with every bond showing.
A protein is a polymer (B1.1), a long chain of the same kind of unit joined end to end. The units are amino acids, and every one of them starts from the same pattern.
At the middle sits one carbon atom, the alpha carbon. Carbon always makes four bonds, and here they go to four different things: an amine group (-NH₂), a carboxyl group (-COOH), a single hydrogen atom and an R group. The name says it: “amino” from the amine group, “acid” from the carboxyl group, which can give up a hydrogen ion.
The R group is the only part that varies. The genetic code uses twenty different R groups, so there are twenty amino acids. The smallest R group is a single hydrogen atom, and others are chains or rings, some containing oxygen, nitrogen or sulfur. At standard level you do not need to name any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five strokes (10 min).
The plan: Play chapter 1’s figure one step at a time, with students drawing along on paper. Turn over the A Cat Has Rhythm tiles. Pairs then check each other’s drawing for the five things an examiner looks for: the alpha carbon, the amine group, the carboxyl group, the hydrogen and the R group, with every bond showing.
A protein is a polymer (B1.1), a long chain of the same kind of unit joined end to end. The units are amino acids, and every one of them starts from the same pattern.
At the middle sits one carbon atom, the alpha carbon. Carbon always makes four bonds, and here they go to four different things: an amine group (-NH₂), a carboxyl group (-COOH), a single hydrogen atom and an R group. The name says it: “amino” from the amine group, “acid” from the carboxyl group, which can give up a hydrogen ion.
The R group is the only part that varies. The genetic code uses twenty different R groups, so there are twenty amino acids. The smallest R group is a single hydrogen atom, and others are chains or rings, some containing oxygen, nitrogen or sulfur. At standard level you do not need to name any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five strokes (10 min).
The plan: Play chapter 1’s figure one step at a time, with students drawing along on paper. Turn over the A Cat Has Rhythm tiles. Pairs then check each other’s drawing for the five things an examiner looks for: the alpha carbon, the amine group, the carboxyl group, the hydrogen and the R group, with every bond showing.
A protein is a polymer (B1.1), a long chain of the same kind of unit joined end to end. The units are amino acids, and every one of them starts from the same pattern.
At the middle sits one carbon atom, the alpha carbon. Carbon always makes four bonds, and here they go to four different things: an amine group (-NH₂), a carboxyl group (-COOH), a single hydrogen atom and an R group. The name says it: “amino” from the amine group, “acid” from the carboxyl group, which can give up a hydrogen ion.
The R group is the only part that varies. The genetic code uses twenty different R groups, so there are twenty amino acids. The smallest R group is a single hydrogen atom, and others are chains or rings, some containing oxygen, nitrogen or sulfur. At standard level you do not need to name any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five strokes (10 min).
The plan: Play chapter 1’s figure one step at a time, with students drawing along on paper. Turn over the A Cat Has Rhythm tiles. Pairs then check each other’s drawing for the five things an examiner looks for: the alpha carbon, the amine group, the carboxyl group, the hydrogen and the R group, with every bond showing.
A protein is a polymer (B1.1), a long chain of the same kind of unit joined end to end. The units are amino acids, and every one of them starts from the same pattern.
At the middle sits one carbon atom, the alpha carbon. Carbon always makes four bonds, and here they go to four different things: an amine group (-NH₂), a carboxyl group (-COOH), a single hydrogen atom and an R group. The name says it: “amino” from the amine group, “acid” from the carboxyl group, which can give up a hydrogen ion.
The R group is the only part that varies. The genetic code uses twenty different R groups, so there are twenty amino acids. The smallest R group is a single hydrogen atom, and others are chains or rings, some containing oxygen, nitrogen or sulfur. At standard level you do not need to name any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five strokes (10 min).
The plan: Play chapter 1’s figure one step at a time, with students drawing along on paper. Turn over the A Cat Has Rhythm tiles. Pairs then check each other’s drawing for the five things an examiner looks for: the alpha carbon, the amine group, the carboxyl group, the hydrogen and the R group, with every bond showing.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five strokes (10 min).
The plan: Play chapter 1’s figure one step at a time, with students drawing along on paper. Turn over the A Cat Has Rhythm tiles. Pairs then check each other’s drawing for the five things an examiner looks for: the alpha carbon, the amine group, the carboxyl group, the hydrogen and the R group, with every bond showing.
Answer: B. The alpha carbon always carries a single hydrogen atom. With -OH in its place the drawing is not an amino acid, and an examiner would not award the mark for the alpha carbon’s groups. Check every drawing for the 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five strokes (10 min).
The plan: Play chapter 1’s figure one step at a time, with students drawing along on paper. Turn over the A Cat Has Rhythm tiles. Pairs then check each other’s drawing for the five things an examiner looks for: the alpha carbon, the amine group, the carboxyl group, the hydrogen and the R group, with every bond showing.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five strokes (10 min).
The plan: Play chapter 1’s figure one step at a time, with students drawing along on paper. Turn over the A Cat Has Rhythm tiles. Pairs then check each other’s drawing for the five things an examiner looks for: the alpha carbon, the amine group, the carboxyl group, the hydrogen and the R group, with every bond showing.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five strokes (10 min).
The plan: Play chapter 1’s figure one step at a time, with students drawing along on paper. Turn over the A Cat Has Rhythm tiles. Pairs then check each other’s drawing for the five things an examiner looks for: the alpha carbon, the amine group, the carboxyl group, the hydrogen and the R group, with every bond showing.
A: Amine group (-NH₂, on one side)
Cat: Carboxyl group (-COOH, on the other side)
Has: Hydrogen (one H atom)
Rhythm: R group (the only part that varies)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Model it, then draw it (15 min).
The plan: With model kits, pairs build two amino acids, take the OH and the H away as water, join the C to the N and then draw the dipeptide and write the word equation (activity below). Then they add a third amino acid.
The activity: Model it, then draw it. Pairs build two amino acids from a molecular model kit (two of the simplest, any two), take an -OH from one carboxyl group and an -H from the other amine group, join them as water, and connect the C to the N. Then they draw the dipeptide on paper and write the word equation. Last, they build a third amino acid and add it.
Needs: molecular model kits (or snatoms, as in A1.1), one per pair.
The time: 15 minutes, minutes 15 to 30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Peptide bonds (10 min).
The plan: Chapter 2: the bond builder on the board, joining two different amino acids both ways round, then the predict box. Write the word equation once more, from memory.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Peptide bonds (10 min).
The plan: Chapter 2: the bond builder on the board, joining two different amino acids both ways round, then the predict box. Write the word equation once more, from memory.
Amino acids join by the same move as every other monomer in B1.1, a condensation reaction. The OH from the carboxyl group of one amino acid and an H from the amine group of the next leave together as a molecule of water. The carbon of the carboxyl group is then left bonded to the nitrogen of the amine group, and that C-N bond is a peptide bond, a strong covalent bond. Two amino acids make a dipeptide.
The word equation is amino acid + amino acid → dipeptide + water.
The dipeptide still has a free amine group at one end and a free carboxyl group at the other, so more amino acids can join on in the same way. A long chain is a polypeptide (a short chain of a few amino acids is sometimes called an oligopeptide). A chain of n amino acids has n − 1 peptide bonds, and n − 1 molecules of water were released making it. Hydrolysis, adding water back, reverses it, which is what digestion does to the proteins in food. In cells, ribosomes make the peptide bonds, in the order a gene sets (D1.2).
A protein is one or more polypeptides folded into a working shape. Model this reaction with a kit first (see Teach), then try the bond builder below and draw a dipeptide.
Example: Insulin has two polypeptides. The shorter has 21 amino acids and so 20 peptide bonds, and the longer has 30 and so 29.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Peptide bonds (10 min).
The plan: Chapter 2: the bond builder on the board, joining two different amino acids both ways round, then the predict box. Write the word equation once more, from memory.
Amino acids join by the same move as every other monomer in B1.1, a condensation reaction. The OH from the carboxyl group of one amino acid and an H from the amine group of the next leave together as a molecule of water. The carbon of the carboxyl group is then left bonded to the nitrogen of the amine group, and that C-N bond is a peptide bond, a strong covalent bond. Two amino acids make a dipeptide.
The word equation is amino acid + amino acid → dipeptide + water.
The dipeptide still has a free amine group at one end and a free carboxyl group at the other, so more amino acids can join on in the same way. A long chain is a polypeptide (a short chain of a few amino acids is sometimes called an oligopeptide). A chain of n amino acids has n − 1 peptide bonds, and n − 1 molecules of water were released making it. Hydrolysis, adding water back, reverses it, which is what digestion does to the proteins in food. In cells, ribosomes make the peptide bonds, in the order a gene sets (D1.2).
A protein is one or more polypeptides folded into a working shape. Model this reaction with a kit first (see Teach), then try the bond builder below and draw a dipeptide.
Example: Insulin has two polypeptides. The shorter has 21 amino acids and so 20 peptide bonds, and the longer has 30 and so 29.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Peptide bonds (10 min).
The plan: Chapter 2: the bond builder on the board, joining two different amino acids both ways round, then the predict box. Write the word equation once more, from memory.
Amino acids join by the same move as every other monomer in B1.1, a condensation reaction. The OH from the carboxyl group of one amino acid and an H from the amine group of the next leave together as a molecule of water. The carbon of the carboxyl group is then left bonded to the nitrogen of the amine group, and that C-N bond is a peptide bond, a strong covalent bond. Two amino acids make a dipeptide.
The word equation is amino acid + amino acid → dipeptide + water.
The dipeptide still has a free amine group at one end and a free carboxyl group at the other, so more amino acids can join on in the same way. A long chain is a polypeptide (a short chain of a few amino acids is sometimes called an oligopeptide). A chain of n amino acids has n − 1 peptide bonds, and n − 1 molecules of water were released making it. Hydrolysis, adding water back, reverses it, which is what digestion does to the proteins in food. In cells, ribosomes make the peptide bonds, in the order a gene sets (D1.2).
A protein is one or more polypeptides folded into a working shape. Model this reaction with a kit first (see Teach), then try the bond builder below and draw a dipeptide.
Example: Insulin has two polypeptides. The shorter has 21 amino acids and so 20 peptide bonds, and the longer has 30 and so 29.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Peptide bonds (10 min).
The plan: Chapter 2: the bond builder on the board, joining two different amino acids both ways round, then the predict box. Write the word equation once more, from memory.
Amino acids join by the same move as every other monomer in B1.1, a condensation reaction. The OH from the carboxyl group of one amino acid and an H from the amine group of the next leave together as a molecule of water. The carbon of the carboxyl group is then left bonded to the nitrogen of the amine group, and that C-N bond is a peptide bond, a strong covalent bond. Two amino acids make a dipeptide.
The word equation is amino acid + amino acid → dipeptide + water.
The dipeptide still has a free amine group at one end and a free carboxyl group at the other, so more amino acids can join on in the same way. A long chain is a polypeptide (a short chain of a few amino acids is sometimes called an oligopeptide). A chain of n amino acids has n − 1 peptide bonds, and n − 1 molecules of water were released making it. Hydrolysis, adding water back, reverses it, which is what digestion does to the proteins in food. In cells, ribosomes make the peptide bonds, in the order a gene sets (D1.2).
A protein is one or more polypeptides folded into a working shape. Model this reaction with a kit first (see Teach), then try the bond builder below and draw a dipeptide.
Example: Insulin has two polypeptides. The shorter has 21 amino acids and so 20 peptide bonds, and the longer has 30 and so 29.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Peptide bonds (10 min).
The plan: Chapter 2: the bond builder on the board, joining two different amino acids both ways round, then the predict box. Write the word equation once more, from memory.
Amino acids join by the same move as every other monomer in B1.1, a condensation reaction. The OH from the carboxyl group of one amino acid and an H from the amine group of the next leave together as a molecule of water. The carbon of the carboxyl group is then left bonded to the nitrogen of the amine group, and that C-N bond is a peptide bond, a strong covalent bond. Two amino acids make a dipeptide.
The word equation is amino acid + amino acid → dipeptide + water.
The dipeptide still has a free amine group at one end and a free carboxyl group at the other, so more amino acids can join on in the same way. A long chain is a polypeptide (a short chain of a few amino acids is sometimes called an oligopeptide). A chain of n amino acids has n − 1 peptide bonds, and n − 1 molecules of water were released making it. Hydrolysis, adding water back, reverses it, which is what digestion does to the proteins in food. In cells, ribosomes make the peptide bonds, in the order a gene sets (D1.2).
A protein is one or more polypeptides folded into a working shape. Model this reaction with a kit first (see Teach), then try the bond builder below and draw a dipeptide.
Example: Insulin has two polypeptides. The shorter has 21 amino acids and so 20 peptide bonds, and the longer has 30 and so 29.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Peptide bonds (10 min).
The plan: Chapter 2: the bond builder on the board, joining two different amino acids both ways round, then the predict box. Write the word equation once more, from memory.
Amino acids join by the same move as every other monomer in B1.1, a condensation reaction. The OH from the carboxyl group of one amino acid and an H from the amine group of the next leave together as a molecule of water. The carbon of the carboxyl group is then left bonded to the nitrogen of the amine group, and that C-N bond is a peptide bond, a strong covalent bond. Two amino acids make a dipeptide.
The word equation is amino acid + amino acid → dipeptide + water.
The dipeptide still has a free amine group at one end and a free carboxyl group at the other, so more amino acids can join on in the same way. A long chain is a polypeptide (a short chain of a few amino acids is sometimes called an oligopeptide). A chain of n amino acids has n − 1 peptide bonds, and n − 1 molecules of water were released making it. Hydrolysis, adding water back, reverses it, which is what digestion does to the proteins in food. In cells, ribosomes make the peptide bonds, in the order a gene sets (D1.2).
A protein is one or more polypeptides folded into a working shape. Model this reaction with a kit first (see Teach), then try the bond builder below and draw a dipeptide.
Example: Insulin has two polypeptides. The shorter has 21 amino acids and so 20 peptide bonds, and the longer has 30 and so 29.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Peptide bonds (10 min).
The plan: Chapter 2: the bond builder on the board, joining two different amino acids both ways round, then the predict box. Write the word equation once more, from memory.
Amino acids join by the same move as every other monomer in B1.1, a condensation reaction. The OH from the carboxyl group of one amino acid and an H from the amine group of the next leave together as a molecule of water. The carbon of the carboxyl group is then left bonded to the nitrogen of the amine group, and that C-N bond is a peptide bond, a strong covalent bond. Two amino acids make a dipeptide.
The word equation is amino acid + amino acid → dipeptide + water.
The dipeptide still has a free amine group at one end and a free carboxyl group at the other, so more amino acids can join on in the same way. A long chain is a polypeptide (a short chain of a few amino acids is sometimes called an oligopeptide). A chain of n amino acids has n − 1 peptide bonds, and n − 1 molecules of water were released making it. Hydrolysis, adding water back, reverses it, which is what digestion does to the proteins in food. In cells, ribosomes make the peptide bonds, in the order a gene sets (D1.2).
A protein is one or more polypeptides folded into a working shape. Model this reaction with a kit first (see Teach), then try the bond builder below and draw a dipeptide.
Example: Insulin has two polypeptides. The shorter has 21 amino acids and so 20 peptide bonds, and the longer has 30 and so 29.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Peptide bonds (10 min).
The plan: Chapter 2: the bond builder on the board, joining two different amino acids both ways round, then the predict box. Write the word equation once more, from memory.
Amino acids join by the same move as every other monomer in B1.1, a condensation reaction. The OH from the carboxyl group of one amino acid and an H from the amine group of the next leave together as a molecule of water. The carbon of the carboxyl group is then left bonded to the nitrogen of the amine group, and that C-N bond is a peptide bond, a strong covalent bond. Two amino acids make a dipeptide.
The word equation is amino acid + amino acid → dipeptide + water.
The dipeptide still has a free amine group at one end and a free carboxyl group at the other, so more amino acids can join on in the same way. A long chain is a polypeptide (a short chain of a few amino acids is sometimes called an oligopeptide). A chain of n amino acids has n − 1 peptide bonds, and n − 1 molecules of water were released making it. Hydrolysis, adding water back, reverses it, which is what digestion does to the proteins in food. In cells, ribosomes make the peptide bonds, in the order a gene sets (D1.2).
A protein is one or more polypeptides folded into a working shape. Model this reaction with a kit first (see Teach), then try the bond builder below and draw a dipeptide.
Example: Insulin has two polypeptides. The shorter has 21 amino acids and so 20 peptide bonds, and the longer has 30 and so 29.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Peptide bonds (10 min).
The plan: Chapter 2: the bond builder on the board, joining two different amino acids both ways round, then the predict box. Write the word equation once more, from memory.
Amino acids join by the same move as every other monomer in B1.1, a condensation reaction. The OH from the carboxyl group of one amino acid and an H from the amine group of the next leave together as a molecule of water. The carbon of the carboxyl group is then left bonded to the nitrogen of the amine group, and that C-N bond is a peptide bond, a strong covalent bond. Two amino acids make a dipeptide.
The word equation is amino acid + amino acid → dipeptide + water.
The dipeptide still has a free amine group at one end and a free carboxyl group at the other, so more amino acids can join on in the same way. A long chain is a polypeptide (a short chain of a few amino acids is sometimes called an oligopeptide). A chain of n amino acids has n − 1 peptide bonds, and n − 1 molecules of water were released making it. Hydrolysis, adding water back, reverses it, which is what digestion does to the proteins in food. In cells, ribosomes make the peptide bonds, in the order a gene sets (D1.2).
A protein is one or more polypeptides folded into a working shape. Model this reaction with a kit first (see Teach), then try the bond builder below and draw a dipeptide.
Example: Insulin has two polypeptides. The shorter has 21 amino acids and so 20 peptide bonds, and the longer has 30 and so 29.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Peptide bonds (10 min).
The plan: Chapter 2: the bond builder on the board, joining two different amino acids both ways round, then the predict box. Write the word equation once more, from memory.
Amino acids join by the same move as every other monomer in B1.1, a condensation reaction. The OH from the carboxyl group of one amino acid and an H from the amine group of the next leave together as a molecule of water. The carbon of the carboxyl group is then left bonded to the nitrogen of the amine group, and that C-N bond is a peptide bond, a strong covalent bond. Two amino acids make a dipeptide.
The word equation is amino acid + amino acid → dipeptide + water.
The dipeptide still has a free amine group at one end and a free carboxyl group at the other, so more amino acids can join on in the same way. A long chain is a polypeptide (a short chain of a few amino acids is sometimes called an oligopeptide). A chain of n amino acids has n − 1 peptide bonds, and n − 1 molecules of water were released making it. Hydrolysis, adding water back, reverses it, which is what digestion does to the proteins in food. In cells, ribosomes make the peptide bonds, in the order a gene sets (D1.2).
A protein is one or more polypeptides folded into a working shape. Model this reaction with a kit first (see Teach), then try the bond builder below and draw a dipeptide.
Example: Insulin has two polypeptides. The shorter has 21 amino acids and so 20 peptide bonds, and the longer has 30 and so 29.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Peptide bonds (10 min).
The plan: Chapter 2: the bond builder on the board, joining two different amino acids both ways round, then the predict box. Write the word equation once more, from memory.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Peptide bonds (10 min).
The plan: Chapter 2: the bond builder on the board, joining two different amino acids both ways round, then the predict box. Write the word equation once more, from memory.
Answer: C. Two. A peptide bond always joins a carboxyl group to an amine group, so every dipeptide has an amine end and a carboxyl end. In A-B, A keeps its free amine group; in B-A, B does. The same amino acids make different molecules, which is why the order of amino acids matters (chapter 4). Try both ways round in the bond builder.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40 of 60: Peptide bonds (10 min).
The plan: Chapter 2: the bond builder on the board, joining two different amino acids both ways round, then the predict box. Write the word equation once more, from memory.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Your name in amino acids (15 min).
The plan: Students spell a word in the one-letter code, draw it as a chain, mark the bonds and count the water released (activity below).
The activity: Your name in amino acids. Each student spells a word or their name in the one-letter amino acid code (a table of the twenty letters on the board), draws it as a chain of beads, marks the peptide bonds, and marks the free amine group at one end and the free carboxyl group at the other. They count the bonds and the water released and work out how many sequences of that length could exist (20n). The letters B, J, O, U, X and Z have no standard amino acid (O and U are codes for rare extra ones, not the twenty). Inside a chain only the two ends keep a free amine or carboxyl group, so label the alpha carbons and R groups on every amino acid, but the amine and carboxyl only at the ends. Then they type the word into Fold a protein, under chapter 4, which counts its peptide bonds and the 20n again, and watch the chain fold; a short word stays loose, and the element says it is too short to fold up.
Needs: a printed one-letter table.
The time: 15 minutes, minutes 40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How many different tripeptides are possible, and why?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How many different tripeptides are possible, and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https://www.biologybybradford.com/exam-maker/sit?topics=B1.2&amp;level=SL&amp;paper=quiz&amp;marks=15&amp;src=ep
The guide: https://www.biologybybradford.com/guides/ib-biology-b1-2-proteins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B1.2  ·  Proteins  ·  Lesson 1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hyperlink" Target="https://www.biologybybradford.com/exam-maker/sit?topics=B1.2&amp;level=SL&amp;paper=quiz&amp;marks=15&amp;src=ep" TargetMode="External"/><Relationship Id="rId2" Type="http://schemas.openxmlformats.org/officeDocument/2006/relationships/hyperlink" Target="https://www.biologybybradford.com/guides/ib-biology-b1-2-proteins" TargetMode="External"/><Relationship Id="rId3" Type="http://schemas.openxmlformats.org/officeDocument/2006/relationships/hyperlink" Target="https://www.biologybybradford.com/guides/ib-biology-b1-2-proteins#amino-acid" TargetMode="External"/><Relationship Id="rId4" Type="http://schemas.openxmlformats.org/officeDocument/2006/relationships/hyperlink" Target="https://www.biologybybradford.com/guides/ib-biology-b1-2-proteins#peptide-bonds" TargetMode="External"/><Relationship Id="rId5" Type="http://schemas.openxmlformats.org/officeDocument/2006/relationships/hyperlink" Target="https://www.biologybybradford.com/tools/tarsia?topics=ib:B1.2&amp;level=HL" TargetMode="External"/><Relationship Id="rId6" Type="http://schemas.openxmlformats.org/officeDocument/2006/relationships/hyperlink" Target="https://www.biologybybradford.com/tools/dominos?topics=ib:B1.2&amp;level=HL" TargetMode="External"/><Relationship Id="rId7" Type="http://schemas.openxmlformats.org/officeDocument/2006/relationships/hyperlink" Target="https://www.biologybybradford.com/tools/picture-reveal?topics=ib:B1.2&amp;level=HL" TargetMode="External"/><Relationship Id="rId8" Type="http://schemas.openxmlformats.org/officeDocument/2006/relationships/hyperlink" Target="https://www.biologybybradford.com/tools/pub-quiz?topics=ib:B1.2&amp;level=HL" TargetMode="External"/><Relationship Id="rId9" Type="http://schemas.openxmlformats.org/officeDocument/2006/relationships/hyperlink" Target="https://www.biologybybradford.com/escape-rooms?bank=ib:B1.2&amp;level=HL#bank" TargetMode="External"/><Relationship Id="rId10" Type="http://schemas.openxmlformats.org/officeDocument/2006/relationships/hyperlink" Target="https://www.biologybybradford.com/tools/revision-maps/b1-2-proteins" TargetMode="External"/><Relationship Id="rId11" Type="http://schemas.openxmlformats.org/officeDocument/2006/relationships/hyperlink" Target="https://www.biologybybradford.com/exam-maker/ib/b1-2-proteins" TargetMode="External"/><Relationship Id="rId12" Type="http://schemas.openxmlformats.org/officeDocument/2006/relationships/hyperlink" Target="https://www.splycr.com/?set=a851f332-b221-5e2c-90f1-eebfcf1769b2" TargetMode="External"/><Relationship Id="rId13" Type="http://schemas.openxmlformats.org/officeDocument/2006/relationships/slideLayout" Target="../slideLayouts/slideLayout2.xml"/><Relationship Id="rId14"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B1.2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1 OF 4</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Proteins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Amino acids and peptide bonds</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B1.2.1, B1.2.2 and B1.2.4</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Drawing a generalised amino acid, joining two by condensation, and why chains of twenty kinds are endless</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 2</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Draw a generalised amino acid and name the four groups on its alpha carbon  (B1.2.1)</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condensation joins amino acids with peptide bonds, write the word equation and draw a dipeptide  (B1.2.2)</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the number of possible polypeptides is practically endless  (B1.2.4)</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Draw it from memory</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draw an amino acid with no notes, label the two functional groups and say what the side chain is.</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five strokes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Turn over the A Cat Has Rhythm tiles.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Pairs then check each other’s drawing for the five things an examiner looks for.</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B1.2.1 Generalised structure of an amino acid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amino acid is built on the same core</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alpha carbon makes four bonds.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B1.2.1 Generalised structure of an amino acid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amino acid is built on the same core</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An amine group goes on the left bond: a nitrogen with two hydrogens.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B1.2.1 Generalised structure of an amino acid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amino acid is built on the same core</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carboxyl group goes on the right bond: a carbon with a double bond to one oxygen and a single bond to an OH.</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B1.2.1 Generalised structure of an amino acid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amino acid is built on the same core</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hydrogen atom goes on the bottom bond.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B1.2.1 Generalised structure of an amino acid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amino acid is built on the same core</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last bond carries the R group. It stands for whatever side chain this amino acid has.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B1.2.1 Generalised structure of an amino acid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amino acid is built on the same core</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Three different amino acids: the same core in each, and only the R group differs.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B1.2.1 Generalised structure of an amino acid</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amino acid is built on the same core</a:t>
            </a:r>
            <a:endParaRPr lang="en-US" sz="2800" dirty="0"/>
          </a:p>
        </p:txBody>
      </p:sp>
      <p:sp>
        <p:nvSpPr>
          <p:cNvPr id="5" name="Shape 3"/>
          <p:cNvSpPr/>
          <p:nvPr/>
        </p:nvSpPr>
        <p:spPr>
          <a:xfrm>
            <a:off x="438912" y="1823646"/>
            <a:ext cx="6803136" cy="4216548"/>
          </a:xfrm>
          <a:prstGeom prst="roundRect">
            <a:avLst>
              <a:gd name="adj" fmla="val 2602"/>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33374"/>
            <a:ext cx="6583680" cy="3997092"/>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Draw the alpha carbon in the middle, the amine group on one side and the carboxyl group on the other, hydrogen and R above and below.</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Show every atom and every bond, in the un-ionised form (-NH₂ and -COOH), as the markschemes do.</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Count the bonds: four on carbon, three on nitrogen, two on oxygen, one on hydrogen.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student draws an alpha carbon bonded to -NH₂, -COOH, R and -OH. What is wrong with the drawing?</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Nothing is wrong: the alpha carbon can carry any four groups, as long as it makes four bonds</a:t>
            </a:r>
            <a:endParaRPr lang="en-US" sz="1900" dirty="0"/>
          </a:p>
        </p:txBody>
      </p:sp>
      <p:sp>
        <p:nvSpPr>
          <p:cNvPr id="6" name="Text 4"/>
          <p:cNvSpPr/>
          <p:nvPr/>
        </p:nvSpPr>
        <p:spPr>
          <a:xfrm>
            <a:off x="731520" y="282346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fourth group should be a single hydrogen atom, not -OH</a:t>
            </a:r>
            <a:endParaRPr lang="en-US" sz="1900" dirty="0"/>
          </a:p>
        </p:txBody>
      </p:sp>
      <p:sp>
        <p:nvSpPr>
          <p:cNvPr id="7" name="Text 5"/>
          <p:cNvSpPr/>
          <p:nvPr/>
        </p:nvSpPr>
        <p:spPr>
          <a:xfrm>
            <a:off x="731520" y="351332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R group is in the wrong place: it should be bonded to the nitrogen of the amine group</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student draws an alpha carbon bonded to -NH₂, -COOH, R and -OH. What is wrong with the drawing?</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Nothing is wrong: the alpha carbon can carry any four groups, as long as it makes four bonds</a:t>
            </a:r>
            <a:endParaRPr lang="en-US" sz="1900" dirty="0"/>
          </a:p>
        </p:txBody>
      </p:sp>
      <p:sp>
        <p:nvSpPr>
          <p:cNvPr id="6" name="Text 4"/>
          <p:cNvSpPr/>
          <p:nvPr/>
        </p:nvSpPr>
        <p:spPr>
          <a:xfrm>
            <a:off x="731520" y="282346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fourth group should be a single hydrogen atom, not -OH</a:t>
            </a:r>
            <a:endParaRPr lang="en-US" sz="1900" dirty="0"/>
          </a:p>
        </p:txBody>
      </p:sp>
      <p:sp>
        <p:nvSpPr>
          <p:cNvPr id="7" name="Text 5"/>
          <p:cNvSpPr/>
          <p:nvPr/>
        </p:nvSpPr>
        <p:spPr>
          <a:xfrm>
            <a:off x="731520" y="351332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R group is in the wrong place: it should be bonded to the nitrogen of the amine group</a:t>
            </a:r>
            <a:endParaRPr lang="en-US" sz="1900" dirty="0"/>
          </a:p>
        </p:txBody>
      </p:sp>
      <p:sp>
        <p:nvSpPr>
          <p:cNvPr id="8" name="Text 6"/>
          <p:cNvSpPr/>
          <p:nvPr/>
        </p:nvSpPr>
        <p:spPr>
          <a:xfrm>
            <a:off x="731520" y="4492752"/>
            <a:ext cx="10728655" cy="183489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alpha carbon always carries a single hydrogen atom. With -OH in its place the drawing is not an amino acid, and an examiner would not award the mark for the alpha carbon’s groups. Check every drawing for the H.</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R is not an element. It stands for the side chain, whatever it is in that amino acid. And check every drawing by counting bonds: four on every carbon, three on nitrogen, two on oxygen, one on hydrogen.</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four groups on the alpha carbon</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a:t>
            </a:r>
            <a:endParaRPr lang="en-US" sz="1800" dirty="0"/>
          </a:p>
        </p:txBody>
      </p:sp>
      <p:sp>
        <p:nvSpPr>
          <p:cNvPr id="8" name="Shape 6"/>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0" name="Text 8"/>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Cat</a:t>
            </a:r>
            <a:endParaRPr lang="en-US" sz="1800" dirty="0"/>
          </a:p>
        </p:txBody>
      </p:sp>
      <p:sp>
        <p:nvSpPr>
          <p:cNvPr id="11" name="Shape 9"/>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13" name="Text 11"/>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Has</a:t>
            </a:r>
            <a:endParaRPr lang="en-US" sz="1800" dirty="0"/>
          </a:p>
        </p:txBody>
      </p:sp>
      <p:sp>
        <p:nvSpPr>
          <p:cNvPr id="14" name="Shape 12"/>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R</a:t>
            </a:r>
            <a:endParaRPr lang="en-US" sz="6000" dirty="0"/>
          </a:p>
        </p:txBody>
      </p:sp>
      <p:sp>
        <p:nvSpPr>
          <p:cNvPr id="16" name="Text 14"/>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Rhythm</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four groups on the alpha carbon</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a:t>
            </a:r>
            <a:endParaRPr lang="en-US" sz="1800" dirty="0"/>
          </a:p>
        </p:txBody>
      </p:sp>
      <p:sp>
        <p:nvSpPr>
          <p:cNvPr id="8" name="Text 6"/>
          <p:cNvSpPr/>
          <p:nvPr/>
        </p:nvSpPr>
        <p:spPr>
          <a:xfrm>
            <a:off x="9980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Amine group</a:t>
            </a:r>
            <a:endParaRPr lang="en-US" sz="1800" dirty="0"/>
          </a:p>
        </p:txBody>
      </p:sp>
      <p:sp>
        <p:nvSpPr>
          <p:cNvPr id="9" name="Text 7"/>
          <p:cNvSpPr/>
          <p:nvPr/>
        </p:nvSpPr>
        <p:spPr>
          <a:xfrm>
            <a:off x="9980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-NH₂, on one side</a:t>
            </a:r>
            <a:endParaRPr lang="en-US" sz="1300" dirty="0"/>
          </a:p>
        </p:txBody>
      </p:sp>
      <p:sp>
        <p:nvSpPr>
          <p:cNvPr id="10" name="Shape 8"/>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2" name="Text 10"/>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Cat</a:t>
            </a:r>
            <a:endParaRPr lang="en-US" sz="1800" dirty="0"/>
          </a:p>
        </p:txBody>
      </p:sp>
      <p:sp>
        <p:nvSpPr>
          <p:cNvPr id="13" name="Text 11"/>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Carboxyl group</a:t>
            </a:r>
            <a:endParaRPr lang="en-US" sz="1800" dirty="0"/>
          </a:p>
        </p:txBody>
      </p:sp>
      <p:sp>
        <p:nvSpPr>
          <p:cNvPr id="14" name="Text 12"/>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-COOH, on the other side</a:t>
            </a:r>
            <a:endParaRPr lang="en-US" sz="1300" dirty="0"/>
          </a:p>
        </p:txBody>
      </p:sp>
      <p:sp>
        <p:nvSpPr>
          <p:cNvPr id="15" name="Shape 13"/>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17" name="Text 15"/>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Has</a:t>
            </a:r>
            <a:endParaRPr lang="en-US" sz="1800" dirty="0"/>
          </a:p>
        </p:txBody>
      </p:sp>
      <p:sp>
        <p:nvSpPr>
          <p:cNvPr id="18" name="Text 16"/>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Hydrogen</a:t>
            </a:r>
            <a:endParaRPr lang="en-US" sz="1800" dirty="0"/>
          </a:p>
        </p:txBody>
      </p:sp>
      <p:sp>
        <p:nvSpPr>
          <p:cNvPr id="19" name="Text 17"/>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one H atom</a:t>
            </a:r>
            <a:endParaRPr lang="en-US" sz="1300" dirty="0"/>
          </a:p>
        </p:txBody>
      </p:sp>
      <p:sp>
        <p:nvSpPr>
          <p:cNvPr id="20" name="Shape 18"/>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R</a:t>
            </a:r>
            <a:endParaRPr lang="en-US" sz="6000" dirty="0"/>
          </a:p>
        </p:txBody>
      </p:sp>
      <p:sp>
        <p:nvSpPr>
          <p:cNvPr id="22" name="Text 20"/>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Rhythm</a:t>
            </a:r>
            <a:endParaRPr lang="en-US" sz="1800" dirty="0"/>
          </a:p>
        </p:txBody>
      </p:sp>
      <p:sp>
        <p:nvSpPr>
          <p:cNvPr id="23" name="Text 21"/>
          <p:cNvSpPr/>
          <p:nvPr/>
        </p:nvSpPr>
        <p:spPr>
          <a:xfrm>
            <a:off x="88161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 group</a:t>
            </a:r>
            <a:endParaRPr lang="en-US" sz="1800" dirty="0"/>
          </a:p>
        </p:txBody>
      </p:sp>
      <p:sp>
        <p:nvSpPr>
          <p:cNvPr id="24" name="Text 22"/>
          <p:cNvSpPr/>
          <p:nvPr/>
        </p:nvSpPr>
        <p:spPr>
          <a:xfrm>
            <a:off x="88161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only part that varies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Model it, then draw it</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Molecular model kits (or snatoms, as in A1.1), one per pair.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Pairs build two amino acids from a molecular model kit (two of the simplest, any two), take an -OH from one carboxyl group and an -H from the other amine group, join them as water, and connect the C to the N. Then they draw the dipeptide on paper and write the word equation. Last, they build a third amino acid and add it.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Peptide bonds</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2: Peptide bonds join amino acids, and water leaves</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85039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B1.2.2 Condensation reactions forming dipeptides and longer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Peptide bonds join amino acids, and water leaves</a:t>
            </a:r>
            <a:endParaRPr lang="en-US" sz="2800" dirty="0"/>
          </a:p>
        </p:txBody>
      </p:sp>
      <p:sp>
        <p:nvSpPr>
          <p:cNvPr id="5" name="Shape 3"/>
          <p:cNvSpPr/>
          <p:nvPr/>
        </p:nvSpPr>
        <p:spPr>
          <a:xfrm>
            <a:off x="3316283" y="1581912"/>
            <a:ext cx="55591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26011" y="1691640"/>
            <a:ext cx="53396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amino acids, R₁ and R₂, with the carboxyl group of the first facing the amine group of the second.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85039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B1.2.2 Condensation reactions forming dipeptides and longer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Peptide bonds join amino acids, and water leaves</a:t>
            </a:r>
            <a:endParaRPr lang="en-US" sz="2800" dirty="0"/>
          </a:p>
        </p:txBody>
      </p:sp>
      <p:sp>
        <p:nvSpPr>
          <p:cNvPr id="5" name="Shape 3"/>
          <p:cNvSpPr/>
          <p:nvPr/>
        </p:nvSpPr>
        <p:spPr>
          <a:xfrm>
            <a:off x="3316283" y="1581912"/>
            <a:ext cx="55591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26011" y="1691640"/>
            <a:ext cx="53396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OH from the carboxyl group and one H from the amine group are lit: they will leave as water.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85039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B1.2.2 Condensation reactions forming dipeptides and longer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Peptide bonds join amino acids, and water leaves</a:t>
            </a:r>
            <a:endParaRPr lang="en-US" sz="2800" dirty="0"/>
          </a:p>
        </p:txBody>
      </p:sp>
      <p:sp>
        <p:nvSpPr>
          <p:cNvPr id="5" name="Shape 3"/>
          <p:cNvSpPr/>
          <p:nvPr/>
        </p:nvSpPr>
        <p:spPr>
          <a:xfrm>
            <a:off x="3316283" y="1581912"/>
            <a:ext cx="55591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26011" y="1691640"/>
            <a:ext cx="53396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carbon bonds to the nitrogen and the water drifts away. The new C-N bond is a peptide bond.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85039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B1.2.2 Condensation reactions forming dipeptides and longer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Peptide bonds join amino acids, and water leaves</a:t>
            </a:r>
            <a:endParaRPr lang="en-US" sz="2800" dirty="0"/>
          </a:p>
        </p:txBody>
      </p:sp>
      <p:sp>
        <p:nvSpPr>
          <p:cNvPr id="5" name="Shape 3"/>
          <p:cNvSpPr/>
          <p:nvPr/>
        </p:nvSpPr>
        <p:spPr>
          <a:xfrm>
            <a:off x="3316283" y="1581912"/>
            <a:ext cx="55591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26011" y="1691640"/>
            <a:ext cx="53396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dipeptide, drawn as an examiner wants it. It still has an amine group at one end and a carboxyl group at the other.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85039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B1.2.2 Condensation reactions forming dipeptides and longer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Peptide bonds join amino acids, and water leaves</a:t>
            </a:r>
            <a:endParaRPr lang="en-US" sz="2800" dirty="0"/>
          </a:p>
        </p:txBody>
      </p:sp>
      <p:sp>
        <p:nvSpPr>
          <p:cNvPr id="5" name="Shape 3"/>
          <p:cNvSpPr/>
          <p:nvPr/>
        </p:nvSpPr>
        <p:spPr>
          <a:xfrm>
            <a:off x="605090" y="1627632"/>
            <a:ext cx="6470780"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14818" y="1737360"/>
            <a:ext cx="6251324"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carbon of the carboxyl group is then left bonded to the nitrogen of the amine group, and that C-N bond is a peptide bond, a strong covalent bond.</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Two amino acids make a dipeptide.</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word equation is amino acid + amino acid → dipeptide + water.</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dipeptide still has a free amine group at one end and a free carboxyl group at the other, so more amino acids can join on in the same way.</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85039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B1.2.2 Condensation reactions forming dipeptides and longer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Peptide bonds join amino acids, and water leaves</a:t>
            </a:r>
            <a:endParaRPr lang="en-US" sz="2800" dirty="0"/>
          </a:p>
        </p:txBody>
      </p:sp>
      <p:sp>
        <p:nvSpPr>
          <p:cNvPr id="5" name="Shape 3"/>
          <p:cNvSpPr/>
          <p:nvPr/>
        </p:nvSpPr>
        <p:spPr>
          <a:xfrm>
            <a:off x="2487016" y="1581912"/>
            <a:ext cx="72176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744" y="1691640"/>
            <a:ext cx="69982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amino acids.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85039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B1.2.2 Condensation reactions forming dipeptides and longer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Peptide bonds join amino acids, and water leaves</a:t>
            </a:r>
            <a:endParaRPr lang="en-US" sz="2800" dirty="0"/>
          </a:p>
        </p:txBody>
      </p:sp>
      <p:sp>
        <p:nvSpPr>
          <p:cNvPr id="5" name="Shape 3"/>
          <p:cNvSpPr/>
          <p:nvPr/>
        </p:nvSpPr>
        <p:spPr>
          <a:xfrm>
            <a:off x="2487016" y="1581912"/>
            <a:ext cx="72176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744" y="1691640"/>
            <a:ext cx="69982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OH of one's carboxyl group and an H of the other's amine group face each other.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85039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B1.2.2 Condensation reactions forming dipeptides and longer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Peptide bonds join amino acids, and water leaves</a:t>
            </a:r>
            <a:endParaRPr lang="en-US" sz="2800" dirty="0"/>
          </a:p>
        </p:txBody>
      </p:sp>
      <p:sp>
        <p:nvSpPr>
          <p:cNvPr id="5" name="Shape 3"/>
          <p:cNvSpPr/>
          <p:nvPr/>
        </p:nvSpPr>
        <p:spPr>
          <a:xfrm>
            <a:off x="2487016" y="1581912"/>
            <a:ext cx="72176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744" y="1691640"/>
            <a:ext cx="69982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They leave as water, and a peptide bond joins the carbon to the nitrogen: condensation, making a dipeptide.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85039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B1.2.2 Condensation reactions forming dipeptides and longer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Peptide bonds join amino acids, and water leaves</a:t>
            </a:r>
            <a:endParaRPr lang="en-US" sz="2800" dirty="0"/>
          </a:p>
        </p:txBody>
      </p:sp>
      <p:sp>
        <p:nvSpPr>
          <p:cNvPr id="5" name="Shape 3"/>
          <p:cNvSpPr/>
          <p:nvPr/>
        </p:nvSpPr>
        <p:spPr>
          <a:xfrm>
            <a:off x="2487016" y="1581912"/>
            <a:ext cx="72176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744" y="1691640"/>
            <a:ext cx="69982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Add water and the peptide bond splits again, the OH back to the carbon and the H to the nitrogen: hydrolysis.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85039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B1.2.2 Condensation reactions forming dipeptides and longer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Peptide bonds join amino acids, and water leaves</a:t>
            </a:r>
            <a:endParaRPr lang="en-US" sz="2800" dirty="0"/>
          </a:p>
        </p:txBody>
      </p:sp>
      <p:sp>
        <p:nvSpPr>
          <p:cNvPr id="5" name="Shape 3"/>
          <p:cNvSpPr/>
          <p:nvPr/>
        </p:nvSpPr>
        <p:spPr>
          <a:xfrm>
            <a:off x="438912" y="2058706"/>
            <a:ext cx="6803136" cy="3746427"/>
          </a:xfrm>
          <a:prstGeom prst="roundRect">
            <a:avLst>
              <a:gd name="adj" fmla="val 292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168434"/>
            <a:ext cx="6583680" cy="352697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carbon of the carboxyl group is then left bonded to the nitrogen of the amine group, and that C-N bond is a peptide bond, a strong covalent bond.</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Two amino acids make a dipeptide.</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word equation is amino acid + amino acid → dipeptide + water.</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dipeptide still has a free amine group at one end and a free carboxyl group at the other, so more amino acids can join on in the same way.</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different amino acids, A and B, are joined by one peptide bond. How many different dipeptides could they make?</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 A joined to B is the same molecule as B joined to A, because the same two amino acids are used</a:t>
            </a:r>
            <a:endParaRPr lang="en-US" sz="1900" dirty="0"/>
          </a:p>
        </p:txBody>
      </p:sp>
      <p:sp>
        <p:nvSpPr>
          <p:cNvPr id="6" name="Text 4"/>
          <p:cNvSpPr/>
          <p:nvPr/>
        </p:nvSpPr>
        <p:spPr>
          <a:xfrm>
            <a:off x="731520" y="321970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Four: any group on one amino acid can join any group on the other, so there are four ways to do it</a:t>
            </a:r>
            <a:endParaRPr lang="en-US" sz="1900" dirty="0"/>
          </a:p>
        </p:txBody>
      </p:sp>
      <p:sp>
        <p:nvSpPr>
          <p:cNvPr id="7" name="Text 5"/>
          <p:cNvSpPr/>
          <p:nvPr/>
        </p:nvSpPr>
        <p:spPr>
          <a:xfrm>
            <a:off x="731520" y="419912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Two: A’s carboxyl to B’s amine, or B’s carboxyl to A’s amine, and these are different molecules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different amino acids, A and B, are joined by one peptide bond. How many different dipeptides could they make?</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 A joined to B is the same molecule as B joined to A, because the same two amino acids are used</a:t>
            </a:r>
            <a:endParaRPr lang="en-US" sz="1900" dirty="0"/>
          </a:p>
        </p:txBody>
      </p:sp>
      <p:sp>
        <p:nvSpPr>
          <p:cNvPr id="6" name="Text 4"/>
          <p:cNvSpPr/>
          <p:nvPr/>
        </p:nvSpPr>
        <p:spPr>
          <a:xfrm>
            <a:off x="731520" y="321970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Four: any group on one amino acid can join any group on the other, so there are four ways to do it</a:t>
            </a:r>
            <a:endParaRPr lang="en-US" sz="1900" dirty="0"/>
          </a:p>
        </p:txBody>
      </p:sp>
      <p:sp>
        <p:nvSpPr>
          <p:cNvPr id="7" name="Text 5"/>
          <p:cNvSpPr/>
          <p:nvPr/>
        </p:nvSpPr>
        <p:spPr>
          <a:xfrm>
            <a:off x="731520" y="4199128"/>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Two: A’s carboxyl to B’s amine, or B’s carboxyl to A’s amine, and these are different molecules</a:t>
            </a:r>
            <a:endParaRPr lang="en-US" sz="1900" dirty="0"/>
          </a:p>
        </p:txBody>
      </p:sp>
      <p:sp>
        <p:nvSpPr>
          <p:cNvPr id="8" name="Text 6"/>
          <p:cNvSpPr/>
          <p:nvPr/>
        </p:nvSpPr>
        <p:spPr>
          <a:xfrm>
            <a:off x="731520" y="5178552"/>
            <a:ext cx="10728655" cy="114909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Two. A peptide bond always joins a carboxyl group to an amine group, so every dipeptide has an amine end and a carboxyl end. In A-B, A keeps its free amine group; in B-A, B does. The same amino acids make different molecules, which is why the order of amino acids matters (chapter 4). Try both ways round in the bond builder.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peptide bond is not between the two alpha carbons, not through an oxygen (C-O-N), and never involves an R group. And the water takes its OH from one amino acid and its H from the other, not both from the same one.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PUZZLE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Your name in amino acids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 printed one-letter table.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Each student spells a word or their name in the one-letter amino acid code (a table of the twenty letters on the board), draws it as a chain of beads, marks the peptide bonds, and marks the free amine group at one end and the free carboxyl group at the other. They count the bonds and the water released and work out how many sequences of that length could exist (20n). The letters B, J, O, U, X and Z have no standard amino acid (O and U are codes for rare extra ones, not the twenty). Inside a chain only the two ends keep a free amine or carboxyl group, so label the alpha carbons and R groups on every amino acid, but the amine and carboxyl only at the ends. Then they type the word into Fold a protein, under chapter 4, which counts its peptide bonds and the 20n again, and watch the chain fold; a short word stays loose, and the element says it is too short to fold up.</a:t>
            </a:r>
            <a:endParaRPr lang="en-US" sz="15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Draw a generalised amino acid and name the four groups on its alpha carbon  (B1.2.1)</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condensation joins amino acids with peptide bonds, write the word equation and draw a dipeptide  (B1.2.2)</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the number of possible polypeptides is practically endless  (B1.2.4)</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How many different tripeptides are possible, and why?</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B1.2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 Every amino acid is built on the same core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2 Peptide bonds join amino acids, and water leaves</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B1.2,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B1.2,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B1.2</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B1.2</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B1.2 Proteins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B1.2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B1.2 Proteins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B1.2 Proteins, lesson 1: Amino acids and peptide bonds</dc:title>
  <dc:subject>PptxGenJS Presentation</dc:subject>
  <dc:creator>Biology by Bradford</dc:creator>
  <cp:lastModifiedBy>Biology by Bradford</cp:lastModifiedBy>
  <cp:revision>1</cp:revision>
  <dcterms:created xsi:type="dcterms:W3CDTF">2026-10-20T04:53:52Z</dcterms:created>
  <dcterms:modified xsi:type="dcterms:W3CDTF">2026-10-20T04:53:52Z</dcterms:modified>
</cp:coreProperties>
</file>