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B1.2, Proteins. Lesson 3 of 4: R groups and the levels of structure (higher level), 60 minutes.
The plan, minute by minute (each slide's footer says where you are):
0 to 5 min (5)  Do now: sort six R groups
5 to 25 min (20)  Pipe-cleaner polypeptide
25 to 35 min (10)  Helix and sheet
35 to 50 min (15)  What holds the fold
50 to 60 min (10)  An HL written question
What students get wrong:
Secondary structure is held by R groups. It is held by the backbone C=O and N-H.
Acidic R groups are positive. They are negative: the carboxyl group has lost a hydrogen ion.
Stretch and support:
Support: give a word bank for the four levels table.
Stretch: why do all the molecules of one sequence fold the same way, and what did Anfinsen’s experiment add?
Stretch: why are disulfide bonds commoner in proteins that leave the cell? (The cytoplasm is a reducing place, so they do not form well inside.)
Stretch: compare an AlphaFold prediction with an experimental structure of the same protein.
The lesson plan to print: https://www.biologybybradford.com/guides/downloads/ib-biology-b1-2-proteins-lesson-3-plan.pdf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sort six R groups (5 min).
The plan: Print chapter 6’s six R group cards and sort them into hydrophobic, polar, acidic and basic, then turn over the Hungry Pandas Ate Bamboo tiles.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sort six R groups (5 min).
The plan: Print chapter 6’s six R group cards and sort them into hydrophobic, polar, acidic and basic, then turn over the Hungry Pandas Ate Bamboo tiles.
R groups differ in size, shape and chemistry, and those differences give a polypeptide its properties: which parts face water, what binds to what, and where the chain carries charge. You do not need to name any R group, but you do need to sort them.
There are two big classes. Hydrophobic R groups are non-polar, mostly carbon and hydrogen, and water does not attract them. Hydrophilic R groups are attracted to water, and they are either polar, with partial charges that let them form hydrogen bonds, or charged.
Charged R groups are acidic or basic. An acidic R group contains a carboxyl group, which loses a hydrogen ion and becomes negative (-COO⁻). A basic R group contains an amine group, which gains a hydrogen ion and becomes positive (-NH₃⁺). At the pH inside a cell both are charged, and a change in pH changes that (chapters 5 and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sort six R groups (5 min).
The plan: Print chapter 6’s six R group cards and sort them into hydrophobic, polar, acidic and basic, then turn over the Hungry Pandas Ate Bamboo tiles.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sort six R groups (5 min).
The plan: Print chapter 6’s six R group cards and sort them into hydrophobic, polar, acidic and basic, then turn over the Hungry Pandas Ate Bamboo tiles.
Answer: B. Negatively charged. A carboxyl group gives up its hydrogen ion and is left negative: an acidic R group. An amine group does the opposite, gaining a hydrogen ion to become positive: a basic R group. Both are hydrophilic.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sort six R groups (5 min).
The plan: Print chapter 6’s six R group cards and sort them into hydrophobic, polar, acidic and basic, then turn over the Hungry Pandas Ate Bamboo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sort six R groups (5 min).
The plan: Print chapter 6’s six R group cards and sort them into hydrophobic, polar, acidic and basic, then turn over the Hungry Pandas Ate Bamboo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sort six R groups (5 min).
The plan: Print chapter 6’s six R group cards and sort them into hydrophobic, polar, acidic and basic, then turn over the Hungry Pandas Ate Bamboo tiles.
Hungry: Hydrophobic (non-polar, hides from water)
Pandas: Polar (partial charges, hydrogen bonds)
Ate: Acidic (loses H⁺, negative)
Bamboo: Basic (gains H⁺, positive)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The activity: Pipe-cleaner polypeptide. Each pair gets a gene card listing a sequence of colours (yellow hydrophobic, green polar, pink and coral charged, two cysteine colours) and threads short coloured pieces onto a long pipe cleaner in that order: they are the ribosome, and that is primary structure. They twist one stretch round a pencil (helix), zigzag another against itself (sheet), then fold the whole thing so the yellows meet in the middle, clip the two cysteines together (disulfide bond) and join on to another pair’s chain (quaternary). Pairs with the same card compare: same shape?
Needs: long pipe cleaners, short coloured pieces (or beads), pencils, paper clips, gene cards.
The time: 20 minutes, minutes 5 to 25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The primary structure of a protein is the sequence of amino acids in its polypeptide, and a gene sets it. The sequence, and the exact position of each amino acid in it, decide the three-dimensional shape (its conformation): where the chain coils or pleats (secondary structure, chapter 8), how the whole chain folds (tertiary, chapters 9 and 10) and how chains fit together (quaternary, chapter 11).
So proteins have precise, predictable and repeatable structures, despite their complexity. Every insulin molecule your pancreas makes has the same shape, and fits insulin receptors anywhere in your body. Change one amino acid in a key position and the shape can change: in D1.3 you will meet a single changed amino acid in haemoglobin with large effects.
Example: How we know Christian Anfinsen unfolded the enzyme ribonuclease with chemicals and then removed them. The chains refolded by themselves into the working shape, so the information for the shape is in the sequence (Nobel Prize in Chemistry, 1972). Since 2020 a computer model trained on known structures, AlphaFold, has predicted the shape of many proteins from their sequence alone, often close to what experiments find, and its database holds predictions for over 200 million proteins. Models earn trust by being tested against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The primary structure of a protein is the sequence of amino acids in its polypeptide, and a gene sets it. The sequence, and the exact position of each amino acid in it, decide the three-dimensional shape (its conformation): where the chain coils or pleats (secondary structure, chapter 8), how the whole chain folds (tertiary, chapters 9 and 10) and how chains fit together (quaternary, chapter 11).
So proteins have precise, predictable and repeatable structures, despite their complexity. Every insulin molecule your pancreas makes has the same shape, and fits insulin receptors anywhere in your body. Change one amino acid in a key position and the shape can change: in D1.3 you will meet a single changed amino acid in haemoglobin with large effects.
Example: How we know Christian Anfinsen unfolded the enzyme ribonuclease with chemicals and then removed them. The chains refolded by themselves into the working shape, so the information for the shape is in the sequence (Nobel Prize in Chemistry, 1972). Since 2020 a computer model trained on known structures, AlphaFold, has predicted the shape of many proteins from their sequence alone, often close to what experiments find, and its database holds predictions for over 200 million proteins. Models earn trust by being tested against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The primary structure of a protein is the sequence of amino acids in its polypeptide, and a gene sets it. The sequence, and the exact position of each amino acid in it, decide the three-dimensional shape (its conformation): where the chain coils or pleats (secondary structure, chapter 8), how the whole chain folds (tertiary, chapters 9 and 10) and how chains fit together (quaternary, chapter 11).
So proteins have precise, predictable and repeatable structures, despite their complexity. Every insulin molecule your pancreas makes has the same shape, and fits insulin receptors anywhere in your body. Change one amino acid in a key position and the shape can change: in D1.3 you will meet a single changed amino acid in haemoglobin with large effects.
Example: How we know Christian Anfinsen unfolded the enzyme ribonuclease with chemicals and then removed them. The chains refolded by themselves into the working shape, so the information for the shape is in the sequence (Nobel Prize in Chemistry, 1972). Since 2020 a computer model trained on known structures, AlphaFold, has predicted the shape of many proteins from their sequence alone, often close to what experiments find, and its database holds predictions for over 200 million proteins. Models earn trust by being tested against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The primary structure of a protein is the sequence of amino acids in its polypeptide, and a gene sets it. The sequence, and the exact position of each amino acid in it, decide the three-dimensional shape (its conformation): where the chain coils or pleats (secondary structure, chapter 8), how the whole chain folds (tertiary, chapters 9 and 10) and how chains fit together (quaternary, chapter 11).
So proteins have precise, predictable and repeatable structures, despite their complexity. Every insulin molecule your pancreas makes has the same shape, and fits insulin receptors anywhere in your body. Change one amino acid in a key position and the shape can change: in D1.3 you will meet a single changed amino acid in haemoglobin with large effects.
Example: How we know Christian Anfinsen unfolded the enzyme ribonuclease with chemicals and then removed them. The chains refolded by themselves into the working shape, so the information for the shape is in the sequence (Nobel Prize in Chemistry, 1972). Since 2020 a computer model trained on known structures, AlphaFold, has predicted the shape of many proteins from their sequence alone, often close to what experiments find, and its database holds predictions for over 200 million proteins. Models earn trust by being tested against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The primary structure of a protein is the sequence of amino acids in its polypeptide, and a gene sets it. The sequence, and the exact position of each amino acid in it, decide the three-dimensional shape (its conformation): where the chain coils or pleats (secondary structure, chapter 8), how the whole chain folds (tertiary, chapters 9 and 10) and how chains fit together (quaternary, chapter 11).
So proteins have precise, predictable and repeatable structures, despite their complexity. Every insulin molecule your pancreas makes has the same shape, and fits insulin receptors anywhere in your body. Change one amino acid in a key position and the shape can change: in D1.3 you will meet a single changed amino acid in haemoglobin with large effects.
Example: How we know Christian Anfinsen unfolded the enzyme ribonuclease with chemicals and then removed them. The chains refolded by themselves into the working shape, so the information for the shape is in the sequence (Nobel Prize in Chemistry, 1972). Since 2020 a computer model trained on known structures, AlphaFold, has predicted the shape of many proteins from their sequence alone, often close to what experiments find, and its database holds predictions for over 200 million proteins. Models earn trust by being tested against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The primary structure of a protein is the sequence of amino acids in its polypeptide, and a gene sets it. The sequence, and the exact position of each amino acid in it, decide the three-dimensional shape (its conformation): where the chain coils or pleats (secondary structure, chapter 8), how the whole chain folds (tertiary, chapters 9 and 10) and how chains fit together (quaternary, chapter 11).
So proteins have precise, predictable and repeatable structures, despite their complexity. Every insulin molecule your pancreas makes has the same shape, and fits insulin receptors anywhere in your body. Change one amino acid in a key position and the shape can change: in D1.3 you will meet a single changed amino acid in haemoglobin with large effects.
Example: How we know Christian Anfinsen unfolded the enzyme ribonuclease with chemicals and then removed them. The chains refolded by themselves into the working shape, so the information for the shape is in the sequence (Nobel Prize in Chemistry, 1972). Since 2020 a computer model trained on known structures, AlphaFold, has predicted the shape of many proteins from their sequence alone, often close to what experiments find, and its database holds predictions for over 200 million proteins. Models earn trust by being tested against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Answer: A. Yes. Proteins have precise, repeatable shapes. The sequence of R groups decides which bonds can form and where, so the same sequence folds the same way every time. That is why one hormone fits the same receptor in every cell, and why a protein’s shape can be predicted from its sequence.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25 of 60: Pipe-cleaner polypeptide (20 min).
The plan: Pairs thread a gene card’s coloured pieces onto a pipe cleaner, coil one stretch, pleat another, fold the whole thing and clip the cysteines together (activity below).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
The polypeptide backbone is the repeating N-C-C pattern (the amine nitrogen, the alpha carbon, the carboxyl carbon) with the R groups hanging off it. Every peptide bond sits between a C=O group, whose oxygen is slightly negative, and an N-H group, whose hydrogen is slightly positive. These backbone groups are polar (A1.1), so a C=O and an N-H further along the chain can form a hydrogen bond. Where the chain makes these bonds in regular positions, it settles into a regular shape, its secondary structure.
In an alpha helix the chain coils, and each C=O bonds with the N-H four amino acids further along. The bonds fall in regular positions along the coil, and the R groups point outwards. In a beta-pleated sheet, stretches of the chain lie side by side, running the same way or opposite ways, and C=O groups in one stretch bond to N-H groups in the next. The chain zigzags, which makes the pleats, and the R groups point alternately above and below the sheet.
Each bond is weak, but hundreds in regular positions make the structure stable. One protein usually has stretches of both, joined by less regular loops.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
The polypeptide backbone is the repeating N-C-C pattern (the amine nitrogen, the alpha carbon, the carboxyl carbon) with the R groups hanging off it. Every peptide bond sits between a C=O group, whose oxygen is slightly negative, and an N-H group, whose hydrogen is slightly positive. These backbone groups are polar (A1.1), so a C=O and an N-H further along the chain can form a hydrogen bond. Where the chain makes these bonds in regular positions, it settles into a regular shape, its secondary structure.
In an alpha helix the chain coils, and each C=O bonds with the N-H four amino acids further along. The bonds fall in regular positions along the coil, and the R groups point outwards. In a beta-pleated sheet, stretches of the chain lie side by side, running the same way or opposite ways, and C=O groups in one stretch bond to N-H groups in the next. The chain zigzags, which makes the pleats, and the R groups point alternately above and below the sheet.
Each bond is weak, but hundreds in regular positions make the structure stable. One protein usually has stretches of both, joined by less regular loops.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
The polypeptide backbone is the repeating N-C-C pattern (the amine nitrogen, the alpha carbon, the carboxyl carbon) with the R groups hanging off it. Every peptide bond sits between a C=O group, whose oxygen is slightly negative, and an N-H group, whose hydrogen is slightly positive. These backbone groups are polar (A1.1), so a C=O and an N-H further along the chain can form a hydrogen bond. Where the chain makes these bonds in regular positions, it settles into a regular shape, its secondary structure.
In an alpha helix the chain coils, and each C=O bonds with the N-H four amino acids further along. The bonds fall in regular positions along the coil, and the R groups point outwards. In a beta-pleated sheet, stretches of the chain lie side by side, running the same way or opposite ways, and C=O groups in one stretch bond to N-H groups in the next. The chain zigzags, which makes the pleats, and the R groups point alternately above and below the sheet.
Each bond is weak, but hundreds in regular positions make the structure stable. One protein usually has stretches of both, joined by less regular loops.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
The polypeptide backbone is the repeating N-C-C pattern (the amine nitrogen, the alpha carbon, the carboxyl carbon) with the R groups hanging off it. Every peptide bond sits between a C=O group, whose oxygen is slightly negative, and an N-H group, whose hydrogen is slightly positive. These backbone groups are polar (A1.1), so a C=O and an N-H further along the chain can form a hydrogen bond. Where the chain makes these bonds in regular positions, it settles into a regular shape, its secondary structure.
In an alpha helix the chain coils, and each C=O bonds with the N-H four amino acids further along. The bonds fall in regular positions along the coil, and the R groups point outwards. In a beta-pleated sheet, stretches of the chain lie side by side, running the same way or opposite ways, and C=O groups in one stretch bond to N-H groups in the next. The chain zigzags, which makes the pleats, and the R groups point alternately above and below the sheet.
Each bond is weak, but hundreds in regular positions make the structure stable. One protein usually has stretches of both, joined by less regular loops.
Parts of the figure: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amino acid and the H of an N-H group four amino acids further along. Both groups are in the backbone.
Hydrogen bond the O of a C=O group in one strand and the H of an N-H group in the strand beside it. Both groups are in the backbone.
Hydrogen bond the O of a C=O group in one strand and the H of an N-H group in the strand beside it. Both groups are in the backbone.
Hydrogen bond the O of a C=O group in one strand and the H of an N-H group in the strand beside it. Both groups are in the backbone.
Hydrogen bond the O of a C=O group in one strand and the H of an N-H group in the strand beside it. Both groups are in the backbone.
Hydrogen bond the O of a C=O group in one strand and the H of an N-H group in the strand beside it. Both groups are in the backbone.
Hydrogen bond the O of a C=O group in one strand and the H of an N-H group in the strand beside it. Both groups are in the backbone.
Hydrogen bond the O of a C=O group in one strand and the H of an N-H group in the strand beside it. Both groups are in the backbone.
Alpha helix one stretch of the chain coiled, held by hydrogen bonds between backbone groups in regular positions.
Beta-pleated sheet stretches of the chain side by side, held by hydrogen bonds between backbone groups.
Loops the less regular stretches that join the helices and sheets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
Answer: D. The backbone’s own C=O and N-H groups, in regular positions four amino acids apart. That is why almost any stretch of chain can coil or pleat: the groups that bond are in every amino acid. The R groups decide which stretches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Helix and sheet (10 min).
The plan: Chapter 8: students sketch an alpha helix and a beta-pleated sheet with their hydrogen bonds, labelling the two groups that form each bond.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Tertiary structure is the three-dimensional shape of the whole polypeptide. It is held by bonds between R groups, often far apart in the sequence.
This links back to chapter 5. Heat breaks hydrogen bonds, ionic bonds and hydrophobic interactions, and a change of pH alters charges and so breaks ionic bonds. The disulfide bonds are covalent, so they survive much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Tertiary structure is the three-dimensional shape of the whole polypeptide. It is held by bonds between R groups, often far apart in the sequence.
This links back to chapter 5. Heat breaks hydrogen bonds, ionic bonds and hydrophobic interactions, and a change of pH alters charges and so breaks ionic bonds. The disulfide bonds are covalent, so they survive much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Tertiary structure is the three-dimensional shape of the whole polypeptide. It is held by bonds between R groups, often far apart in the sequence.
This links back to chapter 5. Heat breaks hydrogen bonds, ionic bonds and hydrophobic interactions, and a change of pH alters charges and so breaks ionic bonds. The disulfide bonds are covalent, so they survive much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Tertiary structure is the three-dimensional shape of the whole polypeptide. It is held by bonds between R groups, often far apart in the sequence.
This links back to chapter 5. Heat breaks hydrogen bonds, ionic bonds and hydrophobic interactions, and a change of pH alters charges and so breaks ionic bonds. The disulfide bonds are covalent, so they survive much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Tertiary structure is the three-dimensional shape of the whole polypeptide. It is held by bonds between R groups, often far apart in the sequence.
This links back to chapter 5. Heat breaks hydrogen bonds, ionic bonds and hydrophobic interactions, and a change of pH alters charges and so breaks ionic bonds. The disulfide bonds are covalent, so they survive much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Tertiary structure is the three-dimensional shape of the whole polypeptide. It is held by bonds between R groups, often far apart in the sequence.
This links back to chapter 5. Heat breaks hydrogen bonds, ionic bonds and hydrophobic interactions, and a change of pH alters charges and so breaks ionic bonds. The disulfide bonds are covalent, so they survive much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Tertiary structure is the three-dimensional shape of the whole polypeptide. It is held by bonds between R groups, often far apart in the sequence.
This links back to chapter 5. Heat breaks hydrogen bonds, ionic bonds and hydrophobic interactions, and a change of pH alters charges and so breaks ionic bonds. The disulfide bonds are covalent, so they survive much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Answer: B. In acid, a -COO⁻ picks up a hydrogen ion and becomes -COOH, with no charge, so nothing attracts it to the positive R group. Press Lower the pH to watch it. In strong alkali the opposite happens: -NH₃⁺ loses its hydrogen 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Happy: Hydrogen bonds (between polar R groups)
Hippos: Hydrophobic interactions (non-polar R groups huddle away from water)
Ignore: Ionic bonds (between + and − R groups)
Dentists: Disulfide bonds (two cysteines; the only covalent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What holds the fold (15 min).
The plan: Chapter 9’s figure, one bond at a time, ending with Lower the pH. Start the four levels table, rows 1 to 3.
The activity: Four levels table. Students fill a table with a row each for primary, secondary, tertiary and quaternary structure and columns for what it is, what holds it, a sketch and an example. On the sketches they place the labels: peptide bond, amine group, carboxyl group, hydrogen bond (between which groups?), disulfide bond, ionic bond, hydrophobic interactions and prosthetic group.
Needs: an A3 table template.
The time: 15 minutes, minutes 35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An HL written question (10 min).
The plan: Set an HL written question from the exam maker (the bonds of the tertiary structure, or secondary structure) and peer-mark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An HL written question (10 min).
The plan: Set an HL written question from the exam maker (the bonds of the tertiary structure, or secondary structure) and peer-mark it.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https://www.biologybybradford.com/exam-maker/sit?topics=B1.2&amp;level=HL&amp;paper=quiz&amp;marks=15&amp;src=ep
The guide: https://www.biologybybradford.com/guides/ib-biology-b1-2-proteins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B1.2  ·  Proteins  ·  Lesson 3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hyperlink" Target="https://www.biologybybradford.com/exam-maker/sit?topics=B1.2&amp;level=HL&amp;paper=quiz&amp;marks=15&amp;src=ep" TargetMode="External"/><Relationship Id="rId2" Type="http://schemas.openxmlformats.org/officeDocument/2006/relationships/hyperlink" Target="https://www.biologybybradford.com/guides/ib-biology-b1-2-proteins" TargetMode="External"/><Relationship Id="rId3" Type="http://schemas.openxmlformats.org/officeDocument/2006/relationships/hyperlink" Target="https://www.biologybybradford.com/guides/ib-biology-b1-2-proteins#r-groups" TargetMode="External"/><Relationship Id="rId4" Type="http://schemas.openxmlformats.org/officeDocument/2006/relationships/hyperlink" Target="https://www.biologybybradford.com/guides/ib-biology-b1-2-proteins#primary" TargetMode="External"/><Relationship Id="rId5" Type="http://schemas.openxmlformats.org/officeDocument/2006/relationships/hyperlink" Target="https://www.biologybybradford.com/guides/ib-biology-b1-2-proteins#secondary" TargetMode="External"/><Relationship Id="rId6" Type="http://schemas.openxmlformats.org/officeDocument/2006/relationships/hyperlink" Target="https://www.biologybybradford.com/guides/ib-biology-b1-2-proteins#tertiary" TargetMode="External"/><Relationship Id="rId7" Type="http://schemas.openxmlformats.org/officeDocument/2006/relationships/hyperlink" Target="https://www.biologybybradford.com/tools/tarsia?topics=ib:B1.2&amp;level=HL" TargetMode="External"/><Relationship Id="rId8" Type="http://schemas.openxmlformats.org/officeDocument/2006/relationships/hyperlink" Target="https://www.biologybybradford.com/tools/dominos?topics=ib:B1.2&amp;level=HL" TargetMode="External"/><Relationship Id="rId9" Type="http://schemas.openxmlformats.org/officeDocument/2006/relationships/hyperlink" Target="https://www.biologybybradford.com/tools/picture-reveal?topics=ib:B1.2&amp;level=HL" TargetMode="External"/><Relationship Id="rId10" Type="http://schemas.openxmlformats.org/officeDocument/2006/relationships/hyperlink" Target="https://www.biologybybradford.com/tools/pub-quiz?topics=ib:B1.2&amp;level=HL" TargetMode="External"/><Relationship Id="rId11" Type="http://schemas.openxmlformats.org/officeDocument/2006/relationships/hyperlink" Target="https://www.biologybybradford.com/escape-rooms?bank=ib:B1.2&amp;level=HL#bank" TargetMode="External"/><Relationship Id="rId12" Type="http://schemas.openxmlformats.org/officeDocument/2006/relationships/hyperlink" Target="https://www.biologybybradford.com/mcqs/ib-biology-topic-b-1-2-proteins-hl" TargetMode="External"/><Relationship Id="rId13" Type="http://schemas.openxmlformats.org/officeDocument/2006/relationships/hyperlink" Target="https://www.biologybybradford.com/tools/revision-maps/b1-2-proteins" TargetMode="External"/><Relationship Id="rId14" Type="http://schemas.openxmlformats.org/officeDocument/2006/relationships/hyperlink" Target="https://www.biologybybradford.com/exam-maker/ib/b1-2-proteins" TargetMode="External"/><Relationship Id="rId15" Type="http://schemas.openxmlformats.org/officeDocument/2006/relationships/hyperlink" Target="https://www.splycr.com/?set=a851f332-b221-5e2c-90f1-eebfcf1769b2" TargetMode="External"/><Relationship Id="rId16" Type="http://schemas.openxmlformats.org/officeDocument/2006/relationships/slideLayout" Target="../slideLayouts/slideLayout2.xml"/><Relationship Id="rId17"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50" b="1" dirty="0">
                <a:solidFill>
                  <a:srgbClr val="1A3A2A"/>
                </a:solidFill>
                <a:latin typeface="Arial" pitchFamily="34" charset="0"/>
                <a:ea typeface="Arial" pitchFamily="34" charset="-122"/>
                <a:cs typeface="Arial" pitchFamily="34" charset="-120"/>
              </a:rPr>
              <a:t>R groups and the levels of structure</a:t>
            </a:r>
            <a:endParaRPr lang="en-US" sz="365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B1.2.6 to B1.2.9</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Sorting R groups, then the primary, secondary and tertiary structure and the bonds that hold each</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6, 7, 8, 9</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Classify R groups and explain how they set the properties of a polypeptide  (B1.2.6)</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Explain how the sequence of amino acids gives every copy of a protein the same precise shape  (B1.2.7)</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Describe the alpha helix and beta-pleated sheet and the hydrogen bonds that hold them  (B1.2.8)</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Name the four kinds of bond that hold a tertiary structure, and say where polar and non-polar R groups end up  (B1.2.9, B1.2.10)</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Sort six R groups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Print chapter 6’s six R group cards and sort them into hydrophobic, polar, acidic and basic, then turn over the Hungry Pandas Ate Bamboo tiles.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B1.2.6 Chemical diversity in the R groups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R groups decide how a chain behaves</a:t>
            </a:r>
            <a:endParaRPr lang="en-US" sz="2800" dirty="0"/>
          </a:p>
        </p:txBody>
      </p:sp>
      <p:sp>
        <p:nvSpPr>
          <p:cNvPr id="5" name="Shape 3"/>
          <p:cNvSpPr/>
          <p:nvPr/>
        </p:nvSpPr>
        <p:spPr>
          <a:xfrm>
            <a:off x="595606" y="1627632"/>
            <a:ext cx="6489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34" y="1737360"/>
            <a:ext cx="6270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Hydrophobic R groups are non-polar, mostly carbon and hydrogen, and water does not attract them.</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Hydrophilic R groups are attracted to water, and they are either polar, with partial charges that let them form hydrogen bonds, or charged.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Charged R groups are acidic or basic.</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An acidic R group contains a carboxyl group, which loses a hydrogen ion and becomes negative (-COO⁻).</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R group contains a carboxyl group. Inside a cell, at about pH 7, it is: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Uncharged and hydrophobic, so water does not attract it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Negatively charged, because it has lost a hydrogen ion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Positively charged, because it has gained a hydrogen ion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R group contains a carboxyl group. Inside a cell, at about pH 7, it is: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Uncharged and hydrophobic, so water does not attract it</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Negatively charged, because it has lost a hydrogen ion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Positively charged, because it has gained a hydrogen ion</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Negatively charged. A carboxyl group gives up its hydrogen ion and is left negative: an acidic R group. An amine group does the opposite, gaining a hydrogen ion to become positive: a basic R group. Both are hydrophilic.</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Hydrophilic does not mean charged: polar R groups are hydrophilic with no overall charge. Acidic R groups are negative, not positive. And a charge can come and go with pH.</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kinds of R group</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Pandas</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Ate</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Bamboo</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kinds of R group</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Hydrophobic</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non-polar, hides from water</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Pandas</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Polar</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partial charges, hydrogen bonds</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Ate</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Acidic</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loses H⁺, negative</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Bamboo</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Basic</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gains H⁺, positive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Pipe-cleaner polypeptide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Long pipe cleaners, short coloured pieces (or beads), pencils, paper clips, gene cards.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Each pair gets a gene card listing a sequence of colours (yellow hydrophobic, green polar, pink and coral charged, two cysteine colours) and threads short coloured pieces onto a long pipe cleaner in that order: they are the ribosome, and that is primary structure. They twist one stretch round a pencil (helix), zigzag another against itself (sheet), then fold the whole thing so the yellows meet in the middle, clip the two cysteines together (disulfide bond) and join on to another pair’s chain (quaternary). Pairs with the same card compare: same shape?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B1.2.7 Impact of primary structure on conformation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sequence sets the shape</a:t>
            </a:r>
            <a:endParaRPr lang="en-US" sz="2800" dirty="0"/>
          </a:p>
        </p:txBody>
      </p:sp>
      <p:sp>
        <p:nvSpPr>
          <p:cNvPr id="5" name="Shape 3"/>
          <p:cNvSpPr/>
          <p:nvPr/>
        </p:nvSpPr>
        <p:spPr>
          <a:xfrm>
            <a:off x="3684054" y="1581912"/>
            <a:ext cx="482358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93782" y="1691640"/>
            <a:ext cx="460413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Primary structure: a sequence of amino acids, each joined to the next by a peptide bond.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B1.2.7 Impact of primary structure on conformation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sequence sets the shape</a:t>
            </a:r>
            <a:endParaRPr lang="en-US" sz="2800" dirty="0"/>
          </a:p>
        </p:txBody>
      </p:sp>
      <p:sp>
        <p:nvSpPr>
          <p:cNvPr id="5" name="Shape 3"/>
          <p:cNvSpPr/>
          <p:nvPr/>
        </p:nvSpPr>
        <p:spPr>
          <a:xfrm>
            <a:off x="3684054" y="1581912"/>
            <a:ext cx="482358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93782" y="1691640"/>
            <a:ext cx="460413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Secondary structure: one stretch coils and another pleats beside itself, held by dashed hydrogen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B1.2.7 Impact of primary structure on conformation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sequence sets the shape</a:t>
            </a:r>
            <a:endParaRPr lang="en-US" sz="2800" dirty="0"/>
          </a:p>
        </p:txBody>
      </p:sp>
      <p:sp>
        <p:nvSpPr>
          <p:cNvPr id="5" name="Shape 3"/>
          <p:cNvSpPr/>
          <p:nvPr/>
        </p:nvSpPr>
        <p:spPr>
          <a:xfrm>
            <a:off x="3684054" y="1581912"/>
            <a:ext cx="482358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93782" y="1691640"/>
            <a:ext cx="460413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Tertiary structure: the whole chain folded into a compact shape.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B1.2.7 Impact of primary structure on conformation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sequence sets the shape</a:t>
            </a:r>
            <a:endParaRPr lang="en-US" sz="2800" dirty="0"/>
          </a:p>
        </p:txBody>
      </p:sp>
      <p:sp>
        <p:nvSpPr>
          <p:cNvPr id="5" name="Shape 3"/>
          <p:cNvSpPr/>
          <p:nvPr/>
        </p:nvSpPr>
        <p:spPr>
          <a:xfrm>
            <a:off x="3684054" y="1581912"/>
            <a:ext cx="482358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93782" y="1691640"/>
            <a:ext cx="460413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Quaternary structure: two or more folded chains together. Not every protein has 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B1.2.7 Impact of primary structure on conformation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sequence sets the shape</a:t>
            </a:r>
            <a:endParaRPr lang="en-US" sz="2800" dirty="0"/>
          </a:p>
        </p:txBody>
      </p:sp>
      <p:sp>
        <p:nvSpPr>
          <p:cNvPr id="5" name="Shape 3"/>
          <p:cNvSpPr/>
          <p:nvPr/>
        </p:nvSpPr>
        <p:spPr>
          <a:xfrm>
            <a:off x="3684054" y="1581912"/>
            <a:ext cx="482358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93782" y="1691640"/>
            <a:ext cx="460413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second copy of the same sequence folds into the same shape: same sequence, same shape, every time.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B1.2.7 Impact of primary structure on conformation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sequence sets the shape</a:t>
            </a:r>
            <a:endParaRPr lang="en-US" sz="2800" dirty="0"/>
          </a:p>
        </p:txBody>
      </p:sp>
      <p:sp>
        <p:nvSpPr>
          <p:cNvPr id="5" name="Shape 3"/>
          <p:cNvSpPr/>
          <p:nvPr/>
        </p:nvSpPr>
        <p:spPr>
          <a:xfrm>
            <a:off x="1035651" y="1627632"/>
            <a:ext cx="560965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145379" y="1737360"/>
            <a:ext cx="539020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primary structure of a protein is the sequence of amino acids in its polypeptide, and a gene sets 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 proteins have precise, predictable and repeatable structures, despite their complexity.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people make insulin from the same gene sequence. Do their insulin molecules have the same shape?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exactly: the same sequence folds the same way every time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Roughly: folding is random, so every molecule differs a little from the next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Only if the two people are related, because they share the same alleles for it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people make insulin from the same gene sequence. Do their insulin molecules have the same shape?</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exactly: the same sequence folds the same way every time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Roughly: folding is random, so every molecule differs a little from the next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Only if the two people are related, because they share the same alleles for it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Yes. Proteins have precise, repeatable shapes. The sequence of R groups decides which bonds can form and where, so the same sequence folds the same way every time. That is why one hormone fits the same receptor in every cell, and why a protein’s shape can be predicted from its sequence.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Primary structure is the sequence, not a shape, but it decides every level after it. Folding is not random.</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Helix and sheet</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8: Coils and pleats held by hydrogen bonds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B1.2.8 Pleating and coiling of secondary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Coils and pleats held by hydrogen bonds</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Helix</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B1.2.8 Pleating and coiling of secondary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Coils and pleats held by hydrogen bonds</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Sheet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B1.2.8 Pleating and coiling of secondary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Coils and pleats held by hydrogen bonds</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 protein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B1.2.8 Pleating and coiling of secondary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Coils and pleats held by hydrogen bonds</a:t>
            </a:r>
            <a:endParaRPr lang="en-US" sz="2800" dirty="0"/>
          </a:p>
        </p:txBody>
      </p:sp>
      <p:sp>
        <p:nvSpPr>
          <p:cNvPr id="5" name="Shape 3"/>
          <p:cNvSpPr/>
          <p:nvPr/>
        </p:nvSpPr>
        <p:spPr>
          <a:xfrm>
            <a:off x="438912" y="1706074"/>
            <a:ext cx="6803136" cy="4451692"/>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802"/>
            <a:ext cx="6583680" cy="423223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Where the chain makes these bonds in regular positions, it settles into a regular shape, its secondary structure.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an alpha helix the chain coils, and each C=O bonds with the N-H four amino acids further along.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a beta-pleated sheet, stretches of the chain lie side by side, running the same way or opposite ways, and C=O groups in one stretch bond to N-H groups in the next.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groups form the hydrogen bonds that hold an alpha helix?</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R groups of neighbouring amino acids, in regular positions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Water molecules around the helix, bonded to two parts of the chain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amine and carboxyl groups at the two ends of the chain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C=O and N-H groups of the peptide bonds in the backbone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groups form the hydrogen bonds that hold an alpha helix?</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R groups of neighbouring amino acids, in regular positions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Water molecules around the helix, bonded to two parts of the chain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amine and carboxyl groups at the two ends of the chain</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C=O and N-H groups of the peptide bonds in the backbone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backbone’s own C=O and N-H groups, in regular positions four amino acids apart. That is why almost any stretch of chain can coil or pleat: the groups that bond are in every amino acid. The R groups decide which stretches do.</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Secondary structure bonds are between backbone groups, not R groups. An alpha helix is one coiled polypeptide, nothing to do with the double helix of DNA. And collagen’s helix is not an alpha helix (chapter 11).</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What holds the fold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9: Four kinds of bond hold the fold</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Writing: Four levels table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B1.2.9 Dependence of tertiary structure on four kinds of bond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kinds of bond hold the fold</a:t>
            </a:r>
            <a:endParaRPr lang="en-US" sz="2800" dirty="0"/>
          </a:p>
        </p:txBody>
      </p:sp>
      <p:sp>
        <p:nvSpPr>
          <p:cNvPr id="5" name="Shape 3"/>
          <p:cNvSpPr/>
          <p:nvPr/>
        </p:nvSpPr>
        <p:spPr>
          <a:xfrm>
            <a:off x="2861884" y="1581912"/>
            <a:ext cx="646792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71612" y="1691640"/>
            <a:ext cx="624847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Hydrogen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B1.2.9 Dependence of tertiary structure on four kinds of bond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kinds of bond hold the fold</a:t>
            </a:r>
            <a:endParaRPr lang="en-US" sz="2800" dirty="0"/>
          </a:p>
        </p:txBody>
      </p:sp>
      <p:sp>
        <p:nvSpPr>
          <p:cNvPr id="5" name="Shape 3"/>
          <p:cNvSpPr/>
          <p:nvPr/>
        </p:nvSpPr>
        <p:spPr>
          <a:xfrm>
            <a:off x="2861884" y="1581912"/>
            <a:ext cx="646792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71612" y="1691640"/>
            <a:ext cx="624847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Ionic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B1.2.9 Dependence of tertiary structure on four kinds of bond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kinds of bond hold the fold</a:t>
            </a:r>
            <a:endParaRPr lang="en-US" sz="2800" dirty="0"/>
          </a:p>
        </p:txBody>
      </p:sp>
      <p:sp>
        <p:nvSpPr>
          <p:cNvPr id="5" name="Shape 3"/>
          <p:cNvSpPr/>
          <p:nvPr/>
        </p:nvSpPr>
        <p:spPr>
          <a:xfrm>
            <a:off x="2861884" y="1581912"/>
            <a:ext cx="646792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71612" y="1691640"/>
            <a:ext cx="624847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Disulfide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B1.2.9 Dependence of tertiary structure on four kinds of bond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kinds of bond hold the fold</a:t>
            </a:r>
            <a:endParaRPr lang="en-US" sz="2800" dirty="0"/>
          </a:p>
        </p:txBody>
      </p:sp>
      <p:sp>
        <p:nvSpPr>
          <p:cNvPr id="5" name="Shape 3"/>
          <p:cNvSpPr/>
          <p:nvPr/>
        </p:nvSpPr>
        <p:spPr>
          <a:xfrm>
            <a:off x="2861884" y="1581912"/>
            <a:ext cx="646792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71612" y="1691640"/>
            <a:ext cx="624847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Hydrophobic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B1.2.9 Dependence of tertiary structure on four kinds of bond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kinds of bond hold the fold</a:t>
            </a:r>
            <a:endParaRPr lang="en-US" sz="2800" dirty="0"/>
          </a:p>
        </p:txBody>
      </p:sp>
      <p:sp>
        <p:nvSpPr>
          <p:cNvPr id="5" name="Shape 3"/>
          <p:cNvSpPr/>
          <p:nvPr/>
        </p:nvSpPr>
        <p:spPr>
          <a:xfrm>
            <a:off x="2861884" y="1581912"/>
            <a:ext cx="646792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71612" y="1691640"/>
            <a:ext cx="624847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B1.2.9 Dependence of tertiary structure on four kinds of bond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kinds of bond hold the fold</a:t>
            </a:r>
            <a:endParaRPr lang="en-US" sz="2800" dirty="0"/>
          </a:p>
        </p:txBody>
      </p:sp>
      <p:sp>
        <p:nvSpPr>
          <p:cNvPr id="5" name="Shape 3"/>
          <p:cNvSpPr/>
          <p:nvPr/>
        </p:nvSpPr>
        <p:spPr>
          <a:xfrm>
            <a:off x="2861884" y="1581912"/>
            <a:ext cx="646792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71612" y="1691640"/>
            <a:ext cx="624847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Lower the pH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B1.2.9 Dependence of tertiary structure on four kinds of bond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kinds of bond hold the fold</a:t>
            </a:r>
            <a:endParaRPr lang="en-US" sz="2800" dirty="0"/>
          </a:p>
        </p:txBody>
      </p:sp>
      <p:sp>
        <p:nvSpPr>
          <p:cNvPr id="5" name="Shape 3"/>
          <p:cNvSpPr/>
          <p:nvPr/>
        </p:nvSpPr>
        <p:spPr>
          <a:xfrm>
            <a:off x="438912" y="1847110"/>
            <a:ext cx="6803136" cy="4169620"/>
          </a:xfrm>
          <a:prstGeom prst="roundRect">
            <a:avLst>
              <a:gd name="adj" fmla="val 26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56838"/>
            <a:ext cx="6583680" cy="395016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Hydrogen bonds between polar R groups.</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Ionic bonds between a positively charged (basic) and a negatively charged (acidic) R group. The amine and carboxyl groups in R groups become charged by gaining or losing a hydrogen ion, and only then can they form ionic bonds.</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Disulfide bonds, covalent bonds between the sulfur atoms of two cysteines, the only amino acid you need to name. This is the strongest of the four.</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Hydrophobic interactions: non-polar R groups cluster together, away from water.</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ionic bond holds two parts of a protein together. The pH falls to 2. Why might the bond break?</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Acid breaks the peptide bonds, so the chain falls apart into amino acids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negative carboxyl R group gains a hydrogen ion and loses its charge</a:t>
            </a:r>
            <a:endParaRPr lang="en-US" sz="1900" dirty="0"/>
          </a:p>
        </p:txBody>
      </p:sp>
      <p:sp>
        <p:nvSpPr>
          <p:cNvPr id="7" name="Text 5"/>
          <p:cNvSpPr/>
          <p:nvPr/>
        </p:nvSpPr>
        <p:spPr>
          <a:xfrm>
            <a:off x="731520" y="32237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positive R group loses its charge, so nothing is left to attract the negative one</a:t>
            </a:r>
            <a:endParaRPr lang="en-US" sz="1900" dirty="0"/>
          </a:p>
        </p:txBody>
      </p:sp>
      <p:sp>
        <p:nvSpPr>
          <p:cNvPr id="8" name="Text 6"/>
          <p:cNvSpPr/>
          <p:nvPr/>
        </p:nvSpPr>
        <p:spPr>
          <a:xfrm>
            <a:off x="731520" y="420319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Hydrogen ions break the disulfide bonds, which are the weakest of the four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ionic bond holds two parts of a protein together. The pH falls to 2. Why might the bond break?</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Acid breaks the peptide bonds, so the chain falls apart into amino acids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negative carboxyl R group gains a hydrogen ion and loses its charge</a:t>
            </a:r>
            <a:endParaRPr lang="en-US" sz="1900" dirty="0"/>
          </a:p>
        </p:txBody>
      </p:sp>
      <p:sp>
        <p:nvSpPr>
          <p:cNvPr id="7" name="Text 5"/>
          <p:cNvSpPr/>
          <p:nvPr/>
        </p:nvSpPr>
        <p:spPr>
          <a:xfrm>
            <a:off x="731520" y="32237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positive R group loses its charge, so nothing is left to attract the negative one</a:t>
            </a:r>
            <a:endParaRPr lang="en-US" sz="1900" dirty="0"/>
          </a:p>
        </p:txBody>
      </p:sp>
      <p:sp>
        <p:nvSpPr>
          <p:cNvPr id="8" name="Text 6"/>
          <p:cNvSpPr/>
          <p:nvPr/>
        </p:nvSpPr>
        <p:spPr>
          <a:xfrm>
            <a:off x="731520" y="420319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Hydrogen ions break the disulfide bonds, which are the weakest of the four</a:t>
            </a:r>
            <a:endParaRPr lang="en-US" sz="1900" dirty="0"/>
          </a:p>
        </p:txBody>
      </p:sp>
      <p:sp>
        <p:nvSpPr>
          <p:cNvPr id="9" name="Text 7"/>
          <p:cNvSpPr/>
          <p:nvPr/>
        </p:nvSpPr>
        <p:spPr>
          <a:xfrm>
            <a:off x="731520" y="4893056"/>
            <a:ext cx="10728655" cy="143459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In acid, a -COO⁻ picks up a hydrogen ion and becomes -COOH, with no charge, so nothing attracts it to the positive R group. Press Lower the pH to watch it. In strong alkali the opposite happens: -NH₃⁺ loses its hydrogen 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bonds that hold a tertiary structure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Happy</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Hippos</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Ignore</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Dentists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bonds that hold a tertiary structure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Happy</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Hydrogen bonds</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between polar R groups</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Hippos</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Hydrophobic interactions</a:t>
            </a:r>
            <a:endParaRPr lang="en-US" sz="165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non-polar R groups huddle away from water</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Ignore</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Ionic bonds</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between + and − R groups</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Dentists</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Disulfide bonds</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two cysteines; the only covalent one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disulfide bond is covalent and forms only between two cysteines: it is not a kind of hydrogen bond. Ionic bonds need charged R groups, not just polar ones. And hydrophobic interactions are not attractions between the R groups and water.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Four levels table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An A3 table template.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fill a table with a row each for primary, secondary, tertiary and quaternary structure and columns for what it is, what holds it, a sketch and an example. On the sketches they place the labels: peptide bond, amine group, carboxyl group, hydrogen bond (between which groups?), disulfide bond, ionic bond, hydrophobic interactions and prosthetic group.</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An HL written question</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Set an HL written question from the exam maker (the bonds of the tertiary structure, or secondary structure) and peer-mark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Name the four kinds of bond that hold a tertiary structure, and say where polar and non-polar R groups end up.</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The R groups decide how a chain behaves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7 The sequence sets the shape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8 Coils and pleats held by hydrogen bonds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9 Four kinds of bond hold the fold</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Proteins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B1.2 Proteins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B1.2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B1.2 Proteins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B1.2 Proteins, lesson 3: R groups and the levels of structure (HL)</dc:title>
  <dc:subject>PptxGenJS Presentation</dc:subject>
  <dc:creator>Biology by Bradford</dc:creator>
  <cp:lastModifiedBy>Biology by Bradford</cp:lastModifiedBy>
  <cp:revision>1</cp:revision>
  <dcterms:created xsi:type="dcterms:W3CDTF">2026-10-20T04:53:54Z</dcterms:created>
  <dcterms:modified xsi:type="dcterms:W3CDTF">2026-10-20T04:53:54Z</dcterms:modified>
</cp:coreProperties>
</file>