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C1.1, Enzymes and metabolism. Lesson 2 of 5: Fit, collisions and shape, 60 minutes.
The plan, minute by minute (each slide's footer says where you are):
0 to 5 min (5)  Do now: what is wrong with this?
5 to 17 min (12)  Lock and key, then induced fit
17 to 23 min (6)  Who moves?
23 to 31 min (8)  Fit, or no fit
31 to 45 min (14)  Sketch, then check
45 to 55 min (10)  Timed written question
55 to 60 min (5)  Exit
What students get wrong:
The active site is the whole enzyme, rigid like a lock. It is a few amino acids, and they move (induced fit).
Enzymes are alive and are killed by heat; cold denatures them. They denature with heat; cold only slows them.
The optimum is always 37 °C. It depends on the enzyme.
The rate levels off because the substrate runs out. The active sites are busy: saturation.
Higher temperature always means faster. Only up to the optimum.
Stretch and support:
Support: the figures' captions as cut-up cards to put in order; the dotted key terms as a glossary; a writing frame for "explain the effect of temperature" (rise, optimum, fall, each with its reason).
Support: the Tigers Prefer Steak and Bind, Bend, Break, Bye tiles as starters.
Stretch: the DNA polymerase used in PCR comes from a bacterium of hot springs (D1.1). Predict its temperature curve, and say what about its structure might keep it folded.
The lesson plan to print: https://www.biologybybradford.com/guides/downloads/ib-biology-c1-1-enzymes-and-metabolism-lesson-2-plan.pdf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what is wrong with this? (5 min).
The plan: "The enzyme was killed by the heat, and it died in the fridge too." Students write two corrections each, then compare. Keep the corrections for the end of the lesson.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The activity: Lock and key, then induced fit. Pairs make an enzyme and its substrate twice from plasticine. The first time, a rigid notch and a key that slots in. The second time, a soft site that closes round the substrate and pinches it at the bond to break. A photo of each for notes, and one sentence each on what the second model explains that the first does not. Keep the enzyme: an allosteric site is added to it in lesson 4.
Needs: plasticine in two colours, a plastic knife, phones for photos.
The time: 12 minutes, minutes 5 to 17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Enzymes are globular proteins: one or more polypeptide chains folded into a compact, roughly round shape that dissolves in water (B1.2). Their water-loving R groups mostly face outwards and the water-hating ones are tucked inside, which is why they dissolve. Most enzymes are named for their substrate or their job, with the ending -ase: lipase acts on lipids, a protease on proteins and lactase on lactose.
The active site is the small region where the substrate binds and the reaction happens. It is made of only a few amino acids, often from far-apart places in the chain, brought together by the fold. In lysozyme from egg white, a protein of 129 amino acids, a handful line a groove in its surface and two of them do the chemistry.
The rest of the protein matters as much. Interactions between amino acids all through the folded chain hold the active site in shape and give it the right charges and chemical groups for catalysis.
When the substrate binds, the two form an enzyme-substrate complex. Both change shape as it forms: the active site closes in around the substrate, and the substrate is pulled and bent, straining the bonds that are about to break. This is induced fit. The substrate is converted into products, which no longer fit and leave, and the enzyme returns to its starting shape, ready for another substrate.
Example: Built as a model Two models, a century apart. Emil Fischer's lock and key (1894) pictured a rigid site that the substrate fits like a key. Daniel Koshland's induced fit (1958) pictured a site that changes shape as the substrate binds. Both are models. Lock and key cannot explain how binding can improve the fit, or how bonds get strained; induced fit explains both, and matches what is seen in hexokinase, whose two lobes close like jaws round glucose.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Answer: B. The active site's shape and chemistry depend on the whole fold, and the fold is held by interactions between amino acids all through the chain. Change one, and the fold can shift enough to change the site, so the substrate no longer binds well or no longer reacts.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17 of 60: Lock and key, then induced fit (12 min).
The plan: The plasticine models below, then chapter 4's figure and predict. Students first make a rigid site and a key, then a soft site that closes and pinches the substrate. Finish with the Bind, Bend, Break, Bye tiles.
Bind: Binding (the substrate binds the active site)
Bend: Induced fit (both change shape; the substrate's bonds are strained)
Break: Reaction (bonds break and new ones form: products)
Bye: Release (the products leave; the enzyme is free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Enzymes and substrates are dissolved in water: in the cytoplasm, in the contents of the gut, in blood plasma. Their molecules move all the time and at random, jostled by the water molecules around them. This molecular motion is what brings them together.
A reaction can happen only when a substrate and an active site meet in a collision, and only if the substrate arrives the right way round (its orientation) and close enough to bind. Most collisions miss the site, or arrive the wrong way round, and the molecules bounce apart.
More collisions a second means a faster rate. Warmer molecules move faster and collide more often; more substrate or more enzyme in the same volume means more meetings. Chapter 7 puts numbers on both, and the film that follows it lets you watch these meetings and change them.
Movement is needed, but not both partners have to move. Sometimes an immobilised enzyme is held still, embedded in a membrane. Sometimes it is a large substrate that is held still, such as a cellulose fibre in a plant cell wall, and the enzyme moves to it: cellulase released by a fungus reaches the fibre and digests it where it lies. Tap the three states to compare them.
Fixing an enzyme in place also keeps it where its products are wanted. Lactase sits in the membrane of the cells that line the small intestine, so the glucose and galactose it makes appear right at the surface of the cells that absorb them.
Example: On purpose Industry fixes enzymes on purpose too: lactase held on beads makes lactose-free milk as the milk flows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Enzymes and substrates are dissolved in water: in the cytoplasm, in the contents of the gut, in blood plasma. Their molecules move all the time and at random, jostled by the water molecules around them. This molecular motion is what brings them together.
A reaction can happen only when a substrate and an active site meet in a collision, and only if the substrate arrives the right way round (its orientation) and close enough to bind. Most collisions miss the site, or arrive the wrong way round, and the molecules bounce apart.
More collisions a second means a faster rate. Warmer molecules move faster and collide more often; more substrate or more enzyme in the same volume means more meetings. Chapter 7 puts numbers on both, and the film that follows it lets you watch these meetings and change them.
Movement is needed, but not both partners have to move. Sometimes an immobilised enzyme is held still, embedded in a membrane. Sometimes it is a large substrate that is held still, such as a cellulose fibre in a plant cell wall, and the enzyme moves to it: cellulase released by a fungus reaches the fibre and digests it where it lies. Tap the three states to compare them.
Fixing an enzyme in place also keeps it where its products are wanted. Lactase sits in the membrane of the cells that line the small intestine, so the glucose and galactose it makes appear right at the surface of the cells that absorb them.
Example: On purpose Industry fixes enzymes on purpose too: lactase held on beads makes lactose-free milk as the milk flows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Enzymes and substrates are dissolved in water: in the cytoplasm, in the contents of the gut, in blood plasma. Their molecules move all the time and at random, jostled by the water molecules around them. This molecular motion is what brings them together.
A reaction can happen only when a substrate and an active site meet in a collision, and only if the substrate arrives the right way round (its orientation) and close enough to bind. Most collisions miss the site, or arrive the wrong way round, and the molecules bounce apart.
More collisions a second means a faster rate. Warmer molecules move faster and collide more often; more substrate or more enzyme in the same volume means more meetings. Chapter 7 puts numbers on both, and the film that follows it lets you watch these meetings and change them.
Movement is needed, but not both partners have to move. Sometimes an immobilised enzyme is held still, embedded in a membrane. Sometimes it is a large substrate that is held still, such as a cellulose fibre in a plant cell wall, and the enzyme moves to it: cellulase released by a fungus reaches the fibre and digests it where it lies. Tap the three states to compare them.
Fixing an enzyme in place also keeps it where its products are wanted. Lactase sits in the membrane of the cells that line the small intestine, so the glucose and galactose it makes appear right at the surface of the cells that absorb them.
Example: On purpose Industry fixes enzymes on purpose too: lactase held on beads makes lactose-free milk as the milk flows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Enzymes and substrates are dissolved in water: in the cytoplasm, in the contents of the gut, in blood plasma. Their molecules move all the time and at random, jostled by the water molecules around them. This molecular motion is what brings them together.
A reaction can happen only when a substrate and an active site meet in a collision, and only if the substrate arrives the right way round (its orientation) and close enough to bind. Most collisions miss the site, or arrive the wrong way round, and the molecules bounce apart.
More collisions a second means a faster rate. Warmer molecules move faster and collide more often; more substrate or more enzyme in the same volume means more meetings. Chapter 7 puts numbers on both, and the film that follows it lets you watch these meetings and change them.
Movement is needed, but not both partners have to move. Sometimes an immobilised enzyme is held still, embedded in a membrane. Sometimes it is a large substrate that is held still, such as a cellulose fibre in a plant cell wall, and the enzyme moves to it: cellulase released by a fungus reaches the fibre and digests it where it lies. Tap the three states to compare them.
Fixing an enzyme in place also keeps it where its products are wanted. Lactase sits in the membrane of the cells that line the small intestine, so the glucose and galactose it makes appear right at the surface of the cells that absorb them.
Example: On purpose Industry fixes enzymes on purpose too: lactase held on beads makes lactose-free milk as the milk flows past.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17 to 23 of 60: Who moves? (6 min).
The plan: Chapter 5: the lactase predict first, then the three states of the figure. Students say who moves in each state before the readout appears.
Answer: D. Lactose molecules in the gut contents move at random, like every dissolved molecule. Some collide with the membrane, a few of those with a lactase active site the right way round, and those bind. Only one partner has to move for a collision.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The active site's shape and charges match its substrate's, so few other molecules bind. This is enzyme-substrate specificity. Some enzymes act on one substrate, or very nearly: urease on urea. Others act on a family of similar substrates: lipase on many lipids, a protease on many peptide bonds. The rule is the same: what binds is what fits.
The shape is held by weak interactions between amino acids: hydrogen bonds, ionic bonds and interactions between non-polar R groups (B1.2), with a few strong ones. That is why the shape can be lost. You watched a protein unfold in B1.2.
Heat makes the chain vibrate harder. Above a certain temperature the weak bonds break, the chain unfolds and the active site loses its shape. A pH far from the enzyme's normal one changes the charges on R groups in and around the site, because they gain or lose hydrogen ions, so ionic bonds break and the site's charges no longer match the substrate. Either way the substrate no longer binds, or binds and does not react. This is denaturation.
A denatured enzyme is not killed: it was never alive. Heat denaturation is usually permanent, and cooling does not refold the chain. A small, brief change in pH can sometimes be undone when the pH returns, but an extreme one usually cannot. Cold does not denature an enzyme at all. It slows the enzyme, because there are fewer collisions (chapter 7), and the enzyme works again when it is warmed.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The active site's shape and charges match its substrate's, so few other molecules bind. This is enzyme-substrate specificity. Some enzymes act on one substrate, or very nearly: urease on urea. Others act on a family of similar substrates: lipase on many lipids, a protease on many peptide bonds. The rule is the same: what binds is what fits.
The shape is held by weak interactions between amino acids: hydrogen bonds, ionic bonds and interactions between non-polar R groups (B1.2), with a few strong ones. That is why the shape can be lost. You watched a protein unfold in B1.2.
Heat makes the chain vibrate harder. Above a certain temperature the weak bonds break, the chain unfolds and the active site loses its shape. A pH far from the enzyme's normal one changes the charges on R groups in and around the site, because they gain or lose hydrogen ions, so ionic bonds break and the site's charges no longer match the substrate. Either way the substrate no longer binds, or binds and does not react. This is denaturation.
A denatured enzyme is not killed: it was never alive. Heat denaturation is usually permanent, and cooling does not refold the chain. A small, brief change in pH can sometimes be undone when the pH returns, but an extreme one usually cannot. Cold does not denature an enzyme at all. It slows the enzyme, because there are fewer collisions (chapter 7), and the enzyme works again when it is warmed.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The active site's shape and charges match its substrate's, so few other molecules bind. This is enzyme-substrate specificity. Some enzymes act on one substrate, or very nearly: urease on urea. Others act on a family of similar substrates: lipase on many lipids, a protease on many peptide bonds. The rule is the same: what binds is what fits.
The shape is held by weak interactions between amino acids: hydrogen bonds, ionic bonds and interactions between non-polar R groups (B1.2), with a few strong ones. That is why the shape can be lost. You watched a protein unfold in B1.2.
Heat makes the chain vibrate harder. Above a certain temperature the weak bonds break, the chain unfolds and the active site loses its shape. A pH far from the enzyme's normal one changes the charges on R groups in and around the site, because they gain or lose hydrogen ions, so ionic bonds break and the site's charges no longer match the substrate. Either way the substrate no longer binds, or binds and does not react. This is denaturation.
A denatured enzyme is not killed: it was never alive. Heat denaturation is usually permanent, and cooling does not refold the chain. A small, brief change in pH can sometimes be undone when the pH returns, but an extreme one usually cannot. Cold does not denature an enzyme at all. It slows the enzyme, because there are fewer collisions (chapter 7), and the enzyme works again when it is warmed.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The active site's shape and charges match its substrate's, so few other molecules bind. This is enzyme-substrate specificity. Some enzymes act on one substrate, or very nearly: urease on urea. Others act on a family of similar substrates: lipase on many lipids, a protease on many peptide bonds. The rule is the same: what binds is what fits.
The shape is held by weak interactions between amino acids: hydrogen bonds, ionic bonds and interactions between non-polar R groups (B1.2), with a few strong ones. That is why the shape can be lost. You watched a protein unfold in B1.2.
Heat makes the chain vibrate harder. Above a certain temperature the weak bonds break, the chain unfolds and the active site loses its shape. A pH far from the enzyme's normal one changes the charges on R groups in and around the site, because they gain or lose hydrogen ions, so ionic bonds break and the site's charges no longer match the substrate. Either way the substrate no longer binds, or binds and does not react. This is denaturation.
A denatured enzyme is not killed: it was never alive. Heat denaturation is usually permanent, and cooling does not refold the chain. A small, brief change in pH can sometimes be undone when the pH returns, but an extreme one usually cannot. Cold does not denature an enzyme at all. It slows the enzyme, because there are fewer collisions (chapter 7), and the enzyme works again when it is warmed.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The active site's shape and charges match its substrate's, so few other molecules bind. This is enzyme-substrate specificity. Some enzymes act on one substrate, or very nearly: urease on urea. Others act on a family of similar substrates: lipase on many lipids, a protease on many peptide bonds. The rule is the same: what binds is what fits.
The shape is held by weak interactions between amino acids: hydrogen bonds, ionic bonds and interactions between non-polar R groups (B1.2), with a few strong ones. That is why the shape can be lost. You watched a protein unfold in B1.2.
Heat makes the chain vibrate harder. Above a certain temperature the weak bonds break, the chain unfolds and the active site loses its shape. A pH far from the enzyme's normal one changes the charges on R groups in and around the site, because they gain or lose hydrogen ions, so ionic bonds break and the site's charges no longer match the substrate. Either way the substrate no longer binds, or binds and does not react. This is denaturation.
A denatured enzyme is not killed: it was never alive. Heat denaturation is usually permanent, and cooling does not refold the chain. A small, brief change in pH can sometimes be undone when the pH returns, but an extreme one usually cannot. Cold does not denature an enzyme at all. It slows the enzyme, because there are fewer collisions (chapter 7), and the enzyme works again when it is warmed.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Answer: A. Pepsin's shape is held partly by ionic bonds that suit pH 2. At pH 8 its R groups lose hydrogen ions, the charges change, the bonds break and the active site changes shape. Pepsin stops working in the intestine, where other proteases suited to pH 8 take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23 to 31 of 60: Fit, or no fit (8 min).
The plan: Chapter 6's states, then the pepsin predict. Link back to what students saw in B1.2 when a protein unfolded, and name the two causes: heat and pH.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The activity: Sketch, then check. Lesson 2: students sketch the three graphs of chapter 7 from memory, then play the figure and correct their sketches in another colour.Lesson 5: on one set of axes, draw rate against substrate concentration with no inhibitor, then a line for something competing for the active site, then one for something changing the active site's shape. Check against chapter 12's graph.
Needs: mini whiteboards, two colours of pen.
The time: 14 minutes, minutes 31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7.8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Sketch it first. On paper or a whiteboard, sketch rate of reaction against temperature, against pH and against substrate concentration before you play the figure. Then check yourself against it.
Temperature. Below the optimum, warming the solution makes enzyme and substrate move faster, so they collide more often and more collisions have enough energy to react. The rate rises, roughly doubling for every 10 °C. Above the optimum the enzyme denatures faster than the extra collisions can help, and the rate falls steeply. So the curve is not symmetrical: a gentle rise, a steep fall. Optima differ. Many human enzymes work best at about 37 to 40 °C; the DNA polymerase of a bacterium from hot springs works best at about 75 °C.
pH. Each enzyme works fastest at its own optimum pH, and the rate falls either side as the charges in the active site change and, further out, the enzyme denatures. Pepsin in the stomach prefers about pH 2, salivary amylase about pH 7 and trypsin in the small intestine about pH 8.
Substrate concentration. At low concentration, more substrate means more collisions with free active sites, so the rate rises almost in step. Then the curve bends over and levels off at a maximum. More enzyme would raise that maximum. All three effects follow from collision theory and denaturation.
Describe a graph in parts, with numbers from its axes: "rises steadily to an optimum near 40 °C, then falls steeply". These smooth curves are sketch graphs: models of the general pattern, not the data of one enzyme. Real results scatter and have their own optimum, and a model is tested against results from experiments such as the dry lab's.
The animation "Watch it happen: collisions, substrate and heat", paused at 21.8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The video is collisions-dab518.mp4, one loop of the animation in the guide. It plays in PowerPoint and Keynote. Google Slides does not play a video embedded in a .pptx: download collisions-dab518.mp4 (https://www.biologybybradford.com/guides/downloads/scenes/collisions-dab518.mp4), upload it to Google Drive, then Insert &gt; Video &gt; Google Drive.
In the guide the class can change it as it runs: https://www.biologybybradford.com/guides/ib-biology-c1-1-enzymes-and-metabolism#factors
What it shows, in order:
1. Molecules move at random, and most collisions miss the active site.
2. A successful collision: it binds and reacts, and the enzyme is unchanged.
3. Too hot: enzymes denature. Active sites lose their shape, and the rate falls.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Answer: C. At high substrate concentration nearly every active site is occupied at any moment. A substrate molecule arriving at a busy enzyme has to wait, so adding more substrate barely raises the rate. This is saturation. The substrate has not run out: there is more of it than ever. Only more enzyme can raise the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Tigers: Temperature (collisions, then denaturation)
Prefer: pH (charges in the active site)
Steak: Substrate concentration (collisions, then saturation)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31 to 45 of 60: Sketch, then check (14 min).
The plan: Chapter 7: students sketch all three graphs before the figure plays (Sketch, then check, below) and mark their own sketches against it. Take the plateau predict on whiteboards with a one-sentence reason. Then the collisions film, which sits after chapter 7: students call out what will happen before each slider move. Tigers Prefer Steak. Set Make a gif for homework.
The activity: Make a gif. Homework, from chapter 7. Pairs make a 10 to 20 second stop-motion or gif of one factor: temperature, pH or substrate concentration. It shows enzymes and substrate interacting, how the factor changes the collisions, the shape or the saturation, and ends with the sketch graph. A good one has short sentences with the key words, sums up the point at the end, leaves time to read each frame and looks clear. Plasticine, paper cut-outs or doodles, and any free gif or stop-motion app.
Needs: phones, plasticine or paper.
The time: 14 minutes, minutes 31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Timed written question (10 min).
The plan: A written question on the effect of temperature or pH from the C1.1 exam maker, timed at 7 minutes, peer-marked against the markscheme.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sentence each: why the rate rises as an enzyme warms towards its optimum, and why it falls beyond it.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sentence each: why the rate rises as an enzyme warms towards its optimum, and why it falls beyond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https://www.biologybybradford.com/exam-maker/sit?topics=C1.1&amp;level=SL&amp;paper=quiz&amp;marks=15&amp;src=ep
The guide: https://www.biologybybradford.com/guides/ib-biology-c1-1-enzymes-and-metabolism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C1.1  ·  Enzymes and metabolism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video" Target="../media/media-40-1.mp4"/><Relationship Id="rId2" Type="http://schemas.microsoft.com/office/2007/relationships/media" Target="../media/media-40-1.mp4"/><Relationship Id="rId3" Type="http://schemas.openxmlformats.org/officeDocument/2006/relationships/image" Target="../media/image-40-3.png"/><Relationship Id="rId4" Type="http://schemas.openxmlformats.org/officeDocument/2006/relationships/slideLayout" Target="../slideLayouts/slideLayout2.xml"/><Relationship Id="rId5"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2.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www.biologybybradford.com/exam-maker/sit?topics=C1.1&amp;level=SL&amp;paper=quiz&amp;marks=15&amp;src=ep" TargetMode="External"/><Relationship Id="rId2" Type="http://schemas.openxmlformats.org/officeDocument/2006/relationships/hyperlink" Target="https://www.biologybybradford.com/guides/ib-biology-c1-1-enzymes-and-metabolism" TargetMode="External"/><Relationship Id="rId3" Type="http://schemas.openxmlformats.org/officeDocument/2006/relationships/hyperlink" Target="https://www.biologybybradford.com/guides/ib-biology-c1-1-enzymes-and-metabolism#active-site" TargetMode="External"/><Relationship Id="rId4" Type="http://schemas.openxmlformats.org/officeDocument/2006/relationships/hyperlink" Target="https://www.biologybybradford.com/guides/ib-biology-c1-1-enzymes-and-metabolism#collisions" TargetMode="External"/><Relationship Id="rId5" Type="http://schemas.openxmlformats.org/officeDocument/2006/relationships/hyperlink" Target="https://www.biologybybradford.com/guides/ib-biology-c1-1-enzymes-and-metabolism#denaturation" TargetMode="External"/><Relationship Id="rId6" Type="http://schemas.openxmlformats.org/officeDocument/2006/relationships/hyperlink" Target="https://www.biologybybradford.com/guides/ib-biology-c1-1-enzymes-and-metabolism#factors" TargetMode="External"/><Relationship Id="rId7" Type="http://schemas.openxmlformats.org/officeDocument/2006/relationships/hyperlink" Target="https://www.biologybybradford.com/tools/tarsia?topics=ib:C1.1&amp;level=HL" TargetMode="External"/><Relationship Id="rId8" Type="http://schemas.openxmlformats.org/officeDocument/2006/relationships/hyperlink" Target="https://www.biologybybradford.com/tools/dominos?topics=ib:C1.1&amp;level=HL" TargetMode="External"/><Relationship Id="rId9" Type="http://schemas.openxmlformats.org/officeDocument/2006/relationships/hyperlink" Target="https://www.biologybybradford.com/tools/picture-reveal?topics=ib:C1.1&amp;level=HL" TargetMode="External"/><Relationship Id="rId10" Type="http://schemas.openxmlformats.org/officeDocument/2006/relationships/hyperlink" Target="https://www.biologybybradford.com/tools/pub-quiz?topics=ib:C1.1&amp;level=HL" TargetMode="External"/><Relationship Id="rId11" Type="http://schemas.openxmlformats.org/officeDocument/2006/relationships/hyperlink" Target="https://www.biologybybradford.com/escape-rooms?bank=ib:C1.1&amp;level=HL#bank" TargetMode="External"/><Relationship Id="rId12" Type="http://schemas.openxmlformats.org/officeDocument/2006/relationships/hyperlink" Target="https://www.biologybybradford.com/labs/ib-biology-topic-c-1-1-amylase" TargetMode="External"/><Relationship Id="rId13" Type="http://schemas.openxmlformats.org/officeDocument/2006/relationships/hyperlink" Target="https://www.biologybybradford.com/summary-doodles/ib-biology-topic-c-1-1-enzymes" TargetMode="External"/><Relationship Id="rId14" Type="http://schemas.openxmlformats.org/officeDocument/2006/relationships/hyperlink" Target="https://www.biologybybradford.com/mcqs/ib-biology-topic-c-1-1-enzymes" TargetMode="External"/><Relationship Id="rId15" Type="http://schemas.openxmlformats.org/officeDocument/2006/relationships/hyperlink" Target="https://www.biologybybradford.com/tools/revision-maps/c1-1-enzymes-and-metabolism" TargetMode="External"/><Relationship Id="rId16" Type="http://schemas.openxmlformats.org/officeDocument/2006/relationships/hyperlink" Target="https://www.biologybybradford.com/exam-maker/ib/c1-1-enzymes-and-metabolism" TargetMode="External"/><Relationship Id="rId17" Type="http://schemas.openxmlformats.org/officeDocument/2006/relationships/hyperlink" Target="https://www.splycr.com/?set=a0311d20-e548-5032-82a5-2b052d1078fa" TargetMode="External"/><Relationship Id="rId18" Type="http://schemas.openxmlformats.org/officeDocument/2006/relationships/slideLayout" Target="../slideLayouts/slideLayout2.xml"/><Relationship Id="rId19"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metabolism</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Fit, collisions and shape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C1.1.4 to C1.1.8</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active site and induced fit, collisions, specificity and denaturation, and the three graphs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 6, 7</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how a few amino acids, held in place by the whole folded protein, make an active site, and how induced fit works  (C1.1.4, C1.1.5)</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why substrate and active site must collide, and how enzymes fixed in membranes still meet their substrates  (C1.1.6)</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Explain how the shape of the active site makes an enzyme specific, and why denaturation stops it working  (C1.1.7)</a:t>
            </a:r>
            <a:endParaRPr lang="en-US" sz="1550" dirty="0"/>
          </a:p>
          <a:p>
            <a:pPr marL="342900" indent="-342900">
              <a:spcAft>
                <a:spcPts val="1000"/>
              </a:spcAft>
              <a:buSzPct val="100000"/>
              <a:buChar char="☐"/>
            </a:pPr>
            <a:r>
              <a:rPr lang="en-US" sz="1550" dirty="0">
                <a:solidFill>
                  <a:srgbClr val="1A3A2A"/>
                </a:solidFill>
                <a:latin typeface="Arial" pitchFamily="34" charset="0"/>
                <a:ea typeface="Arial" pitchFamily="34" charset="-122"/>
                <a:cs typeface="Arial" pitchFamily="34" charset="-120"/>
              </a:rPr>
              <a:t>Sketch and explain the effects of temperature, pH and substrate concentration on the rate, using collision theory and denaturation  (C1.1.8)</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What is wrong with this?</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enzyme was killed by the heat, and it died in the fridge too."</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two corrections each, then compare.</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Lock and key, then induced fit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Plasticine in two colours, a plastic knife, phones for photos.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make an enzyme and its substrate twice from plasticine. The first time, a rigid notch and a key that slots in. The second time, a soft site that closes round the substrate and pinches it at the bond to break. A photo of each for notes, and one sentence each on what the second model explains that the first does not. Keep the enzyme: an allosteric site is added to it in lesson 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Only a few amino acids will form the site, far apart in the chain.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Folding brings them together: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substrate binds: an enzyme-substrate complex.</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Both change shape: induced fit strains the substrate's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Products leave; the enzyme is unchanged.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91074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C1.1.4 C1.1.5 Globular proteins with an active site; induced-fit binding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pocket held in shape</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Enzymes are globular proteins: one or more polypeptide chains folded into a compact, roughly round shape that dissolves in water (B1.2).</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Most enzymes are named for their substrate or their job, with the ending -ase: lipase acts on lipids, a protease on proteins and lactase on lactose.</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The active site is the small region where the substrate binds and the reaction happens.</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Interactions between amino acids all through the folded chain hold the active site in shape and give it the right charges and chemical groups for catalysis.</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has 300 amino acids, and only about six touch the substrate. A mutation changes one amino acid far from the active site, and the enzyme stops working. 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Every amino acid touches the substrate at some moment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changed how the chain folds, so the site lost its shape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substrate now binds to the changed amino acid instead</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enzyme can no longer move through the cytoplasm to meet substrates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has 300 amino acids, and only about six touch the substrate. A mutation changes one amino acid far from the active site, and the enzyme stops working. How?</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Every amino acid touches the substrate at some moment</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changed how the chain folds, so the site lost its shape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substrate now binds to the changed amino acid instead</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The enzyme can no longer move through the cytoplasm to meet substrates</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active site's shape and chemistry depend on the whole fold, and the fold is held by interactions between amino acids all through the chain. Change one, and the fold can shift enough to change the site, so the substrate no longer binds well or no longer reacts.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active site is not the whole enzyme, and not a fixed, rigid hole. It is a few amino acids that move as the substrate binds.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happens at the active site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Bind</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Bend</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Break</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Bye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happens at the active site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Bind</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Binding</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substrate binds the active site</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Bend</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Induced fit</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both change shape; the substrate's bonds are strained</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Break</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Reaction</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bonds break and new ones form: products</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Bye</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Release</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products leave; the enzyme is free again</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Who moves?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say who moves in each state before the readout appears.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C1.1.6 Molecular motion and substrate-active site collisions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Meeting by chance</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solution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C1.1.6 Molecular motion and substrate-active site collisions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Meeting by chance</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Enzyme fixed in a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C1.1.6 Molecular motion and substrate-active site collisions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Meeting by chance</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Substrate held still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79004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C1.1.6 Molecular motion and substrate-active site collisions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Meeting by chance</a:t>
            </a:r>
            <a:endParaRPr lang="en-US" sz="2800" dirty="0"/>
          </a:p>
        </p:txBody>
      </p:sp>
      <p:sp>
        <p:nvSpPr>
          <p:cNvPr id="5" name="Shape 3"/>
          <p:cNvSpPr/>
          <p:nvPr/>
        </p:nvSpPr>
        <p:spPr>
          <a:xfrm>
            <a:off x="438912" y="1706074"/>
            <a:ext cx="6803136" cy="4451692"/>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802"/>
            <a:ext cx="6583680" cy="42322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Their molecules move all the time and at random, jostled by the water molecules around them. This molecular motion is what brings them together.</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reaction can happen only when a substrate and an active site meet in a collision, and only if the substrate arrives the right way round (its orientation) and close enough to bind.</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Most collisions miss the site, or arrive the wrong way round, and the molecules bounce apart.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More collisions a second means a faster rate.</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Lactase sits fixed in the membrane of cells lining your small intestine. It cannot move. How does lactose reach its active site?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membrane pumps lactose to it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active site attracts lactose from across the whole gut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Lactase reaches out and grabs passing lactose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Lactose molecules move at random and collide with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17 to 23</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Lactase sits fixed in the membrane of cells lining your small intestine. It cannot move. How does lactose reach its active site?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membrane pumps lactose to it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active site attracts lactose from across the whole gut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Lactase reaches out and grabs passing lactose</a:t>
            </a:r>
            <a:endParaRPr lang="en-US" sz="1900" dirty="0"/>
          </a:p>
        </p:txBody>
      </p:sp>
      <p:sp>
        <p:nvSpPr>
          <p:cNvPr id="8" name="Text 6"/>
          <p:cNvSpPr/>
          <p:nvPr/>
        </p:nvSpPr>
        <p:spPr>
          <a:xfrm>
            <a:off x="731520" y="430987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Lactose molecules move at random and collide with it</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Lactose molecules in the gut contents move at random, like every dissolved molecule. Some collide with the membrane, a few of those with a lactase active site the right way round, and those bind. Only one partner has to move for a collision.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Fit, or no fit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Lose the shape, lose the fit</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C1.1.7 Active site structure, specificity and denaturation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Lose the shape, lose the fit</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Its substrate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C1.1.7 Active site structure, specificity and denaturation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Lose the shape, lose the fit</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different molecule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C1.1.7 Active site structure, specificity and denaturation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Lose the shape, lose the fit</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hot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C1.1.7 Active site structure, specificity and denaturation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Lose the shape, lose the fit</a:t>
            </a:r>
            <a:endParaRPr lang="en-US" sz="2800" dirty="0"/>
          </a:p>
        </p:txBody>
      </p:sp>
      <p:sp>
        <p:nvSpPr>
          <p:cNvPr id="5" name="Shape 3"/>
          <p:cNvSpPr/>
          <p:nvPr/>
        </p:nvSpPr>
        <p:spPr>
          <a:xfrm>
            <a:off x="2898663" y="1581912"/>
            <a:ext cx="639437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391" y="1691640"/>
            <a:ext cx="617491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Wrong pH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76992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C1.1.7 Active site structure, specificity and denaturation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Lose the shape, lose the fit</a:t>
            </a:r>
            <a:endParaRPr lang="en-US" sz="2800" dirty="0"/>
          </a:p>
        </p:txBody>
      </p:sp>
      <p:sp>
        <p:nvSpPr>
          <p:cNvPr id="5" name="Shape 3"/>
          <p:cNvSpPr/>
          <p:nvPr/>
        </p:nvSpPr>
        <p:spPr>
          <a:xfrm>
            <a:off x="438912" y="1823583"/>
            <a:ext cx="6803136" cy="4216674"/>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11"/>
            <a:ext cx="6583680" cy="399721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active site's shape and charges match its substrate's, so few other molecules bind. This is enzyme-substrate specificity.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Either way the substrate no longer binds, or binds and does not react. This is denaturation.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Heat denaturation is usually permanent, and cooling does not refold the chain.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Pepsin digests protein in the stomach at about pH 2. Carried on into the small intestine at about pH 8, what happens to it?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denatures: its active site changes shape and charge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works faster, because collisions are more frequent at pH 8</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unaffected, because pH only changes the substrate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reshapes its active site to fit the new substrates there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Pepsin digests protein in the stomach at about pH 2. Carried on into the small intestine at about pH 8, what happens to it?</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denatures: its active site changes shape and charge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works faster, because collisions are more frequent at pH 8</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unaffected, because pH only changes the substrate</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reshapes its active site to fit the new substrates there</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Pepsin's shape is held partly by ionic bonds that suit pH 2. At pH 8 its R groups lose hydrogen ions, the charges change, the bonds break and the active site changes shape. Pepsin stops working in the intestine, where other proteases suited to pH 8 take over.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23 to 31</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Enzymes are not killed by heat, and cold does not denature them. Heat denatures; cold only slows.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Sketch, then check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two colours of pen.</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Lesson 2: students sketch the three graphs of chapter 7 from memory, then play the figure and correct their sketches in another colour.Lesson 5: on one set of axes, draw rate against substrate concentration with no inhibitor, then a line for something competing for the active site, then one for something changing the active site's shape. Check against chapter 12's graph.</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Temperature: faster collisions, then denaturation.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 each enzyme has its own optimum.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Substrate: the rate rises, then levels off.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621792" y="1876639"/>
            <a:ext cx="10948111" cy="3379041"/>
          </a:xfrm>
          <a:prstGeom prst="roundRect">
            <a:avLst>
              <a:gd name="adj" fmla="val 32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86367"/>
            <a:ext cx="10728655" cy="3159585"/>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More enzyme raises the maximum.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438912" y="2852746"/>
            <a:ext cx="6803136" cy="2158347"/>
          </a:xfrm>
          <a:prstGeom prst="roundRect">
            <a:avLst>
              <a:gd name="adj" fmla="val 508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962474"/>
            <a:ext cx="6583680" cy="193889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Below the optimum, warming the solution makes enzyme and substrate move faster, so they collide more often and more collisions have enough energy to react.</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Above the optimum the enzyme denatures faster than the extra collisions can help, and the rate falls steeply.</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Each enzyme works fastest at its own optimum pH, and the rate falls either side as the charges in the active site change and, further out, the enzyme denatures.</a:t>
            </a:r>
            <a:endParaRPr lang="en-US" sz="1500" dirty="0"/>
          </a:p>
          <a:p>
            <a:pPr marL="342900" indent="-342900">
              <a:spcAft>
                <a:spcPts val="800"/>
              </a:spcAft>
              <a:buSzPct val="100000"/>
              <a:buChar char="●"/>
            </a:pPr>
            <a:r>
              <a:rPr lang="en-US" sz="1500" dirty="0">
                <a:solidFill>
                  <a:srgbClr val="1A3A2A"/>
                </a:solidFill>
                <a:latin typeface="Arial" pitchFamily="34" charset="0"/>
                <a:ea typeface="Arial" pitchFamily="34" charset="-122"/>
                <a:cs typeface="Arial" pitchFamily="34" charset="-120"/>
              </a:rPr>
              <a:t>All three effects follow from collision theory and denaturation.</a:t>
            </a:r>
            <a:endParaRPr lang="en-US" sz="15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Molecules move at random, and most collisions miss the active site.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0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successful collision: it binds and reacts, and the enzyme is unchanged.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6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Shape 3"/>
          <p:cNvSpPr/>
          <p:nvPr/>
        </p:nvSpPr>
        <p:spPr>
          <a:xfrm>
            <a:off x="2795686" y="1581912"/>
            <a:ext cx="660032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05414" y="1691640"/>
            <a:ext cx="638086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Too hot: enzymes denature. Active sites lose their shape, and the rate falls.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41 reactions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C1.1.8 Effects of temperature, pH and substrate concentration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graphs to know</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772936" y="1600200"/>
            <a:ext cx="664582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864376" y="1691640"/>
            <a:ext cx="646294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collisions, substrate and heat: click to play. It loops every 24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a graph of rate against substrate concentration, the curve levels off.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substrate has all been used up</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enzyme is denatured by so much substrate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Nearly every active site is already busy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Molecules collide less often when crowded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On a graph of rate against substrate concentration, the curve levels off.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substrate has all been used up</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enzyme is denatured by so much substrate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Nearly every active site is already busy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Molecules collide less often when crowded</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At high substrate concentration nearly every active site is occupied at any moment. A substrate molecule arriving at a busy enzyme has to wait, so adding more substrate barely raises the rate. This is saturation. The substrate has not run out: there is more of it than ever. Only more enzyme can raise the maximum.</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optimum is not always 37 °C. That is roughly where many human enzymes peak; enzymes from other organisms peak far higher or lower.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factors you must explain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Tigers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Steak</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factors you must explain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Tigers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Temperature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collisions, then denaturation</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Prefer</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pH</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charges in the active site</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Steak</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Substrate concentration</a:t>
            </a:r>
            <a:endParaRPr lang="en-US" sz="165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collisions, then saturation</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31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ANIMATION</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Make a gif</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Phones, plasticine or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Homework, from chapter 7. Pairs make a 10 to 20 second stop-motion or gif of one factor: temperature, pH or substrate concentration. It shows enzymes and substrate interacting, how the factor changes the collisions, the shape or the saturation, and ends with the sketch graph. A good one has short sentences with the key words, sums up the point at the end, leaves time to read each frame and looks clear. Plasticine, paper cut-outs or doodles, and any free gif or stop-motion app.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6</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Timed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written question on the effect of temperature or pH from the C1.1 exam maker, timed at 7 minutes, peer-marked against the markscheme.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350" dirty="0">
                <a:solidFill>
                  <a:srgbClr val="1A3A2A"/>
                </a:solidFill>
                <a:latin typeface="Arial" pitchFamily="34" charset="0"/>
                <a:ea typeface="Arial" pitchFamily="34" charset="-122"/>
                <a:cs typeface="Arial" pitchFamily="34" charset="-120"/>
              </a:rPr>
              <a:t>Explain how a few amino acids, held in place by the whole folded protein, make an active site, and how induced fit works  (C1.1.4, C1.1.5)</a:t>
            </a:r>
            <a:endParaRPr lang="en-US" sz="2350" dirty="0"/>
          </a:p>
          <a:p>
            <a:pPr marL="342900" indent="-342900">
              <a:spcAft>
                <a:spcPts val="1000"/>
              </a:spcAft>
              <a:buSzPct val="100000"/>
              <a:buChar char="☐"/>
            </a:pPr>
            <a:r>
              <a:rPr lang="en-US" sz="2350" dirty="0">
                <a:solidFill>
                  <a:srgbClr val="1A3A2A"/>
                </a:solidFill>
                <a:latin typeface="Arial" pitchFamily="34" charset="0"/>
                <a:ea typeface="Arial" pitchFamily="34" charset="-122"/>
                <a:cs typeface="Arial" pitchFamily="34" charset="-120"/>
              </a:rPr>
              <a:t>Explain why substrate and active site must collide, and how enzymes fixed in membranes still meet their substrates  (C1.1.6)</a:t>
            </a:r>
            <a:endParaRPr lang="en-US" sz="2350" dirty="0"/>
          </a:p>
          <a:p>
            <a:pPr marL="342900" indent="-342900">
              <a:spcAft>
                <a:spcPts val="1000"/>
              </a:spcAft>
              <a:buSzPct val="100000"/>
              <a:buChar char="☐"/>
            </a:pPr>
            <a:r>
              <a:rPr lang="en-US" sz="2350" dirty="0">
                <a:solidFill>
                  <a:srgbClr val="1A3A2A"/>
                </a:solidFill>
                <a:latin typeface="Arial" pitchFamily="34" charset="0"/>
                <a:ea typeface="Arial" pitchFamily="34" charset="-122"/>
                <a:cs typeface="Arial" pitchFamily="34" charset="-120"/>
              </a:rPr>
              <a:t>Explain how the shape of the active site makes an enzyme specific, and why denaturation stops it working  (C1.1.7)</a:t>
            </a:r>
            <a:endParaRPr lang="en-US" sz="2350" dirty="0"/>
          </a:p>
          <a:p>
            <a:pPr marL="342900" indent="-342900">
              <a:spcAft>
                <a:spcPts val="1000"/>
              </a:spcAft>
              <a:buSzPct val="100000"/>
              <a:buChar char="☐"/>
            </a:pPr>
            <a:r>
              <a:rPr lang="en-US" sz="2350" dirty="0">
                <a:solidFill>
                  <a:srgbClr val="1A3A2A"/>
                </a:solidFill>
                <a:latin typeface="Arial" pitchFamily="34" charset="0"/>
                <a:ea typeface="Arial" pitchFamily="34" charset="-122"/>
                <a:cs typeface="Arial" pitchFamily="34" charset="-120"/>
              </a:rPr>
              <a:t>Sketch and explain the effects of temperature, pH and substrate concentration on the rate, using collision theory and denaturation  (C1.1.8)</a:t>
            </a:r>
            <a:endParaRPr lang="en-US" sz="23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sentence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A pocket held in shape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Meeting by chance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6 Lose the shape, lose the fit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7 Three graphs to know</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Lab: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The Enzyme in Your Spit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 &amp; Metabolism</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C1.1 Enzymes and metabolism</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C1.1 Enzymes and Metabolism</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C1.1 Enzymes and metabolism, lesson 2: Fit, collisions and shape</dc:title>
  <dc:subject>PptxGenJS Presentation</dc:subject>
  <dc:creator>Biology by Bradford</dc:creator>
  <cp:lastModifiedBy>Biology by Bradford</cp:lastModifiedBy>
  <cp:revision>1</cp:revision>
  <dcterms:created xsi:type="dcterms:W3CDTF">2026-10-20T05:21:53Z</dcterms:created>
  <dcterms:modified xsi:type="dcterms:W3CDTF">2026-10-20T05:21:53Z</dcterms:modified>
</cp:coreProperties>
</file>