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C1.1, Enzymes and metabolism. Lesson 3 of 5: Measuring a rate, 60 minutes.
The plan, minute by minute (each slide's footer says where you are):
0 to 5 min (5)  Do now: elephant's toothpaste
5 to 15 min (10)  Chapter 8: read the rate
15 to 25 min (10)  Catalase over water
25 to 55 min (30)  The dry lab with the coach
55 to 60 min (5)  Exit
What students get wrong:
The amount of product at the end measures the rate. It measures how much substrate went in; use the initial rate.
A longer time means a faster rate. Rate = 1 ÷ time.
Stretch and support:
Support: the figures' captions as cut-up cards to put in order; the dotted key terms as a glossary; a writing frame for "explain the effect of temperature" (rise, optimum, fall, each with its reason).
Stretch: in the dry lab, find the temperature at which half the enzyme is lost within the run. How would you design a run to separate the effect of heat on collisions from its effect on denaturation?
The lesson plan to print: https://www.biologybybradford.com/guides/downloads/ib-biology-c1-1-enzymes-and-metabolism-lesson-3-plan.pdf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elephant's toothpaste (5 min).
The plan: The demonstration below. Ask: "How could you measure how fast that happened?" Collect the measures students suggest: foam height, time, mass lost, volume of gas.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elephant's toothpaste (5 min).
The plan: The demonstration below. Ask: "How could you measure how fast that happened?" Collect the measures students suggest: foam height, time, mass lost, volume of gas.
The activity: Elephant's toothpaste. A safe version: in a 250 cm³ measuring cylinder on a tray, put 30 cm³ of 6% (20 volume) hydrogen peroxide, a squirt of washing-up liquid and a few drops of food colouring. Tip in a tablespoon of dried yeast stirred into warm water. Foam rises, because the catalase in the yeast speeds up the breakdown of the peroxide to water and oxygen. Wear eye protection: 6% hydrogen peroxide irritates eyes and skin, so rinse splashes at once. The 30% peroxide and potassium iodide version is for the teacher alone.
Needs: the above, a tray, eye protection, gloves for the teacher.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 rate of reaction is a change per unit time. For an enzyme, you can measure either how fast a product appears or how fast the substrate disappears. Catalase makes oxygen, which can be collected in a gas syringe and read in cm³ min⁻¹. Amylase uses up starch, which can be tested with iodine solution: you time how long it takes before a drop no longer turns blue-black.
Plot the product against time and the curve is steepest at the start, then flattens as the substrate is used up. The initial rate is the gradient at the very start, before the substrate runs low, and it measures the enzyme under the conditions you set. Draw a tangent to the curve at time zero and work out its gradient: rise over run, with units.
Where you only time an end point (the starch has gone, a paper disc has floated up), the rate is 1 ÷ time, in s⁻¹. Twice as fast means half the time.
One enzyme can be followed three ways. For catalase: the oxygen collected in a gas syringe; the oxygen collected over water in an upturned measuring cylinder; or a small filter paper disc soaked in extract, dropped into the peroxide and timed as it rises on the oxygen it makes.
A fair test changes one variable (the independent variable), measures the rate (the dependent variable) and keeps everything else the same: temperature in a water bath, pH with a buffer, the same volumes and concentrations. Repeat each value at least three times, and include controls, such as no enzyme and boiled enzyme.
You can also work out rates from secondary data: someone else's results in a table or graph. Reading the gradients is the same. The dry lab below is the place to do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 rate of reaction is a change per unit time. For an enzyme, you can measure either how fast a product appears or how fast the substrate disappears. Catalase makes oxygen, which can be collected in a gas syringe and read in cm³ min⁻¹. Amylase uses up starch, which can be tested with iodine solution: you time how long it takes before a drop no longer turns blue-black.
Plot the product against time and the curve is steepest at the start, then flattens as the substrate is used up. The initial rate is the gradient at the very start, before the substrate runs low, and it measures the enzyme under the conditions you set. Draw a tangent to the curve at time zero and work out its gradient: rise over run, with units.
Where you only time an end point (the starch has gone, a paper disc has floated up), the rate is 1 ÷ time, in s⁻¹. Twice as fast means half the time.
One enzyme can be followed three ways. For catalase: the oxygen collected in a gas syringe; the oxygen collected over water in an upturned measuring cylinder; or a small filter paper disc soaked in extract, dropped into the peroxide and timed as it rises on the oxygen it makes.
A fair test changes one variable (the independent variable), measures the rate (the dependent variable) and keeps everything else the same: temperature in a water bath, pH with a buffer, the same volumes and concentrations. Repeat each value at least three times, and include controls, such as no enzyme and boiled enzyme.
You can also work out rates from secondary data: someone else's results in a table or graph. Reading the gradients is the same. The dry lab below is the place to do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 rate of reaction is a change per unit time. For an enzyme, you can measure either how fast a product appears or how fast the substrate disappears. Catalase makes oxygen, which can be collected in a gas syringe and read in cm³ min⁻¹. Amylase uses up starch, which can be tested with iodine solution: you time how long it takes before a drop no longer turns blue-black.
Plot the product against time and the curve is steepest at the start, then flattens as the substrate is used up. The initial rate is the gradient at the very start, before the substrate runs low, and it measures the enzyme under the conditions you set. Draw a tangent to the curve at time zero and work out its gradient: rise over run, with units.
Where you only time an end point (the starch has gone, a paper disc has floated up), the rate is 1 ÷ time, in s⁻¹. Twice as fast means half the time.
One enzyme can be followed three ways. For catalase: the oxygen collected in a gas syringe; the oxygen collected over water in an upturned measuring cylinder; or a small filter paper disc soaked in extract, dropped into the peroxide and timed as it rises on the oxygen it makes.
A fair test changes one variable (the independent variable), measures the rate (the dependent variable) and keeps everything else the same: temperature in a water bath, pH with a buffer, the same volumes and concentrations. Repeat each value at least three times, and include controls, such as no enzyme and boiled enzyme.
You can also work out rates from secondary data: someone else's results in a table or graph. Reading the gradients is the same. The dry lab below is the place to do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 rate of reaction is a change per unit time. For an enzyme, you can measure either how fast a product appears or how fast the substrate disappears. Catalase makes oxygen, which can be collected in a gas syringe and read in cm³ min⁻¹. Amylase uses up starch, which can be tested with iodine solution: you time how long it takes before a drop no longer turns blue-black.
Plot the product against time and the curve is steepest at the start, then flattens as the substrate is used up. The initial rate is the gradient at the very start, before the substrate runs low, and it measures the enzyme under the conditions you set. Draw a tangent to the curve at time zero and work out its gradient: rise over run, with units.
Where you only time an end point (the starch has gone, a paper disc has floated up), the rate is 1 ÷ time, in s⁻¹. Twice as fast means half the time.
One enzyme can be followed three ways. For catalase: the oxygen collected in a gas syringe; the oxygen collected over water in an upturned measuring cylinder; or a small filter paper disc soaked in extract, dropped into the peroxide and timed as it rises on the oxygen it makes.
A fair test changes one variable (the independent variable), measures the rate (the dependent variable) and keeps everything else the same: temperature in a water bath, pH with a buffer, the same volumes and concentrations. Repeat each value at least three times, and include controls, such as no enzyme and boiled enzyme.
You can also work out rates from secondary data: someone else's results in a table or graph. Reading the gradients is the same. The dry lab below is the place to do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 rate of reaction is a change per unit time. For an enzyme, you can measure either how fast a product appears or how fast the substrate disappears. Catalase makes oxygen, which can be collected in a gas syringe and read in cm³ min⁻¹. Amylase uses up starch, which can be tested with iodine solution: you time how long it takes before a drop no longer turns blue-black.
Plot the product against time and the curve is steepest at the start, then flattens as the substrate is used up. The initial rate is the gradient at the very start, before the substrate runs low, and it measures the enzyme under the conditions you set. Draw a tangent to the curve at time zero and work out its gradient: rise over run, with units.
Where you only time an end point (the starch has gone, a paper disc has floated up), the rate is 1 ÷ time, in s⁻¹. Twice as fast means half the time.
One enzyme can be followed three ways. For catalase: the oxygen collected in a gas syringe; the oxygen collected over water in an upturned measuring cylinder; or a small filter paper disc soaked in extract, dropped into the peroxide and timed as it rises on the oxygen it makes.
A fair test changes one variable (the independent variable), measures the rate (the dependent variable) and keeps everything else the same: temperature in a water bath, pH with a buffer, the same volumes and concentrations. Repeat each value at least three times, and include controls, such as no enzyme and boiled enzyme.
You can also work out rates from secondary data: someone else's results in a table or graph. Reading the gradients is the same. The dry lab below is the place to do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Answer: B. Rate = 1 ÷ time: 1 ÷ 40 s = 0.025 s⁻¹ at 30 °C and 1 ÷ 80 s = 0.0125 s⁻¹ at 20 °C. Half the time means twice the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Chapter 8: read the rate (10 min).
The plan: Product made or substrate used. Step through the figure: the points, the curve, the tangent and its gradient. At step 4, students draw their own gradient triangle on the 35 °C tangent and work out its initial rate before reading the label, then the predict (rate is 1 ÷ time).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Catalase over water (10 min).
The plan: The demonstration below: how much of the oxygen made do you think ends up in the cylinder, and what could lose it? Pairs fill one row of the evaluation table: a weakness, its effect on the results, and an improvement.
The activity: Catalase over water. A demonstration, or pairs if there is time. A level spatula of dried yeast (weighed once, about 0.1 g) goes into 5 cm³ of 3% hydrogen peroxide in a boiling tube, and the bung is pushed in at once. A delivery tube leads to an upturned 100 cm³ measuring cylinder full of water in a trough; read the gas every 10 seconds. (5 cm³ of 3% can give about 53 cm³ of oxygen, so a 25 cm³ cylinder would overflow.) The dry lab uses potato extract and this uses yeast: two sources of one enzyme, so say so. Then the evaluation table: a weakness, its effect on the results, and an improvement. Weaknesses: gas lost before the bung goes in, reading the meniscus in a moving cylinder, the yeast at room temperature while the peroxide sits in a bath, and only one run. The improvements lead to the dry lab's gas syringe and water bath.
Needs: dried yeast, 3% (10 volume) hydrogen peroxide, boiling tubes, bungs with delivery tubes, measuring cylinders, a trough, a stopwatch, eye protection.
The time: 10 minutes, minutes 15 to 25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The activity: Catalase and hydrogen peroxide. The dry lab above, with the tasks and questions under it and the coach beneath. Results go to a CSV for a class graph, and the coach's write-up is copied into notes.
Needs: one device per pair.
The time: 30 minutes, minutes 25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The dry lab runs in the guide: https://www.biologybybradford.com/guides/ib-biology-c1-1-enzymes-and-metabolism#lab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The activity: How? Why? Units?. Before running the dry lab, pairs fill the coach's variables table: for each variable, how it is set or measured, why it matters, and its unit. The planning questions become the coach's checklist: the range of values, time for the reaction, controlled variables, a negative control with no enzyme, a positive control, bringing the enzyme to temperature first, the precision of the measurement, and safety.
Needs: a device per pair.
The time: 30 minutes, minutes 25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
The animation "Watch it happen: collisions, substrate and heat",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
The animation "Watch it happen: collisions, substrate and heat", paused at 7.8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
The animation "Watch it happen: collisions, substrate and heat", paused at 21.8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The video is collisions-dab518.mp4, one loop of the animation in the guide. It plays in PowerPoint and Keynote. Google Slides does not play a video embedded in a .pptx: download collisions-dab518.mp4 (https://www.biologybybradford.com/guides/downloads/scenes/collisions-dab518.mp4), upload it to Google Drive, then Insert &gt; Video &gt; Google Drive.
In the guide the class can change it as it runs: https://www.biologybybradford.com/guides/ib-biology-c1-1-enzymes-and-metabolism#factors
What it shows, in order:
1. Molecules move at random, and most collisions miss the active site.
2. A successful collision: it binds and reacts, and the enzyme is unchanged.
3. Too hot: enzymes denature. Active sites lose their shape, and the rate falls.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Answer: C. At high substrate concentration nearly every active site is occupied at any moment. A substrate molecule arriving at a busy enzyme has to wait, so adding more substrate barely raises the rate. This is saturation. The substrate has not run out: there is more of it than ever. Only more enzyme can raise the maximum.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Tigers: Temperature (collisions, then denaturation)
Prefer: pH (charges in the active site)
Steak: Substrate concentration (collisions, then saturation)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55 of 60: The dry lab with the coach (30 min).
The plan: In pairs on the dry lab. Start with How? Why? Units? in the coach, then run a temperature series with three repeats, find the means and standard deviations and draw the graph with error bars. Ask pairs to compare their curve with chapter 7's sketch graph.
The activity: The enzyme in your spit. Optional, for a practical lesson outside the three hours. The site's own lab, the enzyme in your spit, with its sheet: salivary amylase and starch at cold, room and warm temperatures, iodine as the end point, and the rate worked out as 1 ÷ time.
Needs: as the lab page lists.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Write your research question, and one weakness of the method with its improvement.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Write your research question, and one weakness of the method with its improvement.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https://www.biologybybradford.com/exam-maker/sit?topics=C1.1&amp;level=SL&amp;paper=quiz&amp;marks=15&amp;src=ep
The guide: https://www.biologybybradford.com/guides/ib-biology-c1-1-enzymes-and-metabolism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C1.1  ·  Enzymes and metabolism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biologybybradford.com/guides/ib-biology-c1-1-enzymes-and-metabolism#lab" TargetMode="External"/><Relationship Id="rId1" Type="http://schemas.openxmlformats.org/officeDocument/2006/relationships/image" Target="../media/image-16-1.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video" Target="../media/media-26-1.mp4"/><Relationship Id="rId2" Type="http://schemas.microsoft.com/office/2007/relationships/media" Target="../media/media-26-1.mp4"/><Relationship Id="rId3" Type="http://schemas.openxmlformats.org/officeDocument/2006/relationships/image" Target="../media/image-26-3.png"/><Relationship Id="rId4" Type="http://schemas.openxmlformats.org/officeDocument/2006/relationships/slideLayout" Target="../slideLayouts/slideLayout2.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hyperlink" Target="https://www.biologybybradford.com/exam-maker/sit?topics=C1.1&amp;level=SL&amp;paper=quiz&amp;marks=15&amp;src=ep" TargetMode="External"/><Relationship Id="rId2" Type="http://schemas.openxmlformats.org/officeDocument/2006/relationships/hyperlink" Target="https://www.biologybybradford.com/guides/ib-biology-c1-1-enzymes-and-metabolism" TargetMode="External"/><Relationship Id="rId3" Type="http://schemas.openxmlformats.org/officeDocument/2006/relationships/hyperlink" Target="https://www.biologybybradford.com/guides/ib-biology-c1-1-enzymes-and-metabolism#factors" TargetMode="External"/><Relationship Id="rId4" Type="http://schemas.openxmlformats.org/officeDocument/2006/relationships/hyperlink" Target="https://www.biologybybradford.com/guides/ib-biology-c1-1-enzymes-and-metabolism#measuring" TargetMode="External"/><Relationship Id="rId5" Type="http://schemas.openxmlformats.org/officeDocument/2006/relationships/hyperlink" Target="https://www.biologybybradford.com/guides/ib-biology-c1-1-enzymes-and-metabolism#lab" TargetMode="External"/><Relationship Id="rId6" Type="http://schemas.openxmlformats.org/officeDocument/2006/relationships/hyperlink" Target="https://www.biologybybradford.com/tools/tarsia?topics=ib:C1.1&amp;level=HL" TargetMode="External"/><Relationship Id="rId7" Type="http://schemas.openxmlformats.org/officeDocument/2006/relationships/hyperlink" Target="https://www.biologybybradford.com/tools/dominos?topics=ib:C1.1&amp;level=HL" TargetMode="External"/><Relationship Id="rId8" Type="http://schemas.openxmlformats.org/officeDocument/2006/relationships/hyperlink" Target="https://www.biologybybradford.com/tools/picture-reveal?topics=ib:C1.1&amp;level=HL" TargetMode="External"/><Relationship Id="rId9" Type="http://schemas.openxmlformats.org/officeDocument/2006/relationships/hyperlink" Target="https://www.biologybybradford.com/tools/pub-quiz?topics=ib:C1.1&amp;level=HL" TargetMode="External"/><Relationship Id="rId10" Type="http://schemas.openxmlformats.org/officeDocument/2006/relationships/hyperlink" Target="https://www.biologybybradford.com/escape-rooms?bank=ib:C1.1&amp;level=HL#bank" TargetMode="External"/><Relationship Id="rId11" Type="http://schemas.openxmlformats.org/officeDocument/2006/relationships/hyperlink" Target="https://www.biologybybradford.com/labs/ib-biology-topic-c-1-1-amylase" TargetMode="External"/><Relationship Id="rId12" Type="http://schemas.openxmlformats.org/officeDocument/2006/relationships/hyperlink" Target="https://www.biologybybradford.com/summary-doodles/ib-biology-topic-c-1-1-enzymes" TargetMode="External"/><Relationship Id="rId13" Type="http://schemas.openxmlformats.org/officeDocument/2006/relationships/hyperlink" Target="https://www.biologybybradford.com/mcqs/ib-biology-topic-c-1-1-enzymes" TargetMode="External"/><Relationship Id="rId14" Type="http://schemas.openxmlformats.org/officeDocument/2006/relationships/hyperlink" Target="https://www.biologybybradford.com/tools/revision-maps/c1-1-enzymes-and-metabolism" TargetMode="External"/><Relationship Id="rId15" Type="http://schemas.openxmlformats.org/officeDocument/2006/relationships/hyperlink" Target="https://www.biologybybradford.com/exam-maker/ib/c1-1-enzymes-and-metabolism" TargetMode="External"/><Relationship Id="rId16" Type="http://schemas.openxmlformats.org/officeDocument/2006/relationships/hyperlink" Target="https://www.splycr.com/?set=a0311d20-e548-5032-82a5-2b052d1078fa" TargetMode="External"/><Relationship Id="rId17" Type="http://schemas.openxmlformats.org/officeDocument/2006/relationships/slideLayout" Target="../slideLayouts/slideLayout2.xml"/><Relationship Id="rId18"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metabolism</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Measuring a rate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C1.1.9</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How to measure an enzyme's rate, the initial rate, and planning, running and evaluating the catalase investigation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Work out a rate from your own results or from secondary data, including the initial rate from a tangent  (C1.1.9)</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Elephant's toothpaste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demonstration below.</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"How could you measure how fast that happened?"</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DEMONSTRATION</a:t>
            </a:r>
            <a:endParaRPr lang="en-US" sz="1100" dirty="0"/>
          </a:p>
        </p:txBody>
      </p:sp>
      <p:sp>
        <p:nvSpPr>
          <p:cNvPr id="4" name="Text 2"/>
          <p:cNvSpPr/>
          <p:nvPr/>
        </p:nvSpPr>
        <p:spPr>
          <a:xfrm>
            <a:off x="235915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Elephant's toothpaste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above, a tray, eye protection, gloves for the teacher.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50" dirty="0">
                <a:solidFill>
                  <a:srgbClr val="1A3A2A"/>
                </a:solidFill>
                <a:latin typeface="Arial" pitchFamily="34" charset="0"/>
                <a:ea typeface="Arial" pitchFamily="34" charset="-122"/>
                <a:cs typeface="Arial" pitchFamily="34" charset="-120"/>
              </a:rPr>
              <a:t>A safe version: in a 250 cm³ measuring cylinder on a tray, put 30 cm³ of 6% (20 volume) hydrogen peroxide, a squirt of washing-up liquid and a few drops of food colouring. Tip in a tablespoon of dried yeast stirred into warm water. Foam rises, because the catalase in the yeast speeds up the breakdown of the peroxide to water and oxygen. Wear eye protection: 6% hydrogen peroxide irritates eyes and skin, so rinse splashes at once. The 30% peroxide and potassium iodide version is for the teacher alone.</a:t>
            </a:r>
            <a:endParaRPr lang="en-US" sz="19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8: read the rate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8: Measuring a rate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C1.1.9 Measurements in enzyme-catalysed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Measuring a rate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Oxygen collected every 10 seconds.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C1.1.9 Measurements in enzyme-catalysed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Measuring a rate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Fast at first, then slower as the substrate runs out.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C1.1.9 Measurements in enzyme-catalysed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Measuring a rate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initial rate is the gradient of a tangent at the start.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C1.1.9 Measurements in enzyme-catalysed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Measuring a rate</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Warmer: a steeper start, the same total.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C1.1.9 Measurements in enzyme-catalysed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Measuring a rate</a:t>
            </a:r>
            <a:endParaRPr lang="en-US" sz="2800" dirty="0"/>
          </a:p>
        </p:txBody>
      </p:sp>
      <p:sp>
        <p:nvSpPr>
          <p:cNvPr id="5" name="Shape 3"/>
          <p:cNvSpPr/>
          <p:nvPr/>
        </p:nvSpPr>
        <p:spPr>
          <a:xfrm>
            <a:off x="438912" y="1764815"/>
            <a:ext cx="6803136" cy="4334211"/>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43"/>
            <a:ext cx="6583680" cy="41147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 rate of reaction is a change per unit time.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initial rate is the gradient at the very start, before the substrate runs low, and it measures the enzyme under the conditions you set.</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Draw a tangent to the curve at time zero and work out its gradient: rise over run, with units.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You can also work out rates from secondary data: someone else's results in a table or graph.</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drop of a starch and amylase mixture stops turning iodine blue-black after 40 s at 30 °C and after 80 s at 20 °C. Compare the rates.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rate is higher at 20 °C, because it took longer</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rate at 30 °C is double: rate is 1 ÷ time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rates are the same: the same starch was broken down</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rate at 30 °C is 40 units higher than at 20 °C</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drop of a starch and amylase mixture stops turning iodine blue-black after 40 s at 30 °C and after 80 s at 20 °C. Compare the rates.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rate is higher at 20 °C, because it took longer</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rate at 30 °C is double: rate is 1 ÷ time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rates are the same: the same starch was broken down</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rate at 30 °C is 40 units higher than at 20 °C</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Rate = 1 ÷ time: 1 ÷ 40 s = 0.025 s⁻¹ at 30 °C and 1 ÷ 80 s = 0.0125 s⁻¹ at 20 °C. Half the time means twice the rate.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total amount of product at the end measures how much substrate you put in, not how fast the enzyme works. Use the initial rate.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Catalase over water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00" dirty="0">
                <a:solidFill>
                  <a:srgbClr val="1A3A2A"/>
                </a:solidFill>
                <a:latin typeface="Arial" pitchFamily="34" charset="0"/>
                <a:ea typeface="Arial" pitchFamily="34" charset="-122"/>
                <a:cs typeface="Arial" pitchFamily="34" charset="-120"/>
              </a:rPr>
              <a:t>Dried yeast, 3% (10 volume) hydrogen peroxide, boiling tubes, bungs with delivery tubes, measuring cylinders, a trough, a stopwatch, eye protection.</a:t>
            </a:r>
            <a:endParaRPr lang="en-US" sz="14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550" dirty="0">
                <a:solidFill>
                  <a:srgbClr val="1A3A2A"/>
                </a:solidFill>
                <a:latin typeface="Arial" pitchFamily="34" charset="0"/>
                <a:ea typeface="Arial" pitchFamily="34" charset="-122"/>
                <a:cs typeface="Arial" pitchFamily="34" charset="-120"/>
              </a:rPr>
              <a:t>A demonstration, or pairs if there is time. A level spatula of dried yeast (weighed once, about 0.1 g) goes into 5 cm³ of 3% hydrogen peroxide in a boiling tube, and the bung is pushed in at once. A delivery tube leads to an upturned 100 cm³ measuring cylinder full of water in a trough; read the gas every 10 seconds. (5 cm³ of 3% can give about 53 cm³ of oxygen, so a 25 cm³ cylinder would overflow.) The dry lab uses potato extract and this uses yeast: two sources of one enzyme, so say so. Then the evaluation table: a weakness, its effect on the results, and an improvement. Weaknesses: gas lost before the bung goes in, reading the meniscus in a moving cylinder, the yeast at room temperature while the peroxide sits in a bath, and only one run. The improvements lead to the dry lab's gas syringe and water bath.</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30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dry lab with the coach</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In pairs on the dry lab.</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Start with How?</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30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Catalase and hydrogen peroxide</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above, with the tasks and questions under it and the coach beneath. Results go to a CSV for a class graph, and the coach's write-up is copied into notes.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Catalase and hydrogen peroxide</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Your question: How does one factor change the initial rate at which catalase breaks down hydrogen peroxide? Start with temperature: where is the optimum, and what happens beyond it?</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you can change: One independent variable at a time: temperature, pH, hydrogen peroxide concentration or extract concentration. Everything else stays fixed unless you change it on purpose.</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to record: The volume of oxygen every 10 seconds, then the initial rate in cm³ min⁻¹: the gradient at the very start. At least three trials at each value (the bench allows five), a mean and a standard deviation, and a graph of the means with error bars. The coach under the bench helps you plan, process and evaluate.</a:t>
            </a:r>
            <a:endParaRPr lang="en-US" sz="12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biologybybradford.com/guides/ib-biology-c1-1-enzymes-and-metabolism#lab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PLANNING</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30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How? Why? Units?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device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Before running the dry lab, pairs fill the coach's variables table: for each variable, how it is set or measured, why it matters, and its unit. The planning questions become the coach's checklist: the range of values, time for the reaction, controlled variables, a negative control with no enzyme, a positive control, bringing the enzyme to temperature first, the precision of the measurement, and safety.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Temperature: faster collisions, then denaturation.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 each enzyme has its own optimum.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Substrate: the rate rises, then levels off.</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More enzyme raises the maximum.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438912" y="2852746"/>
            <a:ext cx="6803136" cy="2158347"/>
          </a:xfrm>
          <a:prstGeom prst="roundRect">
            <a:avLst>
              <a:gd name="adj" fmla="val 508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962474"/>
            <a:ext cx="6583680" cy="193889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Below the optimum, warming the solution makes enzyme and substrate move faster, so they collide more often and more collisions have enough energy to react.</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Above the optimum the enzyme denatures faster than the extra collisions can help, and the rate falls steeply.</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Each enzyme works fastest at its own optimum pH, and the rate falls either side as the charges in the active site change and, further out, the enzyme denatures.</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All three effects follow from collision theory and denaturation.</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Molecules move at random, and most collisions miss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0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successful collision: it binds and reacts, and the enzyme is unchanged.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6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Too hot: enzymes denature. Active sites lose their shape, and the rate falls.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41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772936" y="1600200"/>
            <a:ext cx="664582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864376" y="1691640"/>
            <a:ext cx="646294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collisions, substrate and heat: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 a graph of rate against substrate concentration, the curve levels off.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substrate has all been used up</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enzyme is denatured by so much substrate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Nearly every active site is already busy</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Molecules collide less often when crowded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 a graph of rate against substrate concentration, the curve levels off.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substrate has all been used up</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enzyme is denatured by so much substrate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Nearly every active site is already busy</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Molecules collide less often when crowded</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At high substrate concentration nearly every active site is occupied at any moment. A substrate molecule arriving at a busy enzyme has to wait, so adding more substrate barely raises the rate. This is saturation. The substrate has not run out: there is more of it than ever. Only more enzyme can raise the maximum.</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factors you must explain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Tigers</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Prefer</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Steak</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factors you must explain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Tigers</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Temperature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collisions, then denaturation</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Prefer</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charges in the active site</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Steak</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Substrate concentration</a:t>
            </a:r>
            <a:endParaRPr lang="en-US" sz="165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collisions, then saturation</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optimum is not always 37 °C. That is roughly where many human enzymes peak; enzymes from other organisms peak far higher or lower.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enzyme in your spit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As the lab page lists.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Optional, for a practical lesson outside the three hours. The site's own lab, the enzyme in your spit, with its sheet: salivary amylase and starch at cold, room and warm temperatures, iodine as the end point, and the rate worked out as 1 ÷ time.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Work out a rate from your own results or from secondary data, including the initial rate from a tangent  (C1.1.9)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Write your research question, and one weakness of the method with its improvement.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Three graphs to know</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Measuring a rate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Lab: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Enzyme in Your Spit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Enzymes &amp; Metabolism</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C1.1 Enzymes and metabolism</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C1.1 Enzymes and Metabolism</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C1.1 Enzymes and metabolism, lesson 3: Measuring a rate</dc:title>
  <dc:subject>PptxGenJS Presentation</dc:subject>
  <dc:creator>Biology by Bradford</dc:creator>
  <cp:lastModifiedBy>Biology by Bradford</cp:lastModifiedBy>
  <cp:revision>1</cp:revision>
  <dcterms:created xsi:type="dcterms:W3CDTF">2026-10-20T05:21:55Z</dcterms:created>
  <dcterms:modified xsi:type="dcterms:W3CDTF">2026-10-20T05:21:55Z</dcterms:modified>
</cp:coreProperties>
</file>