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C1.1, Enzymes and metabolism. Lesson 4 of 5: Pathways, places and heat (higher level), 60 minutes.
The plan, minute by minute (each slide's footer says where you are):
0 to 5 min (5)  Do now: Inside or outside?
5 to 20 min (15)  Chapter 9: chains and cycles
20 to 32 min (12)  Chapter 10: warm from the inside
32 to 45 min (13)  Chapter 11: a second site
45 to 55 min (10)  Timed written question
55 to 60 min (5)  Exit
What students get wrong:
Intracellular means in the cytoplasm. It means anywhere inside the cell, an organelle included.
Heat from respiration is waste with no use. Mammals and birds depend on it.
All inhibitors block the active site. Non-competitive ones bind elsewhere.
Stretch and support:
Stretch: make a Tarsia puzzle on C1.1 better than the site's own, in the Tarsia builder.
The lesson plan to print: https://www.biologybybradford.com/guides/downloads/ib-biology-c1-1-enzymes-and-metabolism-lesson-4-plan.pdf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The activity: Inside or outside?. Cards: glycolysis, the Krebs cycle, the Calvin cycle, DNA replication, protein synthesis, starch digestion in the mouth, protein digestion in the stomach, lipid digestion in the small intestine, and lysozyme breaking bacterial walls in tears. Sort them onto a drawing of a cell with its outside marked. Then ask which are linear and which cyclical.
Needs: the cards and an A3 cell outline per group.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Intracellular reactions happen inside cells, catalysed by enzymes that stay there. "Inside" means anywhere inside: in the cytoplasm, as glycolysis, the first stage of respiration, does, or inside an organelle, as the Krebs cycle does in the matrix of a mitochondrion. Extracellular reactions happen outside the cells that made the enzymes. The example is chemical digestion in the gut: cells of the salivary glands, the stomach lining and the pancreas make digestive enzymes and secrete them into the gut, where they hydrolyse food molecules.
The two kinds are made in different places. Enzymes that stay in the cytoplasm, such as those of glycolysis, are made by free ribosomes. Enzymes for export are made by ribosomes on the rough endoplasmic reticulum, packaged by the Golgi apparatus and released by exocytosis (B2.2).
Most metabolism runs as pathways, a series of steps each with its own enzyme. In a linear pathway the first substrate is turned, step by step, into a different end product. Glycolysis is the example: glucose goes in at the start and pyruvate comes out about ten steps later. A cyclical pathway ends by remaking the molecule it started from. Something is added at each turn and something leaves, but the carrier molecule comes back round, so a small amount of it keeps the cycle turning. The Krebs cycle (C1.2) and the Calvin cycle (C1.3) are the examples.
Why pathways, and not one leap? Each step needs only a small activation energy, energy is released or used a little at a time, and each step's enzyme is a point of control (chapter 13).
Parts of the figure:
The gut contents This is outside every cell. Digestive enzymes that were secreted into the gut break the food down here: an extracellular reaction.
Duct from the pancreas Cells in the pancreas make digestive enzymes and secrete them along this duct into the gut.
Inside a cell Glycolysis runs here, in the cytoplasm. Everything inside the cell's membrane is intracellular.
The cell's own membrane Microvilli, its fingers, carry enzymes fixed in the membrane that finish digestion at the cell surface (chapter 5).
An organelle inside the cell The Krebs cycle runs in the matrix of the mitochondrion. This is inside a cell too, so it is intracellular.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Intracellular reactions happen inside cells, catalysed by enzymes that stay there. "Inside" means anywhere inside: in the cytoplasm, as glycolysis, the first stage of respiration, does, or inside an organelle, as the Krebs cycle does in the matrix of a mitochondrion. Extracellular reactions happen outside the cells that made the enzymes. The example is chemical digestion in the gut: cells of the salivary glands, the stomach lining and the pancreas make digestive enzymes and secrete them into the gut, where they hydrolyse food molecules.
The two kinds are made in different places. Enzymes that stay in the cytoplasm, such as those of glycolysis, are made by free ribosomes. Enzymes for export are made by ribosomes on the rough endoplasmic reticulum, packaged by the Golgi apparatus and released by exocytosis (B2.2).
Most metabolism runs as pathways, a series of steps each with its own enzyme. In a linear pathway the first substrate is turned, step by step, into a different end product. Glycolysis is the example: glucose goes in at the start and pyruvate comes out about ten steps later. A cyclical pathway ends by remaking the molecule it started from. Something is added at each turn and something leaves, but the carrier molecule comes back round, so a small amount of it keeps the cycle turning. The Krebs cycle (C1.2) and the Calvin cycle (C1.3) are the examples.
Why pathways, and not one leap? Each step needs only a small activation energy, energy is released or used a little at a time, and each step's enzyme is a point of control (chapter 13).
The animation "Three pathways on one map", paused at 0.6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Intracellular reactions happen inside cells, catalysed by enzymes that stay there. "Inside" means anywhere inside: in the cytoplasm, as glycolysis, the first stage of respiration, does, or inside an organelle, as the Krebs cycle does in the matrix of a mitochondrion. Extracellular reactions happen outside the cells that made the enzymes. The example is chemical digestion in the gut: cells of the salivary glands, the stomach lining and the pancreas make digestive enzymes and secrete them into the gut, where they hydrolyse food molecules.
The two kinds are made in different places. Enzymes that stay in the cytoplasm, such as those of glycolysis, are made by free ribosomes. Enzymes for export are made by ribosomes on the rough endoplasmic reticulum, packaged by the Golgi apparatus and released by exocytosis (B2.2).
Most metabolism runs as pathways, a series of steps each with its own enzyme. In a linear pathway the first substrate is turned, step by step, into a different end product. Glycolysis is the example: glucose goes in at the start and pyruvate comes out about ten steps later. A cyclical pathway ends by remaking the molecule it started from. Something is added at each turn and something leaves, but the carrier molecule comes back round, so a small amount of it keeps the cycle turning. The Krebs cycle (C1.2) and the Calvin cycle (C1.3) are the examples.
Why pathways, and not one leap? Each step needs only a small activation energy, energy is released or used a little at a time, and each step's enzyme is a point of control (chapter 13).
The animation "Three pathways on one map", paused at 4.0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Intracellular reactions happen inside cells, catalysed by enzymes that stay there. "Inside" means anywhere inside: in the cytoplasm, as glycolysis, the first stage of respiration, does, or inside an organelle, as the Krebs cycle does in the matrix of a mitochondrion. Extracellular reactions happen outside the cells that made the enzymes. The example is chemical digestion in the gut: cells of the salivary glands, the stomach lining and the pancreas make digestive enzymes and secrete them into the gut, where they hydrolyse food molecules.
The two kinds are made in different places. Enzymes that stay in the cytoplasm, such as those of glycolysis, are made by free ribosomes. Enzymes for export are made by ribosomes on the rough endoplasmic reticulum, packaged by the Golgi apparatus and released by exocytosis (B2.2).
Most metabolism runs as pathways, a series of steps each with its own enzyme. In a linear pathway the first substrate is turned, step by step, into a different end product. Glycolysis is the example: glucose goes in at the start and pyruvate comes out about ten steps later. A cyclical pathway ends by remaking the molecule it started from. Something is added at each turn and something leaves, but the carrier molecule comes back round, so a small amount of it keeps the cycle turning. The Krebs cycle (C1.2) and the Calvin cycle (C1.3) are the examples.
Why pathways, and not one leap? Each step needs only a small activation energy, energy is released or used a little at a time, and each step's enzyme is a point of control (chapter 13).
The animation "Three pathways on one map", paused at 15.5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The video is pathways-fa8f6c.mp4, one loop of the animation in the guide. It plays in PowerPoint and Keynote. Google Slides does not play a video embedded in a .pptx: download pathways-fa8f6c.mp4 (https://www.biologybybradford.com/guides/downloads/scenes/pathways-fa8f6c.mp4), upload it to Google Drive, then Insert &gt; Video &gt; Google Drive.
In the guide the class can change it as it runs: https://www.biologybybradford.com/guides/ib-biology-c1-1-enzymes-and-metabolism#pathways
What it shows, in order:
1. Glycolysis, in the cytoplasm: glucose is changed a step at a time, each step by its own enzyme.
2. A linear pathway: what goes in at one end leaves at the other as something else, pyruvate.
3. Back where it started: the last step remakes the molecule the first step needs. A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Answer: D. Intracellular means inside a cell, in any part of it, so glycolysis and the Krebs cycle both count. The stomach's contents are outside every cell, even though they are inside your body: digestion there is extracellular.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Inside or outside? (5 min).
The plan: The card sort below, as a first look: students place each process inside or outside a cell on an A3 outline. Come back to it at the end of chapter 9.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Chapter 9: chains and cycles (15 min).
The plan: Chapter 9: the predict, then the figure, tapping each part of the gut wall. Then the metabolism map on the board: run each pathway and ask whether its starting molecule comes back round. Teach the mnemonic: "Glycolysis goes; Krebs and Calvin come 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Chapter 10: warm from the inside (12 min).
The plan: Chapter 10: the predict (mouse or lizard), then both states of the figure. Ask: why does a bird need a warm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Chapter 10: warm from the inside (12 min).
The plan: Chapter 10: the predict (mouse or lizard), then both states of the figure. Ask: why does a bird need a warm body?
No energy transfer in metabolism is 100% efficient. The efficiency of a transfer is the share of the energy that ends up where it is wanted. When respiration releases the energy in glucose, only about a third is captured in ATP, and the rest is released as heat. When the ATP is then used, to contract a muscle or to build a protein, most of that energy ends as heat too. Heat generation is inevitable.
The faster the metabolism, the more heat. You get hot when you run because your muscles respire faster, and a resting adult gives off about as much heat as a lamp of 80 to 100 watts.
Mammals and birds depend on this heat. They keep a high and constant body temperature, about 37 °C in most mammals and about 40 to 42 °C in most birds, mostly well above the air around them, by generating heat from their metabolism. They are endotherms. A few other animals warm themselves from their own metabolism at times: a bumblebee shivers its flight muscles to warm up before take-off.
This is how an endotherm keeps its temperature steady. When the air turns colder it loses heat faster, so its metabolic rate rises to replace what is lost, and its body temperature stays where it was (D3.3 shows how the change is controlled).
Why does it pay? Enzymes work fastest near their optimum, so a steady warm body keeps every reaction fast and predictable, whatever the weather (chapter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Chapter 10: warm from the inside (12 min).
The plan: Chapter 10: the predict (mouse or lizard), then both states of the figure. Ask: why does a bird need a warm body?
No energy transfer in metabolism is 100% efficient. The efficiency of a transfer is the share of the energy that ends up where it is wanted. When respiration releases the energy in glucose, only about a third is captured in ATP, and the rest is released as heat. When the ATP is then used, to contract a muscle or to build a protein, most of that energy ends as heat too. Heat generation is inevitable.
The faster the metabolism, the more heat. You get hot when you run because your muscles respire faster, and a resting adult gives off about as much heat as a lamp of 80 to 100 watts.
Mammals and birds depend on this heat. They keep a high and constant body temperature, about 37 °C in most mammals and about 40 to 42 °C in most birds, mostly well above the air around them, by generating heat from their metabolism. They are endotherms. A few other animals warm themselves from their own metabolism at times: a bumblebee shivers its flight muscles to warm up before take-off.
This is how an endotherm keeps its temperature steady. When the air turns colder it loses heat faster, so its metabolic rate rises to replace what is lost, and its body temperature stays where it was (D3.3 shows how the change is controlled).
Why does it pay? Enzymes work fastest near their optimum, so a steady warm body keeps every reaction fast and predictable, whatever the weather (chapter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Chapter 10: warm from the inside (12 min).
The plan: Chapter 10: the predict (mouse or lizard), then both states of the figure. Ask: why does a bird need a warm body?
No energy transfer in metabolism is 100% efficient. The efficiency of a transfer is the share of the energy that ends up where it is wanted. When respiration releases the energy in glucose, only about a third is captured in ATP, and the rest is released as heat. When the ATP is then used, to contract a muscle or to build a protein, most of that energy ends as heat too. Heat generation is inevitable.
The faster the metabolism, the more heat. You get hot when you run because your muscles respire faster, and a resting adult gives off about as much heat as a lamp of 80 to 100 watts.
Mammals and birds depend on this heat. They keep a high and constant body temperature, about 37 °C in most mammals and about 40 to 42 °C in most birds, mostly well above the air around them, by generating heat from their metabolism. They are endotherms. A few other animals warm themselves from their own metabolism at times: a bumblebee shivers its flight muscles to warm up before take-off.
This is how an endotherm keeps its temperature steady. When the air turns colder it loses heat faster, so its metabolic rate rises to replace what is lost, and its body temperature stays where it was (D3.3 shows how the change is controlled).
Why does it pay? Enzymes work fastest near their optimum, so a steady warm body keeps every reaction fast and predictable, whatever the weather (chapter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Chapter 10: warm from the inside (12 min).
The plan: Chapter 10: the predict (mouse or lizard), then both states of the figure. Ask: why does a bird need a warm body?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Chapter 10: warm from the inside (12 min).
The plan: Chapter 10: the predict (mouse or lizard), then both states of the figure. Ask: why does a bird need a warm body?
Answer: C. The mouse. To stay at 37 °C in air at 20 °C it loses heat all the time and replaces it from respiration, so it respires far faster and needs several times the food. The lizard's body cools to near 20 °C, its reactions slow, and it needs much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Chapter 10: warm from the inside (12 min).
The plan: Chapter 10: the predict (mouse or lizard), then both states of the figure. Ask: why does a bird need a warm body?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An inhibitor is a molecule that binds to an enzyme and slows or stops its reaction. Many enzymes have, as well as the active site, a second site elsewhere on the molecule: an allosteric site. Like the active site, it is specific: only particular molecules fit and bind.
When one binds, it changes the interactions inside the enzyme, so the enzyme's shape changes, a conformational change, and that alters the active site enough to stop catalysis. The substrate no longer binds, or binds and does not react. This is non-competitive inhibition: the inhibitor does not compete with the substrate for the active site.
The binding is reversible. When the inhibitor leaves, the enzyme returns to its working shape. So the amount of inhibition depends on how much inhibitor there is: the more inhibitor, the bigger the share of enzyme molecules switched off at any moment.
Adding more substrate does not help, because substrate cannot push a molecule off a site it does not bind to (the graph is in chapter 12). And this is how a cell switches enzymes off and on (chapter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An inhibitor is a molecule that binds to an enzyme and slows or stops its reaction. Many enzymes have, as well as the active site, a second site elsewhere on the molecule: an allosteric site. Like the active site, it is specific: only particular molecules fit and bind.
When one binds, it changes the interactions inside the enzyme, so the enzyme's shape changes, a conformational change, and that alters the active site enough to stop catalysis. The substrate no longer binds, or binds and does not react. This is non-competitive inhibition: the inhibitor does not compete with the substrate for the active site.
The binding is reversible. When the inhibitor leaves, the enzyme returns to its working shape. So the amount of inhibition depends on how much inhibitor there is: the more inhibitor, the bigger the share of enzyme molecules switched off at any moment.
Adding more substrate does not help, because substrate cannot push a molecule off a site it does not bind to (the graph is in chapter 12). And this is how a cell switches enzymes off and on (chapter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An inhibitor is a molecule that binds to an enzyme and slows or stops its reaction. Many enzymes have, as well as the active site, a second site elsewhere on the molecule: an allosteric site. Like the active site, it is specific: only particular molecules fit and bind.
When one binds, it changes the interactions inside the enzyme, so the enzyme's shape changes, a conformational change, and that alters the active site enough to stop catalysis. The substrate no longer binds, or binds and does not react. This is non-competitive inhibition: the inhibitor does not compete with the substrate for the active site.
The binding is reversible. When the inhibitor leaves, the enzyme returns to its working shape. So the amount of inhibition depends on how much inhibitor there is: the more inhibitor, the bigger the share of enzyme molecules switched off at any moment.
Adding more substrate does not help, because substrate cannot push a molecule off a site it does not bind to (the graph is in chapter 12). And this is how a cell switches enzymes off and on (chapter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An inhibitor is a molecule that binds to an enzyme and slows or stops its reaction. Many enzymes have, as well as the active site, a second site elsewhere on the molecule: an allosteric site. Like the active site, it is specific: only particular molecules fit and bind.
When one binds, it changes the interactions inside the enzyme, so the enzyme's shape changes, a conformational change, and that alters the active site enough to stop catalysis. The substrate no longer binds, or binds and does not react. This is non-competitive inhibition: the inhibitor does not compete with the substrate for the active site.
The binding is reversible. When the inhibitor leaves, the enzyme returns to its working shape. So the amount of inhibition depends on how much inhibitor there is: the more inhibitor, the bigger the share of enzyme molecules switched off at any moment.
Adding more substrate does not help, because substrate cannot push a molecule off a site it does not bind to (the graph is in chapter 12). And this is how a cell switches enzymes off and on (chapter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An inhibitor is a molecule that binds to an enzyme and slows or stops its reaction. Many enzymes have, as well as the active site, a second site elsewhere on the molecule: an allosteric site. Like the active site, it is specific: only particular molecules fit and bind.
When one binds, it changes the interactions inside the enzyme, so the enzyme's shape changes, a conformational change, and that alters the active site enough to stop catalysis. The substrate no longer binds, or binds and does not react. This is non-competitive inhibition: the inhibitor does not compete with the substrate for the active site.
The binding is reversible. When the inhibitor leaves, the enzyme returns to its working shape. So the amount of inhibition depends on how much inhibitor there is: the more inhibitor, the bigger the share of enzyme molecules switched off at any moment.
Adding more substrate does not help, because substrate cannot push a molecule off a site it does not bind to (the graph is in chapter 12). And this is how a cell switches enzymes off and on (chapter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Answer: A. Binding at the allosteric site changes interactions between amino acids within the enzyme, so the whole protein shifts shape, the active site with it. The substrate no longer fits. Nothing is broken: when the inhibitor leaves, the shape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45 of 60: Chapter 11: a second site (13 min).
The plan: Chapter 11: the predict, then the figure. Students add an allosteric site to the plasticine enzyme from lesson 2 and show the active site changing shape.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Timed written question (10 min).
The plan: A short written question on C1.1.11 to C1.1.13 from the exam maker, timed and marked.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difference between a linear and a cyclical pathway, with an example of each.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difference between a linear and a cyclical pathway, with an example of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https://www.biologybybradford.com/exam-maker/sit?topics=C1.1&amp;level=HL&amp;paper=quiz&amp;marks=15&amp;src=ep
The guide: https://www.biologybybradford.com/guides/ib-biology-c1-1-enzymes-and-metabolism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C1.1  ·  Enzymes and metabolism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video" Target="../media/media-8-1.mp4"/><Relationship Id="rId2" Type="http://schemas.microsoft.com/office/2007/relationships/media" Target="../media/media-8-1.mp4"/><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C1.1&amp;level=HL&amp;paper=quiz&amp;marks=15&amp;src=ep" TargetMode="External"/><Relationship Id="rId2" Type="http://schemas.openxmlformats.org/officeDocument/2006/relationships/hyperlink" Target="https://www.biologybybradford.com/guides/ib-biology-c1-1-enzymes-and-metabolism" TargetMode="External"/><Relationship Id="rId3" Type="http://schemas.openxmlformats.org/officeDocument/2006/relationships/hyperlink" Target="https://www.biologybybradford.com/guides/ib-biology-c1-1-enzymes-and-metabolism#pathways" TargetMode="External"/><Relationship Id="rId4" Type="http://schemas.openxmlformats.org/officeDocument/2006/relationships/hyperlink" Target="https://www.biologybybradford.com/guides/ib-biology-c1-1-enzymes-and-metabolism#heat" TargetMode="External"/><Relationship Id="rId5" Type="http://schemas.openxmlformats.org/officeDocument/2006/relationships/hyperlink" Target="https://www.biologybybradford.com/guides/ib-biology-c1-1-enzymes-and-metabolism#allosteric" TargetMode="External"/><Relationship Id="rId6" Type="http://schemas.openxmlformats.org/officeDocument/2006/relationships/hyperlink" Target="https://www.biologybybradford.com/tools/tarsia?topics=ib:C1.1&amp;level=HL" TargetMode="External"/><Relationship Id="rId7" Type="http://schemas.openxmlformats.org/officeDocument/2006/relationships/hyperlink" Target="https://www.biologybybradford.com/tools/dominos?topics=ib:C1.1&amp;level=HL" TargetMode="External"/><Relationship Id="rId8" Type="http://schemas.openxmlformats.org/officeDocument/2006/relationships/hyperlink" Target="https://www.biologybybradford.com/tools/picture-reveal?topics=ib:C1.1&amp;level=HL" TargetMode="External"/><Relationship Id="rId9" Type="http://schemas.openxmlformats.org/officeDocument/2006/relationships/hyperlink" Target="https://www.biologybybradford.com/tools/pub-quiz?topics=ib:C1.1&amp;level=HL" TargetMode="External"/><Relationship Id="rId10" Type="http://schemas.openxmlformats.org/officeDocument/2006/relationships/hyperlink" Target="https://www.biologybybradford.com/escape-rooms?bank=ib:C1.1&amp;level=HL#bank" TargetMode="External"/><Relationship Id="rId11" Type="http://schemas.openxmlformats.org/officeDocument/2006/relationships/hyperlink" Target="https://www.biologybybradford.com/lessons/ib-biology-topic-c-1-1-enzymes-and-metabolism-hl" TargetMode="External"/><Relationship Id="rId12" Type="http://schemas.openxmlformats.org/officeDocument/2006/relationships/hyperlink" Target="https://www.biologybybradford.com/labs/ib-biology-topic-c-1-1-amylase" TargetMode="External"/><Relationship Id="rId13" Type="http://schemas.openxmlformats.org/officeDocument/2006/relationships/hyperlink" Target="https://www.biologybybradford.com/summary-doodles/ib-biology-topic-c-1-1-enzymes" TargetMode="External"/><Relationship Id="rId14" Type="http://schemas.openxmlformats.org/officeDocument/2006/relationships/hyperlink" Target="https://www.biologybybradford.com/mcqs/ib-biology-topic-c-1-1-enzymes" TargetMode="External"/><Relationship Id="rId15" Type="http://schemas.openxmlformats.org/officeDocument/2006/relationships/hyperlink" Target="https://www.biologybybradford.com/mcqs/ib-biology-topic-c-1-1-enzymes-metabolism-hl" TargetMode="External"/><Relationship Id="rId16" Type="http://schemas.openxmlformats.org/officeDocument/2006/relationships/hyperlink" Target="https://www.biologybybradford.com/tools/revision-maps/c1-1-enzymes-and-metabolism" TargetMode="External"/><Relationship Id="rId17" Type="http://schemas.openxmlformats.org/officeDocument/2006/relationships/hyperlink" Target="https://www.biologybybradford.com/exam-maker/ib/c1-1-enzymes-and-metabolism" TargetMode="External"/><Relationship Id="rId18" Type="http://schemas.openxmlformats.org/officeDocument/2006/relationships/hyperlink" Target="https://www.splycr.com/?set=a0311d20-e548-5032-82a5-2b052d1078fa" TargetMode="External"/><Relationship Id="rId19" Type="http://schemas.openxmlformats.org/officeDocument/2006/relationships/slideLayout" Target="../slideLayouts/slideLayout2.xml"/><Relationship Id="rId20"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metabolism</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Pathways, places and heat</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C1.1.11 to C1.1.14</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Enzymes inside and outside cells, linear and cyclical pathways, heat from metabolism, and the allosteric site</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9, 10, 11</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Compare enzymes at work inside cells and outside them, and linear pathways with cycles  (C1.1.11, C1.1.13)</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why metabolism always releases heat, and how mammals and birds use it  (C1.1.12)</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a molecule binding an allosteric site stops an enzyme, and why the binding can be undone  (C1.1.14)</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Inside or outside?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card sort below, as a first look: students place each process inside or outside a cell on an A3 outline.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Inside or outside?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cards and an A3 cell outline per group.</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Cards: glycolysis, the Krebs cycle, the Calvin cycle, DNA replication, protein synthesis, starch digestion in the mouth, protein digestion in the stomach, lipid digestion in the small intestine, and lysozyme breaking bacterial walls in tears. Sort them onto a drawing of a cell with its outside marked. Then ask which are linear and which cyclical.</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6161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C1.1.11 C1.1.13 Intracellular and extracellular reactions; linear and cyclical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cycles, inside and out</a:t>
            </a:r>
            <a:endParaRPr lang="en-US" sz="2800" dirty="0"/>
          </a:p>
        </p:txBody>
      </p:sp>
      <p:sp>
        <p:nvSpPr>
          <p:cNvPr id="5" name="Shape 3"/>
          <p:cNvSpPr/>
          <p:nvPr/>
        </p:nvSpPr>
        <p:spPr>
          <a:xfrm>
            <a:off x="462108" y="1627632"/>
            <a:ext cx="675674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71836" y="1737360"/>
            <a:ext cx="653728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Intracellular reactions happen inside cells, catalysed by enzymes that stay there.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"Inside" means anywhere inside: in the cytoplasm, as glycolysis, the first stage of respiration, does, or inside an organelle, as the Krebs cycle does in the matrix of a mitochondrion.</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Extracellular reactions happen outside the cells that made the enzymes.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Enzymes that stay in the cytoplasm, such as those of glycolysis, are made by free ribosomes.</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6161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C1.1.11 C1.1.13 Intracellular and extracellular reactions; linear and cyclical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cycles, inside and 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Glycolysis, in the cytoplasm: glucose is changed a step at a time, each step by its own enzyme.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Glycolysis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6161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C1.1.11 C1.1.13 Intracellular and extracellular reactions; linear and cyclical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cycles, inside and 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linear pathway: what goes in at one end leaves at the other as something else, pyruvate.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Glycolysis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6161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C1.1.11 C1.1.13 Intracellular and extracellular reactions; linear and cyclical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cycles, inside and out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Back where it started: the last step remakes the molecule the first step needs. A cycle.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Krebs cycle</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6161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C1.1.11 C1.1.13 Intracellular and extracellular reactions; linear and cyclical pathways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cycles, inside and out</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55645" y="1600200"/>
            <a:ext cx="6080406"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7085" y="1691640"/>
            <a:ext cx="5897526"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Three pathways on one map: click to play. It loops every 24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Glycolysis runs in the cytoplasm, the Krebs cycle inside mitochondria, and protein digestion in your stomach. Which are intracellular?</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Protein digestion only: it happens inside an organ</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Glycolysis only: mitochondria are outside the cytoplasm</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three: the stomach is inside your body</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Glycolysis and the Krebs cycle: both inside cells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Glycolysis runs in the cytoplasm, the Krebs cycle inside mitochondria, and protein digestion in your stomach. Which are intracellular?</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Protein digestion only: it happens inside an organ</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Glycolysis only: mitochondria are outside the cytoplasm</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three: the stomach is inside your body</a:t>
            </a:r>
            <a:endParaRPr lang="en-US" sz="1900" dirty="0"/>
          </a:p>
        </p:txBody>
      </p:sp>
      <p:sp>
        <p:nvSpPr>
          <p:cNvPr id="8" name="Text 6"/>
          <p:cNvSpPr/>
          <p:nvPr/>
        </p:nvSpPr>
        <p:spPr>
          <a:xfrm>
            <a:off x="731520" y="430987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Glycolysis and the Krebs cycle: both inside cells</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Intracellular means inside a cell, in any part of it, so glycolysis and the Krebs cycle both count. The stomach's contents are outside every cell, even though they are inside your body: digestion there is extracellular.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cycle does not make something from nothing. Molecules join at each turn and products leave; what comes back round is the carrier molecule.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Chapter 9: chains and cycles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Teach the mnemonic: "Glycolysis goes; Krebs and Calvin come round."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Chapter 10: warm from the inside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Ask: why does a bird need a warm body?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C1.1.12 Generation of heat by metabolism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Warm from the inside</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Energy from glucose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C1.1.12 Generation of heat by metabolism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Warm from the inside</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Body against air temperature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C1.1.12 Generation of heat by metabolism</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Warm from the inside</a:t>
            </a:r>
            <a:endParaRPr lang="en-US" sz="2800" dirty="0"/>
          </a:p>
        </p:txBody>
      </p:sp>
      <p:sp>
        <p:nvSpPr>
          <p:cNvPr id="5" name="Shape 3"/>
          <p:cNvSpPr/>
          <p:nvPr/>
        </p:nvSpPr>
        <p:spPr>
          <a:xfrm>
            <a:off x="438912" y="1706074"/>
            <a:ext cx="6803136" cy="4451692"/>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802"/>
            <a:ext cx="6583680" cy="423223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efficiency of a transfer is the share of the energy that ends up where it is wanted.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When respiration releases the energy in glucose, only about a third is captured in ATP, and the rest is released as heat.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When the ATP is then used, to contract a muscle or to build a protein, most of that energy ends as heat too.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Heat generation is inevitable.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mouse and a lizard of the same mass sit at 20 °C for a day. Which needs more food, and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lizard: it must make up for its cold body</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Neither: animals of the same mass need the same food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mouse: heat from respiration keeps it at 37 °C</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mouse: its enzymes waste more of their energy</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mouse and a lizard of the same mass sit at 20 °C for a day. Which needs more food, and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lizard: it must make up for its cold body</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Neither: animals of the same mass need the same food</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mouse: heat from respiration keeps it at 37 °C</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mouse: its enzymes waste more of their energy</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mouse. To stay at 37 °C in air at 20 °C it loses heat all the time and replaces it from respiration, so it respires far faster and needs several times the food. The lizard's body cools to near 20 °C, its reactions slow, and it needs much less.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Heat from metabolism is not a fault to be fixed. It is unavoidable, and for mammals and birds it is what keeps every enzyme near its optimum.</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13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Chapter 11: a second site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add an allosteric site to the plasticine enzyme from lesson 2 and show the active site changing shape.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C1.1.14 Allosteric sites and non-competitive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second site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 active site, and a second site elsewhere: the allosteric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C1.1.14 Allosteric sites and non-competitive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second site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Only a specific molecule fits the allosteric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C1.1.14 Allosteric sites and non-competitive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second site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Binding changes the enzyme's shape, and with it the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C1.1.14 Allosteric sites and non-competitive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second site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binding is reversible: the inhibitor leaves, the enzyme works again.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C1.1.14 Allosteric sites and non-competitive inhibition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second site</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An inhibitor is a molecule that binds to an enzyme and slows or stops its reaction.</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Many enzymes have, as well as the active site, a second site elsewhere on the molecule: an allosteric site.</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When one binds, it changes the interactions inside the enzyme, so the enzyme's shape changes, a conformational change, and that alters the active site enough to stop catalysis.</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This is non-competitive inhibition: the inhibitor does not compete with the substrate for the active site.</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allosteric inhibitor binds nowhere near the active site. How can it stop the enzyme?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Binding changes the enzyme's shape, active site included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blocks the path the substrate takes to the active site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reacts with the substrate before the enzyme can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breaks peptide bonds deep inside the enzyme's folded chain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allosteric inhibitor binds nowhere near the active site. How can it stop the enzyme?</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Binding changes the enzyme's shape, active site included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blocks the path the substrate takes to the active site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reacts with the substrate before the enzyme can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breaks peptide bonds deep inside the enzyme's folded chain</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Binding at the allosteric site changes interactions between amino acids within the enzyme, so the whole protein shifts shape, the active site with it. The substrate no longer fits. Nothing is broken: when the inhibitor leaves, the shape returns.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Not every inhibitor blocks the active site. A non-competitive inhibitor never touches it.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Timed written question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short written question on C1.1.11 to C1.1.13 from the exam maker, timed and marked.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enzymes at work inside cells and outside them, and linear pathways with cycles  (C1.1.11, C1.1.13)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metabolism always releases heat, and how mammals and birds use it  (C1.1.12)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a molecule binding an allosteric site stops an enzyme, and why the binding can be undone  (C1.1.14)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One difference between a linear and a cyclical pathway, with an example of each.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9 Chains, cycles, inside and out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10 Warm from the inside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11 A second site</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Enzymes &amp; Metabolism HL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Lab: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The Enzyme in Your Spit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Enzymes &amp; Metabolism</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Enzymes &amp; Metabolism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C1.1 Enzymes and metabolism</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C1.1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C1.1 Enzymes and Metabolism</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C1.1 Enzymes and metabolism, lesson 4: Pathways, places and heat (HL)</dc:title>
  <dc:subject>PptxGenJS Presentation</dc:subject>
  <dc:creator>Biology by Bradford</dc:creator>
  <cp:lastModifiedBy>Biology by Bradford</cp:lastModifiedBy>
  <cp:revision>1</cp:revision>
  <dcterms:created xsi:type="dcterms:W3CDTF">2026-10-20T05:21:57Z</dcterms:created>
  <dcterms:modified xsi:type="dcterms:W3CDTF">2026-10-20T05:21:57Z</dcterms:modified>
</cp:coreProperties>
</file>