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C1.1, Enzymes and metabolism. Lesson 5 of 5: Stopping enzymes (higher level), 60 minutes.
The plan, minute by minute (each slide's footer says where you are):
0 to 6 min (6)  Do now: Sketch, then check
6 to 18 min (12)  Chapter 12: statins
18 to 30 min (12)  Chapter 13: the pathway valve
30 to 40 min (10)  Chapter 14: a trap that springs once
40 to 55 min (15)  Plan an 8-mark answer
55 to 60 min (5)  Exit
What students get wrong:
All inhibitors block the active site. Non-competitive ones bind elsewhere.
More substrate overcomes any inhibitor. Only a competitive one.
Feedback inhibits the last enzyme. It inhibits the first, at the start of the pathway.
Penicillin is a competitive inhibitor. It binds covalently, for good.
Bacteria become resistant because penicillin changes them. The changed transpeptidase arose by mutation; penicillin selects it.
Stretch and support:
Stretch: methanol poisoning can be treated with ethanol, which competes with methanol for the active site of the same liver enzyme. Explain why a large dose of ethanol is needed, and has to be kept up, using chapter 12's graph.
Stretch: why might the isoleucine pathway's first enzyme respond to isoleucine in a switch-like way rather than gradually, and what would that give the cell? (Beyond the guide; for discussion only.)
Stretch: make a Tarsia puzzle on C1.1 better than the site's own, in the Tarsia builder.
The lesson plan to print: https://www.biologybybradford.com/guides/downloads/ib-biology-c1-1-enzymes-and-metabolism-lesson-5-plan.pdf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The activity: Sketch, then check. Lesson 2: students sketch the three graphs of chapter 7 from memory, then play the figure and correct their sketches in another colour.Lesson 5: on one set of axes, draw rate against substrate concentration with no inhibitor, then a line for something competing for the active site, then one for something changing the active site's shape. Check against chapter 12's graph.
Needs: mini whiteboards, two colours of pen.
The time: 6 minutes, minutes 0 to 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
The animation "Add an inhibitor", paused at 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
The animation "Add an inhibitor", paused at 7.8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 competitive inhibitor is similar enough in shape and chemistry to the substrate to bind the active site. While it is there, no substrate can bind. It is not converted, and it leaves again, so the binding is reversible.
Substrate and inhibitor take turns: each active site is taken by whichever happens to collide with it first. So the effect depends on how much of each there is.
A non-competitive inhibitor is different (chapter 11): it binds elsewhere and changes the site. How do the two behave when you add more substrate? Make your prediction, then open the graph.
Statins are the example. They are taken to lower blood cholesterol. In liver cells the enzyme HMG-CoA reductase converts HMG-CoA to mevalonate, an early step on the pathway that makes cholesterol. Part of a statin molecule resembles HMG-CoA, so it binds the active site and blocks it. Less cholesterol is made in the liver, and the level in the blood falls. A statin binds the site far more tightly than the substrate does, so a small dose is enough.
On a graph of rate against substrate concentration, a competitive inhibitor gives a curve that starts low but climbs towards the same plateau as the uninhibited enzyme. A non-competitive inhibitor gives a curve with a lower plateau.
Example: Two more, not to learn Relenza, a drug for influenza, was designed in Australia from the shape of the active site of the virus's enzyme neuraminidase. The enzyme snips sugar ends off the cell surface so that new virus particles can float free; Relenza fills the site, so they stay stuck. It is a competitive inhibitor. Cyanide is a poison that stops the last enzyme of the respiration chain. It is often called a non-competitive inhibitor, but it binds the iron atom at the very spot where oxygen binds, so it is better described as blocking that site. Neither is in the syllabus: the examples to know are statins and penicillin.
The animation "Add an inhibitor", paused at 21.8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The video is collisions-10cae4.mp4, one loop of the animation in the guide. It plays in PowerPoint and Keynote. Google Slides does not play a video embedded in a .pptx: download collisions-10cae4.mp4 (https://www.biologybybradford.com/guides/downloads/scenes/collisions-10cae4.mp4), upload it to Google Drive, then Insert &gt; Video &gt; Google Drive.
In the guide the class can change it as it runs: https://www.biologybybradford.com/guides/ib-biology-c1-1-enzymes-and-metabolism#competitive
What it shows, in order:
1. Molecules move at random, and most collisions miss the active site.
2. A successful collision: it binds and reacts, and the enzyme is unchanged.
3. Plenty of substrate outcompetes it, so the rate climbs back near its maximum.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then check (6 min).
The plan: The higher level version, below: three lines on one graph. Students draw their prediction before chapter 12.
Answer: D. With far more substrate than competitive inhibitor, substrate molecules win almost every active site, so the rate climbs back towards its maximum. The non-competitive inhibitor binds elsewhere; substrate cannot compete for that site, so the enzyme molecules holding it stay off, however much substrate you add.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Chapter 12: statins (12 min).
The plan: Chapter 12: the statins figure, the predict, then the graph's states against their sketches. Then the collisions film with each inhibitor.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Chapter 13: the pathway valve (12 min).
The plan: Chapter 13: the predict, then the Pathway valve. Set Fast, then Slow, then untick the allosteric site. Ask what would happen to a bacterium with that mutation.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Chapter 13: the pathway valve (12 min).
The plan: Chapter 13: the predict, then the Pathway valve. Set Fast, then Slow, then untick the allosteric site. Ask what would happen to a bacterium with that mutation.
In feedback inhibition (end-product inhibition), the last product of a pathway inhibits an enzyme near its start, usually the first, by binding to its allosteric site (chapter 11). When the product builds up, more of the first enzyme's molecules have it bound, so the pathway slows. When the cell uses the product up, it leaves the allosteric sites, the enzyme works again and the pathway speeds up. The product's own level sets its rate of production. This is negative feedback.
The example is the pathway that makes the amino acid isoleucine. Plants and bacteria make it from another amino acid, threonine, in five steps, each with its own enzyme. Isoleucine binds the allosteric site of the first enzyme, threonine deaminase. Humans cannot make isoleucine (it is an essential amino acid, B1.2) and get it from food.
Nothing here is switched simply on or off. The share of enzyme that is inhibited follows the end product's concentration, so production matches use. In the valve, change how fast the cell uses isoleucine and watch the first enzymes (the six small ones with a notch) fill and empty.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Chapter 13: the pathway valve (12 min).
The plan: Chapter 13: the predict, then the Pathway valve. Set Fast, then Slow, then untick the allosteric site. Ask what would happen to a bacterium with that mutation.
In feedback inhibition (end-product inhibition), the last product of a pathway inhibits an enzyme near its start, usually the first, by binding to its allosteric site (chapter 11). When the product builds up, more of the first enzyme's molecules have it bound, so the pathway slows. When the cell uses the product up, it leaves the allosteric sites, the enzyme works again and the pathway speeds up. The product's own level sets its rate of production. This is negative feedback.
The example is the pathway that makes the amino acid isoleucine. Plants and bacteria make it from another amino acid, threonine, in five steps, each with its own enzyme. Isoleucine binds the allosteric site of the first enzyme, threonine deaminase. Humans cannot make isoleucine (it is an essential amino acid, B1.2) and get it from food.
Nothing here is switched simply on or off. The share of enzyme that is inhibited follows the end product's concentration, so production matches use. In the valve, change how fast the cell uses isoleucine and watch the first enzymes (the six small ones with a notch) fill and empty.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Chapter 13: the pathway valve (12 min).
The plan: Chapter 13: the predict, then the Pathway valve. Set Fast, then Slow, then untick the allosteric site. Ask what would happen to a bacterium with that mutation.
In feedback inhibition (end-product inhibition), the last product of a pathway inhibits an enzyme near its start, usually the first, by binding to its allosteric site (chapter 11). When the product builds up, more of the first enzyme's molecules have it bound, so the pathway slows. When the cell uses the product up, it leaves the allosteric sites, the enzyme works again and the pathway speeds up. The product's own level sets its rate of production. This is negative feedback.
The example is the pathway that makes the amino acid isoleucine. Plants and bacteria make it from another amino acid, threonine, in five steps, each with its own enzyme. Isoleucine binds the allosteric site of the first enzyme, threonine deaminase. Humans cannot make isoleucine (it is an essential amino acid, B1.2) and get it from food.
Nothing here is switched simply on or off. The share of enzyme that is inhibited follows the end product's concentration, so production matches use. In the valve, change how fast the cell uses isoleucine and watch the first enzymes (the six small ones with a notch) fill and empty.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Chapter 13: the pathway valve (12 min).
The plan: Chapter 13: the predict, then the Pathway valve. Set Fast, then Slow, then untick the allosteric site. Ask what would happen to a bacterium with that mutation.
In feedback inhibition (end-product inhibition), the last product of a pathway inhibits an enzyme near its start, usually the first, by binding to its allosteric site (chapter 11). When the product builds up, more of the first enzyme's molecules have it bound, so the pathway slows. When the cell uses the product up, it leaves the allosteric sites, the enzyme works again and the pathway speeds up. The product's own level sets its rate of production. This is negative feedback.
The example is the pathway that makes the amino acid isoleucine. Plants and bacteria make it from another amino acid, threonine, in five steps, each with its own enzyme. Isoleucine binds the allosteric site of the first enzyme, threonine deaminase. Humans cannot make isoleucine (it is an essential amino acid, B1.2) and get it from food.
Nothing here is switched simply on or off. The share of enzyme that is inhibited follows the end product's concentration, so production matches use. In the valve, change how fast the cell uses isoleucine and watch the first enzymes (the six small ones with a notch) fill and empty.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Chapter 13: the pathway valve (12 min).
The plan: Chapter 13: the predict, then the Pathway valve. Set Fast, then Slow, then untick the allosteric site. Ask what would happen to a bacterium with that mutation.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Chapter 13: the pathway valve (12 min).
The plan: Chapter 13: the predict, then the Pathway valve. Set Fast, then Slow, then untick the allosteric site. Ask what would happen to a bacterium with that mutation.
Answer: B. Stopping the first step stops the whole pathway at its entrance. If the last enzyme were inhibited instead, the first four would keep using threonine and filling the cell with intermediates that go nowhere. Untick "Allosteric site working" to see what happens without the brake.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Chapter 13: the pathway valve (12 min).
The plan: Chapter 13: the predict, then the Pathway valve. Set Fast, then Slow, then untick the allosteric site. Ask what would happen to a bacterium with that mutation.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In mechanism-based inhibition an inhibitor enters the active site as if it were a substrate, and the enzyme starts to act on it. But the reaction stops part way, with the inhibitor held by a covalent bond. The active site is chemically changed and stays blocked for good: the inhibition is irreversible. That enzyme molecule is out of action until the cell makes new ones.
Penicillin is the example, and it was the first widely used antibiotic (Fleming noticed it in 1928, and it came into use in the early 1940s). A bacterial cell wall (A2.2) is made of long sugar chains cross-linked by short peptides, and the enzyme transpeptidase makes those cross-links.
Penicillin looks like the end of the peptide that transpeptidase normally joins. It enters the active site and the enzyme attacks it: a ring in the penicillin molecule opens, and penicillin ends up bonded covalently to the active site. New wall is then built without cross-links, so it is weak. As the bacterium grows, water enters, the wall gives way and the cell bursts. Human cells have no cell wall, and so none of the wall-building enzyme that penicillin targets, so penicillin does not harm them (C3.2 returns to antibiotics).
Some bacteria are not harmed. They show antibiotic resistance: they carry a changed transpeptidase, whose active site has a different shape that penicillin binds poorly but that still makes cross-links, so their walls are built normally in penicillin. MRSA is the well-known case. Such variants arise by mutation and spread by natural selection when penicillin is used (C3.2). Other bacteria resist in another way, by making an enzyme that breaks penicillin down, but that is a different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In mechanism-based inhibition an inhibitor enters the active site as if it were a substrate, and the enzyme starts to act on it. But the reaction stops part way, with the inhibitor held by a covalent bond. The active site is chemically changed and stays blocked for good: the inhibition is irreversible. That enzyme molecule is out of action until the cell makes new ones.
Penicillin is the example, and it was the first widely used antibiotic (Fleming noticed it in 1928, and it came into use in the early 1940s). A bacterial cell wall (A2.2) is made of long sugar chains cross-linked by short peptides, and the enzyme transpeptidase makes those cross-links.
Penicillin looks like the end of the peptide that transpeptidase normally joins. It enters the active site and the enzyme attacks it: a ring in the penicillin molecule opens, and penicillin ends up bonded covalently to the active site. New wall is then built without cross-links, so it is weak. As the bacterium grows, water enters, the wall gives way and the cell bursts. Human cells have no cell wall, and so none of the wall-building enzyme that penicillin targets, so penicillin does not harm them (C3.2 returns to antibiotics).
Some bacteria are not harmed. They show antibiotic resistance: they carry a changed transpeptidase, whose active site has a different shape that penicillin binds poorly but that still makes cross-links, so their walls are built normally in penicillin. MRSA is the well-known case. Such variants arise by mutation and spread by natural selection when penicillin is used (C3.2). Other bacteria resist in another way, by making an enzyme that breaks penicillin down, but that is a different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In mechanism-based inhibition an inhibitor enters the active site as if it were a substrate, and the enzyme starts to act on it. But the reaction stops part way, with the inhibitor held by a covalent bond. The active site is chemically changed and stays blocked for good: the inhibition is irreversible. That enzyme molecule is out of action until the cell makes new ones.
Penicillin is the example, and it was the first widely used antibiotic (Fleming noticed it in 1928, and it came into use in the early 1940s). A bacterial cell wall (A2.2) is made of long sugar chains cross-linked by short peptides, and the enzyme transpeptidase makes those cross-links.
Penicillin looks like the end of the peptide that transpeptidase normally joins. It enters the active site and the enzyme attacks it: a ring in the penicillin molecule opens, and penicillin ends up bonded covalently to the active site. New wall is then built without cross-links, so it is weak. As the bacterium grows, water enters, the wall gives way and the cell bursts. Human cells have no cell wall, and so none of the wall-building enzyme that penicillin targets, so penicillin does not harm them (C3.2 returns to antibiotics).
Some bacteria are not harmed. They show antibiotic resistance: they carry a changed transpeptidase, whose active site has a different shape that penicillin binds poorly but that still makes cross-links, so their walls are built normally in penicillin. MRSA is the well-known case. Such variants arise by mutation and spread by natural selection when penicillin is used (C3.2). Other bacteria resist in another way, by making an enzyme that breaks penicillin down, but that is a different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In mechanism-based inhibition an inhibitor enters the active site as if it were a substrate, and the enzyme starts to act on it. But the reaction stops part way, with the inhibitor held by a covalent bond. The active site is chemically changed and stays blocked for good: the inhibition is irreversible. That enzyme molecule is out of action until the cell makes new ones.
Penicillin is the example, and it was the first widely used antibiotic (Fleming noticed it in 1928, and it came into use in the early 1940s). A bacterial cell wall (A2.2) is made of long sugar chains cross-linked by short peptides, and the enzyme transpeptidase makes those cross-links.
Penicillin looks like the end of the peptide that transpeptidase normally joins. It enters the active site and the enzyme attacks it: a ring in the penicillin molecule opens, and penicillin ends up bonded covalently to the active site. New wall is then built without cross-links, so it is weak. As the bacterium grows, water enters, the wall gives way and the cell bursts. Human cells have no cell wall, and so none of the wall-building enzyme that penicillin targets, so penicillin does not harm them (C3.2 returns to antibiotics).
Some bacteria are not harmed. They show antibiotic resistance: they carry a changed transpeptidase, whose active site has a different shape that penicillin binds poorly but that still makes cross-links, so their walls are built normally in penicillin. MRSA is the well-known case. Such variants arise by mutation and spread by natural selection when penicillin is used (C3.2). Other bacteria resist in another way, by making an enzyme that breaks penicillin down, but that is a different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In mechanism-based inhibition an inhibitor enters the active site as if it were a substrate, and the enzyme starts to act on it. But the reaction stops part way, with the inhibitor held by a covalent bond. The active site is chemically changed and stays blocked for good: the inhibition is irreversible. That enzyme molecule is out of action until the cell makes new ones.
Penicillin is the example, and it was the first widely used antibiotic (Fleming noticed it in 1928, and it came into use in the early 1940s). A bacterial cell wall (A2.2) is made of long sugar chains cross-linked by short peptides, and the enzyme transpeptidase makes those cross-links.
Penicillin looks like the end of the peptide that transpeptidase normally joins. It enters the active site and the enzyme attacks it: a ring in the penicillin molecule opens, and penicillin ends up bonded covalently to the active site. New wall is then built without cross-links, so it is weak. As the bacterium grows, water enters, the wall gives way and the cell bursts. Human cells have no cell wall, and so none of the wall-building enzyme that penicillin targets, so penicillin does not harm them (C3.2 returns to antibiotics).
Some bacteria are not harmed. They show antibiotic resistance: they carry a changed transpeptidase, whose active site has a different shape that penicillin binds poorly but that still makes cross-links, so their walls are built normally in penicillin. MRSA is the well-known case. Such variants arise by mutation and spread by natural selection when penicillin is used (C3.2). Other bacteria resist in another way, by making an enzyme that breaks penicillin down, but that is a different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In mechanism-based inhibition an inhibitor enters the active site as if it were a substrate, and the enzyme starts to act on it. But the reaction stops part way, with the inhibitor held by a covalent bond. The active site is chemically changed and stays blocked for good: the inhibition is irreversible. That enzyme molecule is out of action until the cell makes new ones.
Penicillin is the example, and it was the first widely used antibiotic (Fleming noticed it in 1928, and it came into use in the early 1940s). A bacterial cell wall (A2.2) is made of long sugar chains cross-linked by short peptides, and the enzyme transpeptidase makes those cross-links.
Penicillin looks like the end of the peptide that transpeptidase normally joins. It enters the active site and the enzyme attacks it: a ring in the penicillin molecule opens, and penicillin ends up bonded covalently to the active site. New wall is then built without cross-links, so it is weak. As the bacterium grows, water enters, the wall gives way and the cell bursts. Human cells have no cell wall, and so none of the wall-building enzyme that penicillin targets, so penicillin does not harm them (C3.2 returns to antibiotics).
Some bacteria are not harmed. They show antibiotic resistance: they carry a changed transpeptidase, whose active site has a different shape that penicillin binds poorly but that still makes cross-links, so their walls are built normally in penicillin. MRSA is the well-known case. Such variants arise by mutation and spread by natural selection when penicillin is used (C3.2). Other bacteria resist in another way, by making an enzyme that breaks penicillin down, but that is a different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Answer: C. The strain has a changed transpeptidase. Its active site still joins the peptide ends, but its shape no longer lets penicillin bind well, so the trap never springs. A mutation made the change; using penicillin selects the bacteria that carry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Chapter 14: a trap that springs once (10 min).
The plan: Chapter 14: the predict, then the figure. Finish with Copycat, Nudge, Mousetrap.
Copycat: Competitive (a look-alike takes the active site, reversibly)
Nudge: Non-competitive (binds the allosteric site and changes the active site, reversibly)
Mousetrap: Mechanism-based (springs once in the active site and holds for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Plan an 8-mark answer (15 min).
The plan: The writing task below: plan in keywords, then write.
The activity: Plan an 8-mark answer. "Three molecules stop three enzymes: a statin, isoleucine and penicillin. Compare how each one does it, and say which can be undone. [8]" Plan in keywords first (competitive: binds the active site, resembles the substrate, reversible, more substrate overcomes it, statins; non-competitive: allosteric site, shape change, reversible, more substrate does not help; mechanism-based: covalent, irreversible, penicillin and transpeptidase; feedback with isoleucine; a sketch graph), then write. Peer mark against the points the class agrees.
Needs: lined paper.
The time: 15 minutes, minutes 40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Why can more substrate overcome a statin but not penicillin?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Why can more substrate overcome a statin but not penicillin?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https://www.biologybybradford.com/exam-maker/sit?topics=C1.1&amp;level=HL&amp;paper=quiz&amp;marks=15&amp;src=ep
The guide: https://www.biologybybradford.com/guides/ib-biology-c1-1-enzymes-and-metabolism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C1.1  ·  Enzymes and metabolism  ·  Lesson 5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video" Target="../media/media-20-1.mp4"/><Relationship Id="rId2" Type="http://schemas.microsoft.com/office/2007/relationships/media" Target="../media/media-20-1.mp4"/><Relationship Id="rId3" Type="http://schemas.openxmlformats.org/officeDocument/2006/relationships/image" Target="../media/image-20-3.png"/><Relationship Id="rId4" Type="http://schemas.openxmlformats.org/officeDocument/2006/relationships/slideLayout" Target="../slideLayouts/slideLayout2.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2.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www.biologybybradford.com/exam-maker/sit?topics=C1.1&amp;level=HL&amp;paper=quiz&amp;marks=15&amp;src=ep" TargetMode="External"/><Relationship Id="rId2" Type="http://schemas.openxmlformats.org/officeDocument/2006/relationships/hyperlink" Target="https://www.biologybybradford.com/guides/ib-biology-c1-1-enzymes-and-metabolism" TargetMode="External"/><Relationship Id="rId3" Type="http://schemas.openxmlformats.org/officeDocument/2006/relationships/hyperlink" Target="https://www.biologybybradford.com/guides/ib-biology-c1-1-enzymes-and-metabolism#competitive" TargetMode="External"/><Relationship Id="rId4" Type="http://schemas.openxmlformats.org/officeDocument/2006/relationships/hyperlink" Target="https://www.biologybybradford.com/guides/ib-biology-c1-1-enzymes-and-metabolism#feedback" TargetMode="External"/><Relationship Id="rId5" Type="http://schemas.openxmlformats.org/officeDocument/2006/relationships/hyperlink" Target="https://www.biologybybradford.com/guides/ib-biology-c1-1-enzymes-and-metabolism#penicillin" TargetMode="External"/><Relationship Id="rId6" Type="http://schemas.openxmlformats.org/officeDocument/2006/relationships/hyperlink" Target="https://www.biologybybradford.com/tools/tarsia?topics=ib:C1.1&amp;level=HL" TargetMode="External"/><Relationship Id="rId7" Type="http://schemas.openxmlformats.org/officeDocument/2006/relationships/hyperlink" Target="https://www.biologybybradford.com/tools/dominos?topics=ib:C1.1&amp;level=HL" TargetMode="External"/><Relationship Id="rId8" Type="http://schemas.openxmlformats.org/officeDocument/2006/relationships/hyperlink" Target="https://www.biologybybradford.com/tools/picture-reveal?topics=ib:C1.1&amp;level=HL" TargetMode="External"/><Relationship Id="rId9" Type="http://schemas.openxmlformats.org/officeDocument/2006/relationships/hyperlink" Target="https://www.biologybybradford.com/tools/pub-quiz?topics=ib:C1.1&amp;level=HL" TargetMode="External"/><Relationship Id="rId10" Type="http://schemas.openxmlformats.org/officeDocument/2006/relationships/hyperlink" Target="https://www.biologybybradford.com/escape-rooms?bank=ib:C1.1&amp;level=HL#bank" TargetMode="External"/><Relationship Id="rId11" Type="http://schemas.openxmlformats.org/officeDocument/2006/relationships/hyperlink" Target="https://www.biologybybradford.com/lessons/ib-biology-topic-c-1-1-enzymes-and-metabolism-hl" TargetMode="External"/><Relationship Id="rId12" Type="http://schemas.openxmlformats.org/officeDocument/2006/relationships/hyperlink" Target="https://www.biologybybradford.com/labs/ib-biology-topic-c-1-1-amylase" TargetMode="External"/><Relationship Id="rId13" Type="http://schemas.openxmlformats.org/officeDocument/2006/relationships/hyperlink" Target="https://www.biologybybradford.com/summary-doodles/ib-biology-topic-c-1-1-enzymes" TargetMode="External"/><Relationship Id="rId14" Type="http://schemas.openxmlformats.org/officeDocument/2006/relationships/hyperlink" Target="https://www.biologybybradford.com/mcqs/ib-biology-topic-c-1-1-enzymes" TargetMode="External"/><Relationship Id="rId15" Type="http://schemas.openxmlformats.org/officeDocument/2006/relationships/hyperlink" Target="https://www.biologybybradford.com/mcqs/ib-biology-topic-c-1-1-enzymes-metabolism-hl" TargetMode="External"/><Relationship Id="rId16" Type="http://schemas.openxmlformats.org/officeDocument/2006/relationships/hyperlink" Target="https://www.biologybybradford.com/tools/revision-maps/c1-1-enzymes-and-metabolism" TargetMode="External"/><Relationship Id="rId17" Type="http://schemas.openxmlformats.org/officeDocument/2006/relationships/hyperlink" Target="https://www.biologybybradford.com/exam-maker/ib/c1-1-enzymes-and-metabolism" TargetMode="External"/><Relationship Id="rId18" Type="http://schemas.openxmlformats.org/officeDocument/2006/relationships/hyperlink" Target="https://www.splycr.com/?set=a0311d20-e548-5032-82a5-2b052d1078fa" TargetMode="External"/><Relationship Id="rId19" Type="http://schemas.openxmlformats.org/officeDocument/2006/relationships/slideLayout" Target="../slideLayouts/slideLayout2.xml"/><Relationship Id="rId20"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5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Enzymes and metabolism</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Stopping enzymes</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C1.1.15 to C1.1.17</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Competitive inhibition and statins, feedback inhibition of the isoleucine pathway, and penicillin</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12, 13, 14</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statins inhibit an enzyme competitively, and contrast competitive and non-competitive inhibition on a graph  (C1.1.15)</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isoleucine controls its own pathway by feedback inhibition  (C1.1.16)</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penicillin inhibits transpeptidase for good, and how a changed transpeptidase makes bacteria resistant  (C1.1.17)</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Sketch, then check</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higher level version, below: three lines on one graph.</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draw their prediction before chapter 12.</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DRAWING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Sketch, then check</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 two colours of pen.</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Lesson 2: students sketch the three graphs of chapter 7 from memory, then play the figure and correct their sketches in another colour.Lesson 5: on one set of axes, draw rate against substrate concentration with no inhibitor, then a line for something competing for the active site, then one for something changing the active site's shape. Check against chapter 12's graph.</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350687" y="1581912"/>
            <a:ext cx="74903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60415" y="1691640"/>
            <a:ext cx="72708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HMG-CoA reductase: an early step on the way to cholesterol.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350687" y="1581912"/>
            <a:ext cx="74903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60415" y="1691640"/>
            <a:ext cx="72708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Part of a statin looks like the substrate and binds the active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350687" y="1581912"/>
            <a:ext cx="74903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60415" y="1691640"/>
            <a:ext cx="72708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binds and leaves: competitive and reversible.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350687" y="1581912"/>
            <a:ext cx="74903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60415" y="1691640"/>
            <a:ext cx="72708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Less cholesterol is made, and blood cholesterol falls.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438912" y="2124837"/>
            <a:ext cx="6803136" cy="3614166"/>
          </a:xfrm>
          <a:prstGeom prst="roundRect">
            <a:avLst>
              <a:gd name="adj" fmla="val 303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34565"/>
            <a:ext cx="6583680" cy="339471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competitive inhibitor is similar enough in shape and chemistry to the substrate to bind the active site.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non-competitive inhibitor is different (chapter 11): it binds elsewhere and changes the site.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Statins are the example.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They are taken to lower blood cholesterol.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577901" y="1581912"/>
            <a:ext cx="703589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87629" y="1691640"/>
            <a:ext cx="681643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 inhibitor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577901" y="1581912"/>
            <a:ext cx="703589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87629" y="1691640"/>
            <a:ext cx="681643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Competitive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577901" y="1581912"/>
            <a:ext cx="703589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87629" y="1691640"/>
            <a:ext cx="681643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Non-competitive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577901" y="1581912"/>
            <a:ext cx="703589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87629" y="1691640"/>
            <a:ext cx="681643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All three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438912" y="2011680"/>
            <a:ext cx="6803136" cy="3840480"/>
          </a:xfrm>
          <a:prstGeom prst="roundRect">
            <a:avLst>
              <a:gd name="adj" fmla="val 285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21408"/>
            <a:ext cx="6583680" cy="362102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competitive inhibitor is similar enough in shape and chemistry to the substrate to bind the active site.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non-competitive inhibitor is different (chapter 11): it binds elsewhere and changes the site.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Statins are the example.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They are taken to lower blood cholesterol.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805072" y="1581912"/>
            <a:ext cx="658155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800" y="1691640"/>
            <a:ext cx="636209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Relenza: a competitive inhibitor designed to fit a virus's enzyme.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805072" y="1581912"/>
            <a:ext cx="658155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800" y="1691640"/>
            <a:ext cx="636209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Cyanide: a poison that takes the place where oxygen binds.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438912" y="1882385"/>
            <a:ext cx="6803136" cy="4099071"/>
          </a:xfrm>
          <a:prstGeom prst="roundRect">
            <a:avLst>
              <a:gd name="adj" fmla="val 26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92113"/>
            <a:ext cx="6583680" cy="387961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competitive inhibitor is similar enough in shape and chemistry to the substrate to bind the active site.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non-competitive inhibitor is different (chapter 11): it binds elsewhere and changes the site.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Statins are the example.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They are taken to lower blood cholesterol.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Molecules move at random, and most collisions miss the active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0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successful collision: it binds and reacts, and the enzyme is unchanged.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6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Plenty of substrate outcompetes it, so the rate climbs back near its maximum.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24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C1.1.15 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look-alike in the active site</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772936" y="1600200"/>
            <a:ext cx="6645824"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864376" y="1691640"/>
            <a:ext cx="6462944"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Add an inhibitor: click to play. It loops every 24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11580"/>
          </a:xfrm>
          <a:prstGeom prst="rect">
            <a:avLst/>
          </a:prstGeom>
          <a:noFill/>
          <a:ln/>
        </p:spPr>
        <p:txBody>
          <a:bodyPr wrap="square" rtlCol="0" anchor="t">
            <a:normAutofit/>
          </a:bodyPr>
          <a:lstStyle/>
          <a:p>
            <a:pPr indent="0" marL="0">
              <a:buNone/>
            </a:pPr>
            <a:r>
              <a:rPr lang="en-US" sz="2450" b="1" dirty="0">
                <a:solidFill>
                  <a:srgbClr val="1A3A2A"/>
                </a:solidFill>
                <a:latin typeface="Arial" pitchFamily="34" charset="0"/>
                <a:ea typeface="Arial" pitchFamily="34" charset="-122"/>
                <a:cs typeface="Arial" pitchFamily="34" charset="-120"/>
              </a:rPr>
              <a:t>Two samples of an enzyme: one with a competitive inhibitor, one with a non-competitive inhibitor. You add far more substrate to both. In which does the inhibitor's effect fade?</a:t>
            </a:r>
            <a:endParaRPr lang="en-US" sz="2450" dirty="0"/>
          </a:p>
        </p:txBody>
      </p:sp>
      <p:sp>
        <p:nvSpPr>
          <p:cNvPr id="5" name="Text 3"/>
          <p:cNvSpPr/>
          <p:nvPr/>
        </p:nvSpPr>
        <p:spPr>
          <a:xfrm>
            <a:off x="731520" y="21717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non-competitive one: substrate pushes it off</a:t>
            </a:r>
            <a:endParaRPr lang="en-US" sz="1900" dirty="0"/>
          </a:p>
        </p:txBody>
      </p:sp>
      <p:sp>
        <p:nvSpPr>
          <p:cNvPr id="6" name="Text 4"/>
          <p:cNvSpPr/>
          <p:nvPr/>
        </p:nvSpPr>
        <p:spPr>
          <a:xfrm>
            <a:off x="731520" y="28615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equally: more substrate means more collisions</a:t>
            </a:r>
            <a:endParaRPr lang="en-US" sz="1900" dirty="0"/>
          </a:p>
        </p:txBody>
      </p:sp>
      <p:sp>
        <p:nvSpPr>
          <p:cNvPr id="7" name="Text 5"/>
          <p:cNvSpPr/>
          <p:nvPr/>
        </p:nvSpPr>
        <p:spPr>
          <a:xfrm>
            <a:off x="731520" y="35514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once bound, inhibitors stay for good</a:t>
            </a:r>
            <a:endParaRPr lang="en-US" sz="1900" dirty="0"/>
          </a:p>
        </p:txBody>
      </p:sp>
      <p:sp>
        <p:nvSpPr>
          <p:cNvPr id="8" name="Text 6"/>
          <p:cNvSpPr/>
          <p:nvPr/>
        </p:nvSpPr>
        <p:spPr>
          <a:xfrm>
            <a:off x="731520" y="424129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competitive one: substrate wins the site back</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11580"/>
          </a:xfrm>
          <a:prstGeom prst="rect">
            <a:avLst/>
          </a:prstGeom>
          <a:noFill/>
          <a:ln/>
        </p:spPr>
        <p:txBody>
          <a:bodyPr wrap="square" rtlCol="0" anchor="t">
            <a:normAutofit/>
          </a:bodyPr>
          <a:lstStyle/>
          <a:p>
            <a:pPr indent="0" marL="0">
              <a:buNone/>
            </a:pPr>
            <a:r>
              <a:rPr lang="en-US" sz="2450" b="1" dirty="0">
                <a:solidFill>
                  <a:srgbClr val="1A3A2A"/>
                </a:solidFill>
                <a:latin typeface="Arial" pitchFamily="34" charset="0"/>
                <a:ea typeface="Arial" pitchFamily="34" charset="-122"/>
                <a:cs typeface="Arial" pitchFamily="34" charset="-120"/>
              </a:rPr>
              <a:t>Two samples of an enzyme: one with a competitive inhibitor, one with a non-competitive inhibitor. You add far more substrate to both. In which does the inhibitor's effect fade?</a:t>
            </a:r>
            <a:endParaRPr lang="en-US" sz="2450" dirty="0"/>
          </a:p>
        </p:txBody>
      </p:sp>
      <p:sp>
        <p:nvSpPr>
          <p:cNvPr id="5" name="Text 3"/>
          <p:cNvSpPr/>
          <p:nvPr/>
        </p:nvSpPr>
        <p:spPr>
          <a:xfrm>
            <a:off x="731520" y="21717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non-competitive one: substrate pushes it off</a:t>
            </a:r>
            <a:endParaRPr lang="en-US" sz="1900" dirty="0"/>
          </a:p>
        </p:txBody>
      </p:sp>
      <p:sp>
        <p:nvSpPr>
          <p:cNvPr id="6" name="Text 4"/>
          <p:cNvSpPr/>
          <p:nvPr/>
        </p:nvSpPr>
        <p:spPr>
          <a:xfrm>
            <a:off x="731520" y="28615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equally: more substrate means more collisions</a:t>
            </a:r>
            <a:endParaRPr lang="en-US" sz="1900" dirty="0"/>
          </a:p>
        </p:txBody>
      </p:sp>
      <p:sp>
        <p:nvSpPr>
          <p:cNvPr id="7" name="Text 5"/>
          <p:cNvSpPr/>
          <p:nvPr/>
        </p:nvSpPr>
        <p:spPr>
          <a:xfrm>
            <a:off x="731520" y="35514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once bound, inhibitors stay for good</a:t>
            </a:r>
            <a:endParaRPr lang="en-US" sz="1900" dirty="0"/>
          </a:p>
        </p:txBody>
      </p:sp>
      <p:sp>
        <p:nvSpPr>
          <p:cNvPr id="8" name="Text 6"/>
          <p:cNvSpPr/>
          <p:nvPr/>
        </p:nvSpPr>
        <p:spPr>
          <a:xfrm>
            <a:off x="731520" y="424129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competitive one: substrate wins the site back</a:t>
            </a:r>
            <a:endParaRPr lang="en-US" sz="1900" dirty="0"/>
          </a:p>
        </p:txBody>
      </p:sp>
      <p:sp>
        <p:nvSpPr>
          <p:cNvPr id="9" name="Text 7"/>
          <p:cNvSpPr/>
          <p:nvPr/>
        </p:nvSpPr>
        <p:spPr>
          <a:xfrm>
            <a:off x="731520" y="4931156"/>
            <a:ext cx="10728655" cy="139649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With far more substrate than competitive inhibitor, substrate molecules win almost every active site, so the rate climbs back towards its maximum. The non-competitive inhibitor binds elsewhere; substrate cannot compete for that site, so the enzyme molecules holding it stay off, however much substrate you add.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Chapter 12: statins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12: the statins figure, the predict, then the graph's states against their sketches.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Chapter 13: the pathway valve</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13: The end product shuts the gate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83027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C1.1.16 Regulation of metabolic pathways by feedback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end product shuts the gate</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Slow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83027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C1.1.16 Regulation of metabolic pathways by feedback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end product shuts the gate</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Normal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83027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C1.1.16 Regulation of metabolic pathways by feedback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end product shuts the gate</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Fast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830275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C1.1.16 Regulation of metabolic pathways by feedback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end product shuts the gate</a:t>
            </a:r>
            <a:endParaRPr lang="en-US" sz="2800" dirty="0"/>
          </a:p>
        </p:txBody>
      </p:sp>
      <p:sp>
        <p:nvSpPr>
          <p:cNvPr id="5" name="Shape 3"/>
          <p:cNvSpPr/>
          <p:nvPr/>
        </p:nvSpPr>
        <p:spPr>
          <a:xfrm>
            <a:off x="438912" y="1788329"/>
            <a:ext cx="6803136" cy="4287182"/>
          </a:xfrm>
          <a:prstGeom prst="roundRect">
            <a:avLst>
              <a:gd name="adj" fmla="val 255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98057"/>
            <a:ext cx="6583680" cy="406772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In feedback inhibition (end-product inhibition), the last product of a pathway inhibits an enzyme near its start, usually the first, by binding to its allosteric site (chapter 11).</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example is the pathway that makes the amino acid isoleucine.</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Plants and bacteria make it from another amino acid, threonine, in five steps, each with its own enzyme.</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Isoleucine binds the allosteric site of the first enzyme, threonine deaminase.</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Isoleucine inhibits the first enzyme of its five-step pathway, not the last. Why the first?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first enzyme is the only one with an active site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So no threonine is spent on intermediates nobody needs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Isoleucine is too large to reach the later enzymes</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last enzyme makes isoleucine, so it cannot be stopped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Isoleucine inhibits the first enzyme of its five-step pathway, not the last. Why the first?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first enzyme is the only one with an active site</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So no threonine is spent on intermediates nobody needs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Isoleucine is too large to reach the later enzymes</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last enzyme makes isoleucine, so it cannot be stopped</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Stopping the first step stops the whole pathway at its entrance. If the last enzyme were inhibited instead, the first four would keep using threonine and filling the cell with intermediates that go nowhere. Untick "Allosteric site working" to see what happens without the brake.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Feedback inhibition is not permanent and not an on and off switch. It is reversible binding, and the share of the enzyme inhibited follows the end product's concentration.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Chapter 14: a trap that springs once</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14: A trap that springs once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C1.1.17 Mechanism-based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trap that springs once</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Transpeptidase cross-links the wall's sugar chains.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C1.1.17 Mechanism-based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trap that springs once</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Penicillin looks like the peptide the enzyme joins.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C1.1.17 Mechanism-based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trap that springs once</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enzyme starts to act on it, and is trapped by a covalent bond: irreversible.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C1.1.17 Mechanism-based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trap that springs once</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Without cross-links, the wall gives way and the cell bursts.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C1.1.17 Mechanism-based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trap that springs once</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changed transpeptidase binds penicillin poorly: resistance.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C1.1.17 Mechanism-based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trap that springs once</a:t>
            </a:r>
            <a:endParaRPr lang="en-US" sz="2800" dirty="0"/>
          </a:p>
        </p:txBody>
      </p:sp>
      <p:sp>
        <p:nvSpPr>
          <p:cNvPr id="5" name="Shape 3"/>
          <p:cNvSpPr/>
          <p:nvPr/>
        </p:nvSpPr>
        <p:spPr>
          <a:xfrm>
            <a:off x="438912" y="1706057"/>
            <a:ext cx="6803136" cy="4451727"/>
          </a:xfrm>
          <a:prstGeom prst="roundRect">
            <a:avLst>
              <a:gd name="adj" fmla="val 24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15785"/>
            <a:ext cx="6583680" cy="423227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In mechanism-based inhibition an inhibitor enters the active site as if it were a substrate, and the enzyme starts to act on it.</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But the reaction stops part way, with the inhibitor held by a covalent bond.</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active site is chemically changed and stays blocked for good: the inhibition is irreversible.</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A bacterial cell wall (A2.2) is made of long sugar chains cross-linked by short peptides, and the enzyme transpeptidase makes those cross-links.</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strain of bacteria keeps building strong walls in penicillin. Its transpeptidase still makes cross-links. What has most likely changed?</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has stopped making a cell wall at all</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Penicillin now binds an allosteric site on the enzyme instead</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Its transpeptidase's active site binds penicillin poorly</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Its wall has grown so thick that penicillin cannot get in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strain of bacteria keeps building strong walls in penicillin. Its transpeptidase still makes cross-links. What has most likely changed?</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has stopped making a cell wall at all</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Penicillin now binds an allosteric site on the enzyme instead</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Its transpeptidase's active site binds penicillin poorly</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Its wall has grown so thick that penicillin cannot get in</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strain has a changed transpeptidase. Its active site still joins the peptide ends, but its shape no longer lets penicillin bind well, so the trap never springs. A mutation made the change; using penicillin selects the bacteria that carry 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Penicillin is not a competitive inhibitor that "stays a long time". It is bonded covalently and the enzyme never recovers.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Three ways to stop an enzyme</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Copycat</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N</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Nudge</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Mousetrap</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Three ways to stop an enzyme</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Copycat</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Competitive</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look-alike takes the active site, reversibly</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N</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Nudge</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Non-competitive</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binds the allosteric site and changes the active site, reversibly</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Mousetrap</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Mechanism-based</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springs once in the active site and holds for good</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Plan an 8-mark answer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Lined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00" dirty="0">
                <a:solidFill>
                  <a:srgbClr val="1A3A2A"/>
                </a:solidFill>
                <a:latin typeface="Arial" pitchFamily="34" charset="0"/>
                <a:ea typeface="Arial" pitchFamily="34" charset="-122"/>
                <a:cs typeface="Arial" pitchFamily="34" charset="-120"/>
              </a:rPr>
              <a:t>"Three molecules stop three enzymes: a statin, isoleucine and penicillin. Compare how each one does it, and say which can be undone. [8]" Plan in keywords first (competitive: binds the active site, resembles the substrate, reversible, more substrate overcomes it, statins; non-competitive: allosteric site, shape change, reversible, more substrate does not help; mechanism-based: covalent, irreversible, penicillin and transpeptidase; feedback with isoleucine; a sketch graph), then write. Peer mark against the points the class agrees.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statins inhibit an enzyme competitively, and contrast competitive and non-competitive inhibition on a graph  (C1.1.15)</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isoleucine controls its own pathway by feedback inhibition  (C1.1.16)</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penicillin inhibits transpeptidase for good, and how a changed transpeptidase makes bacteria resistant  (C1.1.17)</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Why can more substrate overcome a statin but not penicillin?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12 A look-alike in the active site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13 The end product shuts the gate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14 A trap that springs once</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Enzymes &amp; Metabolism HL (HL)</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Lab: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The Enzyme in Your Spit</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Enzymes &amp; Metabolism</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Enzymes</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Enzymes &amp; Metabolism (HL)</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C1.1 Enzymes and metabolism</a:t>
            </a:r>
            <a:pPr indent="0" marL="0">
              <a:spcAft>
                <a:spcPts val="500"/>
              </a:spcAft>
              <a:buNone/>
            </a:pPr>
            <a:r>
              <a:rPr lang="en-US" sz="1250" dirty="0">
                <a:solidFill>
                  <a:srgbClr val="1A3A2A"/>
                </a:solidFill>
                <a:latin typeface="Arial" pitchFamily="34" charset="0"/>
                <a:ea typeface="Arial" pitchFamily="34" charset="-122"/>
                <a:cs typeface="Arial" pitchFamily="34" charset="-120"/>
              </a:rPr>
              <a:t>, to fill in</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C1.1 in the exam maker</a:t>
            </a:r>
            <a:pPr indent="0" marL="0">
              <a:spcAft>
                <a:spcPts val="500"/>
              </a:spcAft>
              <a:buNone/>
            </a:pPr>
            <a:r>
              <a:rPr lang="en-US" sz="1250" dirty="0">
                <a:solidFill>
                  <a:srgbClr val="1A3A2A"/>
                </a:solidFill>
                <a:latin typeface="Arial" pitchFamily="34" charset="0"/>
                <a:ea typeface="Arial" pitchFamily="34" charset="-122"/>
                <a:cs typeface="Arial" pitchFamily="34" charset="-120"/>
              </a:rPr>
              <a:t>, a paper with its markscheme</a:t>
            </a:r>
            <a:endParaRPr lang="en-US" sz="125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C1.1 Enzymes and Metabolism</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C1.1 Enzymes and metabolism, lesson 5: Stopping enzymes (HL)</dc:title>
  <dc:subject>PptxGenJS Presentation</dc:subject>
  <dc:creator>Biology by Bradford</dc:creator>
  <cp:lastModifiedBy>Biology by Bradford</cp:lastModifiedBy>
  <cp:revision>1</cp:revision>
  <dcterms:created xsi:type="dcterms:W3CDTF">2026-10-20T05:21:58Z</dcterms:created>
  <dcterms:modified xsi:type="dcterms:W3CDTF">2026-10-20T05:21:58Z</dcterms:modified>
</cp:coreProperties>
</file>