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C1.2, Cell respiration. Lesson 1 of 5: ATP, and two ways to make it, 60 minutes.
The plan, minute by minute (each slide's footer says where you are):
0 to 5 min (5)  Do now: which need energy?
5 to 15 min (10)  ATP, spent and remade
15 to 23 min (8)  Burning or respiring?
23 to 35 min (12)  Compare the two routes
35 to 43 min (8)  The respiration film
43 to 55 min (12)  The ATP budget
55 to 60 min (5)  Exit: true or false
What students get wrong:
Respiration is breathing. Respiration is chemistry in every cell; breathing moves air and gas exchange moves gases.
Respiration makes energy. It releases energy from the fuel and transfers it to ATP.
Energy is stored in the bond between phosphates, and breaking it releases energy. Breaking bonds takes energy; hydrolysis releases energy overall, because ADP and phosphate hold less than ATP and water did. Check the slides you borrow for this.
ATP is an energy store. A cell holds only a little and remakes it all the time.
Plants photosynthesise instead of respiring. Every living cell respires all the time.
All of aerobic respiration happens in the mitochondria. Glycolysis is in the cytoplasm.
Anaerobic respiration in humans makes carbon dioxide. The product in human muscle is lactate only.
Muscles switch from aerobic to anaerobic. Anaerobic respiration adds to aerobic respiration when oxygen cannot keep up.
Stretch and support:
Support: give the captions of chapter 4’s figure as cut-up cards to sort into “with oxygen” and “without”, the dotted key terms as a glossary, and a writing frame for “compare aerobic and anaerobic respiration” (one row of the table, one sentence each).
Support: use the BAM and LOW tiles as sentence starters.
Stretch: a resting adult remakes roughly their own body mass of ATP each day, from a stock of well under a kilogram. How many times a day is each ATP molecule remade?
Stretch: compare each sprint round’s ATP per glucose with the aerobic figure: how many times more glucose does the sprint need for the same ATP?
The lesson plan to print: https://www.biologybybradford.com/guides/downloads/ib-biology-c1-2-cell-respiration-lesson-1-plan.pdf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which need energy? (5 min).
The plan: Pairs list the functions of life they remember and star every one that needs energy (activity below). Land on: all of them. Students then say which kind of job each is.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which need energy? (5 min).
The plan: Pairs list the functions of life they remember and star every one that needs energy (activity below). Land on: all of them. Students then say which kind of job each is.
The activity: Which need energy?. Pairs list the functions of life (nutrition, metabolism, growth, response, excretion, homeostasis, reproduction, and movement where it applies) and star the ones that need energy. Every one does: which kind of ATP job is each one (building, active transport, movement)?
Needs: mini whiteboards.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The activity: Build ATP. On mini whiteboards, draw three shapes for a nucleotide (a rectangle, a pentagon and a circle), then add two more circles: ADP, then ATP. Label the base, the sugar and the phosphates, and circle the part removed by hydrolysis.
Needs: mini whiteboards and pens.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Every cell is busy all the time: pumping ions across its membrane, building molecules, moving things about. Each of those jobs needs energy, and in every living cell the energy arrives in the same form. It is carried by one molecule, ATP.
ATP stands for adenosine triphosphate. Take the base adenine, join it to the sugar ribose and add one phosphate group, and you have a nucleotide, the same kind of unit that RNA is built from (A1.2). ATP is that nucleotide with two more phosphate groups added in a chain.
Why is this the molecule that does the job? Because of a short list of properties, each with its reason.
That is why ATP is called the cell's energy currency. Like coins, it is one kind of token that every job accepts. The savings are the food molecules: glycogen, starch and fat. ATP is the small change that is actually spent, and a cell holds only enough for seconds to a minute or two of work before it has to make more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Every cell is busy all the time: pumping ions across its membrane, building molecules, moving things about. Each of those jobs needs energy, and in every living cell the energy arrives in the same form. It is carried by one molecule, ATP.
ATP stands for adenosine triphosphate. Take the base adenine, join it to the sugar ribose and add one phosphate group, and you have a nucleotide, the same kind of unit that RNA is built from (A1.2). ATP is that nucleotide with two more phosphate groups added in a chain.
Why is this the molecule that does the job? Because of a short list of properties, each with its reason.
That is why ATP is called the cell's energy currency. Like coins, it is one kind of token that every job accepts. The savings are the food molecules: glycogen, starch and fat. ATP is the small change that is actually spent, and a cell holds only enough for seconds to a minute or two of work before it has to make more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Every cell is busy all the time: pumping ions across its membrane, building molecules, moving things about. Each of those jobs needs energy, and in every living cell the energy arrives in the same form. It is carried by one molecule, ATP.
ATP stands for adenosine triphosphate. Take the base adenine, join it to the sugar ribose and add one phosphate group, and you have a nucleotide, the same kind of unit that RNA is built from (A1.2). ATP is that nucleotide with two more phosphate groups added in a chain.
Why is this the molecule that does the job? Because of a short list of properties, each with its reason.
That is why ATP is called the cell's energy currency. Like coins, it is one kind of token that every job accepts. The savings are the food molecules: glycogen, starch and fat. ATP is the small change that is actually spent, and a cell holds only enough for seconds to a minute or two of work before it has to make more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Every cell is busy all the time: pumping ions across its membrane, building molecules, moving things about. Each of those jobs needs energy, and in every living cell the energy arrives in the same form. It is carried by one molecule, ATP.
ATP stands for adenosine triphosphate. Take the base adenine, join it to the sugar ribose and add one phosphate group, and you have a nucleotide, the same kind of unit that RNA is built from (A1.2). ATP is that nucleotide with two more phosphate groups added in a chain.
Why is this the molecule that does the job? Because of a short list of properties, each with its reason.
That is why ATP is called the cell's energy currency. Like coins, it is one kind of token that every job accepts. The savings are the food molecules: glycogen, starch and fat. ATP is the small change that is actually spent, and a cell holds only enough for seconds to a minute or two of work before it has to make more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Every cell is busy all the time: pumping ions across its membrane, building molecules, moving things about. Each of those jobs needs energy, and in every living cell the energy arrives in the same form. It is carried by one molecule, ATP.
ATP stands for adenosine triphosphate. Take the base adenine, join it to the sugar ribose and add one phosphate group, and you have a nucleotide, the same kind of unit that RNA is built from (A1.2). ATP is that nucleotide with two more phosphate groups added in a chain.
Why is this the molecule that does the job? Because of a short list of properties, each with its reason.
That is why ATP is called the cell's energy currency. Like coins, it is one kind of token that every job accepts. The savings are the food molecules: glycogen, starch and fat. ATP is the small change that is actually spent, and a cell holds only enough for seconds to a minute or two of work before it has to make more (chapter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Answer: B. Most jobs in a cell come in small steps: one stroke of a pump, one step in building a protein. A packet of energy close to the size of the job means little is wasted as heat, and a big job simply uses many ATP. A glucose molecule holds far more energy than any one job needs, which is why the cell turns it into ATP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cell gets energy out of ATP by splitting it with water. In hydrolysis, a water molecule is used to take the last phosphate group off, and ATP becomes ADP (adenosine diphosphate) and a free phosphate. Energy is released, and the cell spends it.
Where does that energy come from? Not from “breaking a high-energy bond”: breaking any bond takes energy (C1.1). ADP and phosphate together are more stable than ATP and water were, and hold less energy, so the reaction releases the difference. It is the same rule as every other reaction.
Going the other way takes energy. To remake ATP, a phosphate is joined back on to ADP and water is released. In almost every cell the energy comes from respiration (this guide), and in the chloroplasts of a plant it comes from light (C1.3). So the ATP, the ADP and the phosphate go round and round, in the ATP and ADP cycle. Only the energy flows through. No transfer of energy is perfectly efficient, so some of it spreads out as heat each time ATP is spent and each time it is remade, which is part of why you are warm.
The energy pays for three kinds of job.
The guide asks for no number of kilojoules. What matters is that the energy from one ATP is enough for one step of many different tasks, and the cell uses a great many of them every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cell gets energy out of ATP by splitting it with water. In hydrolysis, a water molecule is used to take the last phosphate group off, and ATP becomes ADP (adenosine diphosphate) and a free phosphate. Energy is released, and the cell spends it.
Where does that energy come from? Not from “breaking a high-energy bond”: breaking any bond takes energy (C1.1). ADP and phosphate together are more stable than ATP and water were, and hold less energy, so the reaction releases the difference. It is the same rule as every other reaction.
Going the other way takes energy. To remake ATP, a phosphate is joined back on to ADP and water is released. In almost every cell the energy comes from respiration (this guide), and in the chloroplasts of a plant it comes from light (C1.3). So the ATP, the ADP and the phosphate go round and round, in the ATP and ADP cycle. Only the energy flows through. No transfer of energy is perfectly efficient, so some of it spreads out as heat each time ATP is spent and each time it is remade, which is part of why you are warm.
The energy pays for three kinds of job.
The guide asks for no number of kilojoules. What matters is that the energy from one ATP is enough for one step of many different tasks, and the cell uses a great many of them every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cell gets energy out of ATP by splitting it with water. In hydrolysis, a water molecule is used to take the last phosphate group off, and ATP becomes ADP (adenosine diphosphate) and a free phosphate. Energy is released, and the cell spends it.
Where does that energy come from? Not from “breaking a high-energy bond”: breaking any bond takes energy (C1.1). ADP and phosphate together are more stable than ATP and water were, and hold less energy, so the reaction releases the difference. It is the same rule as every other reaction.
Going the other way takes energy. To remake ATP, a phosphate is joined back on to ADP and water is released. In almost every cell the energy comes from respiration (this guide), and in the chloroplasts of a plant it comes from light (C1.3). So the ATP, the ADP and the phosphate go round and round, in the ATP and ADP cycle. Only the energy flows through. No transfer of energy is perfectly efficient, so some of it spreads out as heat each time ATP is spent and each time it is remade, which is part of why you are warm.
The energy pays for three kinds of job.
The guide asks for no number of kilojoules. What matters is that the energy from one ATP is enough for one step of many different tasks, and the cell uses a great many of them every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cell gets energy out of ATP by splitting it with water. In hydrolysis, a water molecule is used to take the last phosphate group off, and ATP becomes ADP (adenosine diphosphate) and a free phosphate. Energy is released, and the cell spends it.
Where does that energy come from? Not from “breaking a high-energy bond”: breaking any bond takes energy (C1.1). ADP and phosphate together are more stable than ATP and water were, and hold less energy, so the reaction releases the difference. It is the same rule as every other reaction.
Going the other way takes energy. To remake ATP, a phosphate is joined back on to ADP and water is released. In almost every cell the energy comes from respiration (this guide), and in the chloroplasts of a plant it comes from light (C1.3). So the ATP, the ADP and the phosphate go round and round, in the ATP and ADP cycle. Only the energy flows through. No transfer of energy is perfectly efficient, so some of it spreads out as heat each time ATP is spent and each time it is remade, which is part of why you are warm.
The energy pays for three kinds of job.
The guide asks for no number of kilojoules. What matters is that the energy from one ATP is enough for one step of many different tasks, and the cell uses a great many of them every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cell gets energy out of ATP by splitting it with water. In hydrolysis, a water molecule is used to take the last phosphate group off, and ATP becomes ADP (adenosine diphosphate) and a free phosphate. Energy is released, and the cell spends it.
Where does that energy come from? Not from “breaking a high-energy bond”: breaking any bond takes energy (C1.1). ADP and phosphate together are more stable than ATP and water were, and hold less energy, so the reaction releases the difference. It is the same rule as every other reaction.
Going the other way takes energy. To remake ATP, a phosphate is joined back on to ADP and water is released. In almost every cell the energy comes from respiration (this guide), and in the chloroplasts of a plant it comes from light (C1.3). So the ATP, the ADP and the phosphate go round and round, in the ATP and ADP cycle. Only the energy flows through. No transfer of energy is perfectly efficient, so some of it spreads out as heat each time ATP is spent and each time it is remade, which is part of why you are warm.
The energy pays for three kinds of job.
The guide asks for no number of kilojoules. What matters is that the energy from one ATP is enough for one step of many different tasks, and the cell uses a great many of them every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Answer: A. From respiration. The energy released step by step as glucose or fat is broken down is used to join phosphate back onto ADP. Body warmth cannot do it: heat is energy that has already been lost from reactions, and it cannot be put back into a molecule.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B: Building (joining small molecules into large ones (anabolism))
A: Active transport (pumping against the gradient)
M: Movement (of the whole cell or of its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ATP, spent and remade (10 min).
The plan: Students build ATP on mini whiteboards from a nucleotide (activity below), then play chapter 1’s figure and make its predict. Then chapter 2’s figure step by step, stopping on each caption, and the BAM tiles. Ask: “Where does the energy to remake ATP come from?” before step 3.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The activity: Burning or respiring?. Set a corn puff or a crisp alight on a mounted needle under a boiling tube of water (no nuts: allergies), beside a stoppered flask of soaked seeds with a thermometer that warms slowly over a day (set it up the day before). Same fuel and the same products; one fast and uncontrolled, the other a step at a time and making ATP. Safety: eye protection, a heat-proof mat, a fire blanket to hand, and the teacher holds the needle.
Needs: corn snacks, a mounted needle, a Bunsen burner, a boiling tube in a clamp, a vacuum flask of soaked seeds with a thermometer.
The time: 8 minutes, minutes 15 to 23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Cell respiration is how a cell makes ATP, using energy released from carbon compounds. It happens in every living cell, all the time, because ATP is used all the time and only a little is kept (chapter 1). That includes plants: a leaf cell respires by day and by night.
The fuels are called respiratory substrates. The main two are glucose and fatty acids, but a cell can use a wide range of carbon compounds, amino acids among them when food is short. Glycogen in liver and muscle, and starch in a plant, are broken down to glucose first.
Respiration releases the energy a step at a time, each step helped by its own enzyme at body temperature. Burning glucose is combustion. It starts with glucose and oxygen and ends with carbon dioxide and water, as respiration does, and it releases the same total energy. But combustion releases it all at once, as heat and light, and makes no ATP. One is controlled and useful to a cell, the other is not.
Respiration is not gas exchange. Respiration is chemistry inside cells. Gas exchange is oxygen and carbon dioxide diffusing across a surface, in the lungs, the gills or a leaf, with no reaction and no energy released. The carbon dioxide you breathe out was made in the mitochondria of your cells, and it only leaves through your lungs. Breathing moves the air; that is not respiration either.
Follow one carbon atom from the air, into a leaf and back out of a mitochondrion: the carbon trail,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Cell respiration is how a cell makes ATP, using energy released from carbon compounds. It happens in every living cell, all the time, because ATP is used all the time and only a little is kept (chapter 1). That includes plants: a leaf cell respires by day and by night.
The fuels are called respiratory substrates. The main two are glucose and fatty acids, but a cell can use a wide range of carbon compounds, amino acids among them when food is short. Glycogen in liver and muscle, and starch in a plant, are broken down to glucose first.
Respiration releases the energy a step at a time, each step helped by its own enzyme at body temperature. Burning glucose is combustion. It starts with glucose and oxygen and ends with carbon dioxide and water, as respiration does, and it releases the same total energy. But combustion releases it all at once, as heat and light, and makes no ATP. One is controlled and useful to a cell, the other is not.
Respiration is not gas exchange. Respiration is chemistry inside cells. Gas exchange is oxygen and carbon dioxide diffusing across a surface, in the lungs, the gills or a leaf, with no reaction and no energy released. The carbon dioxide you breathe out was made in the mitochondria of your cells, and it only leaves through your lungs. Breathing moves the air; that is not respiration either.
Follow one carbon atom from the air, into a leaf and back out of a mitochondrion: the carbon trail,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Cell respiration is how a cell makes ATP, using energy released from carbon compounds. It happens in every living cell, all the time, because ATP is used all the time and only a little is kept (chapter 1). That includes plants: a leaf cell respires by day and by night.
The fuels are called respiratory substrates. The main two are glucose and fatty acids, but a cell can use a wide range of carbon compounds, amino acids among them when food is short. Glycogen in liver and muscle, and starch in a plant, are broken down to glucose first.
Respiration releases the energy a step at a time, each step helped by its own enzyme at body temperature. Burning glucose is combustion. It starts with glucose and oxygen and ends with carbon dioxide and water, as respiration does, and it releases the same total energy. But combustion releases it all at once, as heat and light, and makes no ATP. One is controlled and useful to a cell, the other is not.
Respiration is not gas exchange. Respiration is chemistry inside cells. Gas exchange is oxygen and carbon dioxide diffusing across a surface, in the lungs, the gills or a leaf, with no reaction and no energy released. The carbon dioxide you breathe out was made in the mitochondria of your cells, and it only leaves through your lungs. Breathing moves the air; that is not respiration either.
Follow one carbon atom from the air, into a leaf and back out of a mitochondrion: the carbon trail,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Cell respiration is how a cell makes ATP, using energy released from carbon compounds. It happens in every living cell, all the time, because ATP is used all the time and only a little is kept (chapter 1). That includes plants: a leaf cell respires by day and by night.
The fuels are called respiratory substrates. The main two are glucose and fatty acids, but a cell can use a wide range of carbon compounds, amino acids among them when food is short. Glycogen in liver and muscle, and starch in a plant, are broken down to glucose first.
Respiration releases the energy a step at a time, each step helped by its own enzyme at body temperature. Burning glucose is combustion. It starts with glucose and oxygen and ends with carbon dioxide and water, as respiration does, and it releases the same total energy. But combustion releases it all at once, as heat and light, and makes no ATP. One is controlled and useful to a cell, the other is not.
Respiration is not gas exchange. Respiration is chemistry inside cells. Gas exchange is oxygen and carbon dioxide diffusing across a surface, in the lungs, the gills or a leaf, with no reaction and no energy released. The carbon dioxide you breathe out was made in the mitochondria of your cells, and it only leaves through your lungs. Breathing moves the air; that is not respiration either.
Follow one carbon atom from the air, into a leaf and back out of a mitochondrion: the carbon trail,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Answer: C. Yes. Every living cell respires all the time, because every cell needs ATP every second. In bright light the leaf photosynthesises faster than it respires, so overall it takes in carbon dioxide and gives out oxygen: the gas exchange you measure is the difference between the two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Burning or respiring? (8 min).
The plan: Chapter 3: the predict about the leaf as a vote with hands up. Run the demonstration (below), then play the figure’s three settings: burning, cell respiration and gas exchange. Students decide which of the three releases energy and which makes ATP.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The activity: Compare the two routes. A table to fill in pairs: substrates, oxygen needed, ATP per glucose, waste products, where in the cell, mitochondria needed, and the word equation. Check it against chapter 4’s figure.
Needs: the printed table.
The time: 12 minutes, minutes 23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
The animation "Follow one glucose", paused at 5.9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
The animation "Follow one glucose", paused at 19.5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
The animation "Follow one glucose", paused at 24.1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
The animation "Follow one glucose", paused at 36.9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
The animation "Follow one glucose", paused at 41.3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The video is respiration-e9217c.mp4, one loop of the animation in the guide. It plays in PowerPoint and Keynote. Google Slides does not play a video embedded in a .pptx: download respiration-e9217c.mp4 (https://www.biologybybradford.com/guides/downloads/scenes/respiration-e9217c.mp4), upload it to Google Drive, then Insert &gt; Video &gt; Google Drive.
In the guide the class can change it as it runs: https://www.biologybybradford.com/guides/ib-biology-c1-2-cell-respiration#two-routes
What it shows, in order:
1. One mitochondrion. Its inner membrane is deeply folded.
2. Splitting glucose into two pyruvate in the cytoplasm gives a little ATP: 2.
3. With oxygen, pyruvate goes into a mitochondrion. Its carbon leaves as carbon dioxide; its hydrogen goes to the folds of the inner membrane.
4. Oxygen joins the hydrogen to make water. Here, at the folds, most of the ATP is made: about 30 to 32 from one glucose.
5. Aerobic respiration: glucose + oxygen → carbon dioxide + water. The energy released remakes ATP for the cell’s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Both kinds of respiration start the same way, in the cytoplasm. A glucose molecule is split into two molecules of pyruvate in a process called glycolysis, which releases enough energy to make a small amount of ATP. After that the routes divide, according to whether there is oxygen, and they differ most in their yield of ATP for each glucose.
Aerobic respiration goes on with oxygen. The pyruvate goes into a mitochondrion and is broken down completely, to carbon dioxide and water, and a large amount of ATP is made. The word equation is glucose + oxygen → carbon dioxide + water. It needs mitochondria and oxygen, and it can use fatty acids and other compounds as well as glucose.
Anaerobic respiration in humans stops early. When there is not enough oxygen, the pyruvate stays in the cytoplasm and is turned into lactate. The word equation is glucose → lactate. It needs no mitochondria, no oxygen, and makes no carbon dioxide, but only glucose can be used: fatty acids cannot be respired without oxygen.
When does a human cell respire anaerobically? When muscles work so hard that the blood cannot bring oxygen fast enough: a short sprint, a heavy lift. Anaerobic respiration gives ATP at once, without waiting for oxygen, but only for a short time. Muscles do not switch from one route to the other. Aerobic respiration goes on, and anaerobic respiration adds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Answer: C. About one fifteenth: 2 ATP against about 30 to 32. Without oxygen the glucose is only split, not broken down completely, so most of its energy is still locked in the lactate. The sprinter’s muscles burn through glucose far faster to keep up, which is one reason a sprint cannot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L: Lactate (the waste product)
O: Only 2 ATP (per glucose)
W: Without oxygen (in the cytoplasm)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35 of 60: Compare the two routes (12 min).
The plan: Chapter 4: the predict, then students fill in the comparison table in pairs (below) and check it against the figure’s two settings. Write both word equations on the board from memory. Turn over the LOW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43 of 60: The respiration film (8 min).
The plan: Play the SL respiration film once through. Then turn the oxygen off at the end: students call out what will change before you press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43 to 55 of 60: The ATP budget (12 min).
The plan: In pairs, rounds 1 to 4 (the game after chapter 4). Collect each pair’s ATP per glucose for the sprint and the blocked blood supply on the board.
The activity: The ATP budget. Pairs at one device, rounds 1 to 4 after chapter 4. Collect each pair’s ATP per glucose for rounds 3 and 4 on the board and compare: what did a sprint cost in glucose, and what happened with the blood supply blocked?
Needs: one device per pair.
The time: 12 minutes, minutes 43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true or false (5 min).
The plan: Five statements from the set below, a reason for each false one.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true or false (5 min).
The plan: Five statements from the set below, a reason for each false one.
The activity: True or false. Ten statements, five set as the exit: “Glycolysis happens in the cytoplasm” (true); “Chloroplasts are where a plant cell respires aerobically” (false: mitochondria, after glycolysis in the cytoplasm); “Anaerobic respiration in muscle makes carbon dioxide” (false); “Aerobic respiration gives about 30 to 32 ATP per glucose” (true); “The oxygen you breathe in ends up in the carbon dioxide you breathe out” (false: it ends up in water); “Plants respire only at night” (false); “ATP is the cell’s long-term energy store” (false); “Lactate is made from pyruvate when oxygen is short” (true); “Anaerobic respiration in muscle makes a net 2 ATP per glucose” (true); “Respiration makes energy” (false: it releases it).
Needs: the statements on the board, or on cards.
The time: 5 minutes, minutes 55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https://www.biologybybradford.com/exam-maker/sit?topics=C1.2&amp;level=SL&amp;paper=quiz&amp;marks=15&amp;src=ep
The guide: https://www.biologybybradford.com/guides/ib-biology-c1-2-cell-respiration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C1.2  ·  Cell respiration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video" Target="../media/media-41-1.mp4"/><Relationship Id="rId2" Type="http://schemas.microsoft.com/office/2007/relationships/media" Target="../media/media-41-1.mp4"/><Relationship Id="rId3" Type="http://schemas.openxmlformats.org/officeDocument/2006/relationships/image" Target="../media/image-41-3.png"/><Relationship Id="rId4" Type="http://schemas.openxmlformats.org/officeDocument/2006/relationships/slideLayout" Target="../slideLayouts/slideLayout2.xml"/><Relationship Id="rId5"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2.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hyperlink" Target="https://www.biologybybradford.com/exam-maker/sit?topics=C1.2&amp;level=SL&amp;paper=quiz&amp;marks=15&amp;src=ep" TargetMode="External"/><Relationship Id="rId2" Type="http://schemas.openxmlformats.org/officeDocument/2006/relationships/hyperlink" Target="https://www.biologybybradford.com/guides/ib-biology-c1-2-cell-respiration" TargetMode="External"/><Relationship Id="rId3" Type="http://schemas.openxmlformats.org/officeDocument/2006/relationships/hyperlink" Target="https://www.biologybybradford.com/guides/ib-biology-c1-2-cell-respiration#atp" TargetMode="External"/><Relationship Id="rId4" Type="http://schemas.openxmlformats.org/officeDocument/2006/relationships/hyperlink" Target="https://www.biologybybradford.com/guides/ib-biology-c1-2-cell-respiration#atp-cycle" TargetMode="External"/><Relationship Id="rId5" Type="http://schemas.openxmlformats.org/officeDocument/2006/relationships/hyperlink" Target="https://www.biologybybradford.com/guides/ib-biology-c1-2-cell-respiration#respiration" TargetMode="External"/><Relationship Id="rId6" Type="http://schemas.openxmlformats.org/officeDocument/2006/relationships/hyperlink" Target="https://www.biologybybradford.com/guides/ib-biology-c1-2-cell-respiration#two-routes" TargetMode="External"/><Relationship Id="rId7" Type="http://schemas.openxmlformats.org/officeDocument/2006/relationships/hyperlink" Target="https://www.biologybybradford.com/tools/tarsia?topics=ib:C1.2&amp;level=HL" TargetMode="External"/><Relationship Id="rId8" Type="http://schemas.openxmlformats.org/officeDocument/2006/relationships/hyperlink" Target="https://www.biologybybradford.com/tools/dominos?topics=ib:C1.2&amp;level=HL" TargetMode="External"/><Relationship Id="rId9" Type="http://schemas.openxmlformats.org/officeDocument/2006/relationships/hyperlink" Target="https://www.biologybybradford.com/tools/picture-reveal?topics=ib:C1.2&amp;level=HL" TargetMode="External"/><Relationship Id="rId10" Type="http://schemas.openxmlformats.org/officeDocument/2006/relationships/hyperlink" Target="https://www.biologybybradford.com/tools/pub-quiz?topics=ib:C1.2&amp;level=HL" TargetMode="External"/><Relationship Id="rId11" Type="http://schemas.openxmlformats.org/officeDocument/2006/relationships/hyperlink" Target="https://www.biologybybradford.com/escape-rooms?bank=ib:C1.2&amp;level=HL#bank" TargetMode="External"/><Relationship Id="rId12" Type="http://schemas.openxmlformats.org/officeDocument/2006/relationships/hyperlink" Target="https://www.biologybybradford.com/lessons/ib-biology-topic-c-1-2-cell-respiration" TargetMode="External"/><Relationship Id="rId13" Type="http://schemas.openxmlformats.org/officeDocument/2006/relationships/hyperlink" Target="https://www.biologybybradford.com/mcqs/ib-biology-topic-c-1-2-cell-respiration" TargetMode="External"/><Relationship Id="rId14" Type="http://schemas.openxmlformats.org/officeDocument/2006/relationships/hyperlink" Target="https://www.biologybybradford.com/tools/revision-maps/c1-2-cell-respiration" TargetMode="External"/><Relationship Id="rId15" Type="http://schemas.openxmlformats.org/officeDocument/2006/relationships/hyperlink" Target="https://www.biologybybradford.com/exam-maker/ib/c1-2-cell-respiration" TargetMode="External"/><Relationship Id="rId16" Type="http://schemas.openxmlformats.org/officeDocument/2006/relationships/hyperlink" Target="https://www.splycr.com/?set=42330f9e-58c9-5759-ae3b-b0b762f6ced4" TargetMode="External"/><Relationship Id="rId17" Type="http://schemas.openxmlformats.org/officeDocument/2006/relationships/hyperlink" Target="https://www.splycr.com/?set=19477775-96f2-5258-bbd0-acb650dc4cfa" TargetMode="External"/><Relationship Id="rId18" Type="http://schemas.openxmlformats.org/officeDocument/2006/relationships/slideLayout" Target="../slideLayouts/slideLayout2.xml"/><Relationship Id="rId19"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Cell respiration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ATP, and two ways to make it</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C1.2.1 to C1.2.5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ATP as the cell’s energy currency, what it pays for, respiration against gas exchange, and aerobic against anaerobic respiration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 4</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600" dirty="0">
                <a:solidFill>
                  <a:srgbClr val="1A3A2A"/>
                </a:solidFill>
                <a:latin typeface="Arial" pitchFamily="34" charset="0"/>
                <a:ea typeface="Arial" pitchFamily="34" charset="-122"/>
                <a:cs typeface="Arial" pitchFamily="34" charset="-120"/>
              </a:rPr>
              <a:t>Describe ATP as a nucleotide and explain what makes it suit the job of moving energy around a cell  (C1.2.1)</a:t>
            </a:r>
            <a:endParaRPr lang="en-US" sz="1600" dirty="0"/>
          </a:p>
          <a:p>
            <a:pPr marL="342900" indent="-342900">
              <a:spcAft>
                <a:spcPts val="1000"/>
              </a:spcAft>
              <a:buSzPct val="100000"/>
              <a:buChar char="☐"/>
            </a:pPr>
            <a:r>
              <a:rPr lang="en-US" sz="1600" dirty="0">
                <a:solidFill>
                  <a:srgbClr val="1A3A2A"/>
                </a:solidFill>
                <a:latin typeface="Arial" pitchFamily="34" charset="0"/>
                <a:ea typeface="Arial" pitchFamily="34" charset="-122"/>
                <a:cs typeface="Arial" pitchFamily="34" charset="-120"/>
              </a:rPr>
              <a:t>Explain how hydrolysis of ATP releases energy for active transport, building molecules and movement, and why remaking it takes energy  (C1.2.2, C1.2.3)</a:t>
            </a:r>
            <a:endParaRPr lang="en-US" sz="1600" dirty="0"/>
          </a:p>
          <a:p>
            <a:pPr marL="342900" indent="-342900">
              <a:spcAft>
                <a:spcPts val="1000"/>
              </a:spcAft>
              <a:buSzPct val="100000"/>
              <a:buChar char="☐"/>
            </a:pPr>
            <a:r>
              <a:rPr lang="en-US" sz="1600" dirty="0">
                <a:solidFill>
                  <a:srgbClr val="1A3A2A"/>
                </a:solidFill>
                <a:latin typeface="Arial" pitchFamily="34" charset="0"/>
                <a:ea typeface="Arial" pitchFamily="34" charset="-122"/>
                <a:cs typeface="Arial" pitchFamily="34" charset="-120"/>
              </a:rPr>
              <a:t>Explain respiration as the cell's way of making ATP from carbon compounds, and tell it apart from gas exchange  (C1.2.4)</a:t>
            </a:r>
            <a:endParaRPr lang="en-US" sz="1600" dirty="0"/>
          </a:p>
          <a:p>
            <a:pPr marL="342900" indent="-342900">
              <a:spcAft>
                <a:spcPts val="1000"/>
              </a:spcAft>
              <a:buSzPct val="100000"/>
              <a:buChar char="☐"/>
            </a:pPr>
            <a:r>
              <a:rPr lang="en-US" sz="1600" dirty="0">
                <a:solidFill>
                  <a:srgbClr val="1A3A2A"/>
                </a:solidFill>
                <a:latin typeface="Arial" pitchFamily="34" charset="0"/>
                <a:ea typeface="Arial" pitchFamily="34" charset="-122"/>
                <a:cs typeface="Arial" pitchFamily="34" charset="-120"/>
              </a:rPr>
              <a:t>Compare aerobic and anaerobic respiration in humans, with word equations for both  (C1.2.5)</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Which need energy?</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list the functions of life they remember and star every one that needs energy.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then say which kind of job each is.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DISCUSSION</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Which need energy?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list the functions of life (nutrition, metabolism, growth, response, excretion, homeostasis, reproduction, and movement where it applies) and star the ones that need energy. Every one does: which kind of ATP job is each one (building, active transport, movement)?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ATP, spent and remade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build ATP on mini whiteboards from a nucleotide, then play chapter 1’s figure and make its predict.</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“Where does the energy to remake ATP come from?” before step 3.</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Build ATP</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 mini whiteboards, draw three shapes for a nucleotide (a rectangle, a pentagon and a circle), then add two more circles: ADP, then ATP. Label the base, the sugar and the phosphates, and circle the part removed by hydrolysis.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C1.2.1 ATP as the molecule that distributes energy within cells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cell's small change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nucleotide: adenine, ribose and one phosphate.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C1.2.1 ATP as the molecule that distributes energy within cells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cell's small change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a phosphate: ADP.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C1.2.1 ATP as the molecule that distributes energy within cells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cell's small change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another: ATP, adenosine triphosphate.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C1.2.1 ATP as the molecule that distributes energy within cells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cell's small change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What makes it the cell's energy currency.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C1.2.1 ATP as the molecule that distributes energy within cells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cell's small change</a:t>
            </a:r>
            <a:endParaRPr lang="en-US" sz="2800" dirty="0"/>
          </a:p>
        </p:txBody>
      </p:sp>
      <p:sp>
        <p:nvSpPr>
          <p:cNvPr id="5" name="Shape 3"/>
          <p:cNvSpPr/>
          <p:nvPr/>
        </p:nvSpPr>
        <p:spPr>
          <a:xfrm>
            <a:off x="438912" y="1764815"/>
            <a:ext cx="6803136" cy="4334211"/>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43"/>
            <a:ext cx="6583680" cy="41147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It dissolves in water, so it moves freely through the cytoplasm to wherever it is needed.</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It is stable in the watery cytoplasm until an enzyme acts on it, so its energy is not wasted on the way.</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Taking off one phosphate releases a modest amount of energy, enough for one step of a pump or one step in building a molecule, so little is lost as heat.</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The phosphate can be passed on to another molecule, making that molecule more reactive.</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Its charged phosphate groups keep it from leaking out through the membrane.</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It is remade from ADP and phosphate quickly and endlessly, so a cell needs only a small stock.</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Removing one phosphate from ATP releases only a modest amount of energy. Why does that suit a cell?</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Small amounts of energy can be stored for weeks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job can take what it needs, with little wasted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Small amounts of energy can never heat up the cell at all</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means the ATP never has to be remade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Removing one phosphate from ATP releases only a modest amount of energy. Why does that suit a cell?</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Small amounts of energy can be stored for weeks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job can take what it needs, with little wasted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Small amounts of energy can never heat up the cell at all</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means the ATP never has to be remade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Most jobs in a cell come in small steps: one stroke of a pump, one step in building a protein. A packet of energy close to the size of the job means little is wasted as heat, and a big job simply uses many ATP. A glucose molecule holds far more energy than any one job needs, which is why the cell turns it into ATP first.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ATP is not the cell's energy store. A cell keeps only a little and remakes it constantly; the stores are glycogen, starch and fat.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C1.2.2 C1.2.3 What ATP pays for, and the energy it moves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Spend it, remake it</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ATP, ADP and phosphate: the same molecules, used again and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C1.2.2 C1.2.3 What ATP pays for, and the energy it moves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Spend it, remake it</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Hydrolysis: water splits off the last phosphate. Energy is released for pumps, building and movement.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C1.2.2 C1.2.3 What ATP pays for, and the energy it moves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Spend it, remake it</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Remaking ATP needs energy: from respiration.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C1.2.2 C1.2.3 What ATP pays for, and the energy it moves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Spend it, remake it</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Spent and remade, over and over: the energy flows through, and some is lost as heat.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C1.2.2 C1.2.3 What ATP pays for, and the energy it moves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Spend it, remake it</a:t>
            </a:r>
            <a:endParaRPr lang="en-US" sz="2800" dirty="0"/>
          </a:p>
        </p:txBody>
      </p:sp>
      <p:sp>
        <p:nvSpPr>
          <p:cNvPr id="5" name="Shape 3"/>
          <p:cNvSpPr/>
          <p:nvPr/>
        </p:nvSpPr>
        <p:spPr>
          <a:xfrm>
            <a:off x="804606" y="1627632"/>
            <a:ext cx="6071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34" y="1737360"/>
            <a:ext cx="5852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Active transport: a pump in the membrane moves ions against their concentration gradient (B2.1).</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Building macromolecules, anabolism: a ribosome joins amino acids into a protein, and nucleotides are joined into DNA (C1.1).</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Movement: of the whole cell, as a sperm’s tail or a muscle fibre moves, or of parts of it, as chromosomes are pulled apart in mitosis.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Remaking ATP from ADP and phosphate needs energy. Where does a muscle cell get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From respiring glucose or fat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From the warmth of the blood around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From sunlight falling on the skin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From breaking ADP down further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Remaking ATP from ADP and phosphate needs energy. Where does a muscle cell get it?</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From respiring glucose or fat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From the warmth of the blood around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From sunlight falling on the skin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From breaking ADP down further</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From respiration. The energy released step by step as glucose or fat is broken down is used to join phosphate back onto ADP. Body warmth cannot do it: heat is energy that has already been lost from reactions, and it cannot be put back into a molecule.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ATP pays for</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ATP pays for</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Building</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joining small molecules into large ones (anabolism)</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750" b="1" dirty="0">
                <a:solidFill>
                  <a:srgbClr val="1A3A2A"/>
                </a:solidFill>
                <a:latin typeface="Arial" pitchFamily="34" charset="0"/>
                <a:ea typeface="Arial" pitchFamily="34" charset="-122"/>
                <a:cs typeface="Arial" pitchFamily="34" charset="-120"/>
              </a:rPr>
              <a:t>Active transport</a:t>
            </a:r>
            <a:endParaRPr lang="en-US" sz="175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pumping against the gradient</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Movement</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of the whole cell or of its parts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Energy is not “stored in the bond” between phosphates, and breaking that bond does not release energy. Breaking a bond always takes energy; the energy released by hydrolysis is the difference between ATP and water before, and ADP and phosphate after.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DEMONSTRATION</a:t>
            </a:r>
            <a:endParaRPr lang="en-US" sz="1100" dirty="0"/>
          </a:p>
        </p:txBody>
      </p:sp>
      <p:sp>
        <p:nvSpPr>
          <p:cNvPr id="4" name="Text 2"/>
          <p:cNvSpPr/>
          <p:nvPr/>
        </p:nvSpPr>
        <p:spPr>
          <a:xfrm>
            <a:off x="235915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Burning or respiring?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Corn snacks, a mounted needle, a Bunsen burner, a boiling tube in a clamp, a vacuum flask of soaked seeds with a thermometer.</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Set a corn puff or a crisp alight on a mounted needle under a boiling tube of water (no nuts: allergies), beside a stoppered flask of soaked seeds with a thermometer that warms slowly over a day (set it up the day before). Same fuel and the same products; one fast and uncontrolled, the other a step at a time and making ATP. Safety: eye protection, a heat-proof mat, a fire blanket to hand, and the teacher holds the needle.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07167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C1.2.4 Cell respiration as a system for producing ATP using energy from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Fuel in, ATP out</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Burning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07167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C1.2.4 Cell respiration as a system for producing ATP using energy from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Fuel in, ATP out</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Cell respiration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07167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C1.2.4 Cell respiration as a system for producing ATP using energy from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Fuel in, ATP out</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Gas exchange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07167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C1.2.4 Cell respiration as a system for producing ATP using energy from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Fuel in, ATP out</a:t>
            </a:r>
            <a:endParaRPr lang="en-US" sz="2800" dirty="0"/>
          </a:p>
        </p:txBody>
      </p:sp>
      <p:sp>
        <p:nvSpPr>
          <p:cNvPr id="5" name="Shape 3"/>
          <p:cNvSpPr/>
          <p:nvPr/>
        </p:nvSpPr>
        <p:spPr>
          <a:xfrm>
            <a:off x="579576" y="1627632"/>
            <a:ext cx="652180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89304" y="1737360"/>
            <a:ext cx="630235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Cell respiration is how a cell makes ATP, using energy released from carbon compounds.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fuels are called respiratory substrates.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main two are glucose and fatty acids, but a cell can use a wide range of carbon compounds, amino acids among them when food is short.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Glycogen in liver and muscle, and starch in a plant, are broken down to glucose first.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in bright light takes in carbon dioxide and gives out oxygen. Is it respiring?</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a leaf photosynthesises instead of respiring</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plants respire only at night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all its living cells respire all the time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Only its roots respire, below ground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leaf in bright light takes in carbon dioxide and gives out oxygen. Is it respiring?</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a leaf photosynthesises instead of respiring</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plants respire only at night</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all its living cells respire all the time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Only its roots respire, below ground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Yes. Every living cell respires all the time, because every cell needs ATP every second. In bright light the leaf photosynthesises faster than it respires, so overall it takes in carbon dioxide and gives out oxygen: the gas exchange you measure is the difference between the two (C1.3).</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“Respiration” in everyday English means breathing. In biology it is the chemistry that makes ATP in every cell. Breathing moves air; gas exchange moves gases across a surface; neither releases energy.</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TABLE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Compare the two routes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printed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table to fill in pairs: substrates, oxygen needed, ATP per glucose, waste products, where in the cell, mitochondria needed, and the word equation. Check it against chapter 4’s figure.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Plenty of oxygen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Not enough oxygen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438912" y="1764792"/>
            <a:ext cx="6803136" cy="4334256"/>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20"/>
            <a:ext cx="6583680" cy="411480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 glucose molecule is split into two molecules of pyruvate in a process called glycolysis, which releases enough energy to make a small amount of ATP.</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After that the routes divide, according to whether there is oxygen, and they differ most in their yield of ATP for each glucose.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Aerobic respiration goes on with oxygen.</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pyruvate goes into a mitochondrion and is broken down completely, to carbon dioxide and water, and a large amount of ATP is made.</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mitochondrion. Its inner membrane is deeply folded.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Splitting glucose into two pyruvate in the cytoplasm gives a little ATP: 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oxygen, pyruvate goes into a mitochondrion. Its carbon leaves as carbon dioxide; its hydrogen goes to the folds of the inner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Oxygen joins the hydrogen to make water. Here, at the folds, most of the ATP is made: about 30 to 32 from one 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about 30 to 32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Aerobic respiration: glucose + oxygen → carbon dioxide + water. The energy released remakes ATP for the cell’s work.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about 30 to 32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5816" y="1600200"/>
            <a:ext cx="610006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37256" y="1691640"/>
            <a:ext cx="591718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Follow one glucose: click to play. It loops every 46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3068539" y="1581912"/>
            <a:ext cx="6054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8267" y="1691640"/>
            <a:ext cx="5835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Rest: the mitochondria keep up easily.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3068539" y="1581912"/>
            <a:ext cx="6054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8267" y="1691640"/>
            <a:ext cx="5835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sprint: demand outruns the oxygen supply.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3068539" y="1581912"/>
            <a:ext cx="6054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8267" y="1691640"/>
            <a:ext cx="5835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oxygen: what happens to the ATP from each 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3068539" y="1581912"/>
            <a:ext cx="6054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8267" y="1691640"/>
            <a:ext cx="5835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Play the rounds to fill in the record.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94091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C1.2.5 Differences between anaerobic and aerobic cell respiration in humans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With oxygen and without</a:t>
            </a:r>
            <a:endParaRPr lang="en-US" sz="2800" dirty="0"/>
          </a:p>
        </p:txBody>
      </p:sp>
      <p:sp>
        <p:nvSpPr>
          <p:cNvPr id="5" name="Shape 3"/>
          <p:cNvSpPr/>
          <p:nvPr/>
        </p:nvSpPr>
        <p:spPr>
          <a:xfrm>
            <a:off x="438912" y="1707214"/>
            <a:ext cx="6803136" cy="4449413"/>
          </a:xfrm>
          <a:prstGeom prst="roundRect">
            <a:avLst>
              <a:gd name="adj" fmla="val 246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6942"/>
            <a:ext cx="6583680" cy="422995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 glucose molecule is split into two molecules of pyruvate in a process called glycolysis, which releases enough energy to make a small amount of ATP.</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After that the routes divide, according to whether there is oxygen, and they differ most in their yield of ATP for each glucose.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Aerobic respiration goes on with oxygen.</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pyruvate goes into a mitochondrion and is broken down completely, to carbon dioxide and water, and a large amount of ATP is made.</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sprinter’s leg muscles run short of oxygen. Per glucose, how much ATP does anaerobic respiration make compared with aerobic?</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the same, just faster</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half as much</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one fifteenth as much</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None at all: it only makes lactate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sprinter’s leg muscles run short of oxygen. Per glucose, how much ATP does anaerobic respiration make compared with aerobic?</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the same, just faster</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half as much</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one fifteenth as much</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None at all: it only makes lactate</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one fifteenth: 2 ATP against about 30 to 32. Without oxygen the glucose is only split, not broken down completely, so most of its energy is still locked in the lactate. The sprinter’s muscles burn through glucose far faster to keep up, which is one reason a sprint cannot last.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Anaerobic in humans is LOW</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W</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W</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Anaerobic in humans is LOW</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Lactate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waste product</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Only 2 ATP</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per glucose</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W</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W</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Without oxygen</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in the cytoplasm</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Glycolysis happens in the cytoplasm in both routes; only what follows it happens in the mitochondria.</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respiration film</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Play the SL respiration film once through.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43 to 55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ATP budget</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at one device, rounds 1 to 4 after chapter 4. Collect each pair’s ATP per glucose for rounds 3 and 4 on the board and compare: what did a sprint cost in glucose, and what happened with the blood supply blocked?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ATP as a nucleotide and explain what makes it suit the job of moving energy around a cell  (C1.2.1)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hydrolysis of ATP releases energy for active transport, building molecules and movement, and why remaking it takes energy  (C1.2.2, C1.2.3)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respiration as the cell's way of making ATP from carbon compounds, and tell it apart from gas exchange  (C1.2.4)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aerobic and anaerobic respiration in humans, with word equations for both  (C1.2.5)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QUIZ</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True or false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statements on the board, or on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Ten statements, five set as the exit: “Glycolysis happens in the cytoplasm” (true); “Chloroplasts are where a plant cell respires aerobically” (false: mitochondria, after glycolysis in the cytoplasm); “Anaerobic respiration in muscle makes carbon dioxide” (false); “Aerobic respiration gives about 30 to 32 ATP per glucose” (true); “The oxygen you breathe in ends up in the carbon dioxide you breathe out” (false: it ends up in water); “Plants respire only at night” (false); “ATP is the cell’s long-term energy store” (false); “Lactate is made from pyruvate when oxygen is short” (true); “Anaerobic respiration in muscle makes a net 2 ATP per glucose” (true); “Respiration makes energy” (false: it releases it).</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The cell's small change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Spend it, remake 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Fuel in, ATP out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4 With oxygen and without</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C1.2 Cell respiration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C1.2 Cell Respiration</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B3.2–C2.2 Plant Transport, Respiration &amp; Neural Signalling</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C1.2 Cell respiration, lesson 1: ATP, and two ways to make it</dc:title>
  <dc:subject>PptxGenJS Presentation</dc:subject>
  <dc:creator>Biology by Bradford</dc:creator>
  <cp:lastModifiedBy>Biology by Bradford</cp:lastModifiedBy>
  <cp:revision>1</cp:revision>
  <dcterms:created xsi:type="dcterms:W3CDTF">2026-10-20T04:50:22Z</dcterms:created>
  <dcterms:modified xsi:type="dcterms:W3CDTF">2026-10-20T04:50:22Z</dcterms:modified>
</cp:coreProperties>
</file>