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C1.2, Cell respiration. Lesson 3 of 5: Hydrogen off, and glycolysis (higher level), 60 minutes.
The plan, minute by minute (each slide's footer says where you are):
0 to 5 min (5)  Do now: OIL RIG
5 to 15 min (10)  Hydrogen and NAD
15 to 30 min (15)  Glycolysis stepping stones
30 to 42 min (12)  Giving NAD back
42 to 55 min (13)  A written question
55 to 60 min (5)  Exit
What students get wrong:
Oxidation means adding oxygen. In respiration it is mostly removing hydrogen, and so electrons.
Glycolysis needs oxygen, or happens in the mitochondrion. Neither.
Lactate is made to get rid of pyruvate. It is made to give NAD back.
Lactic acid makes muscles sore the next day. It does not: the acid of hard exercise is not lactate itself, and next-day soreness is something else.
Stretch and support:
Stretch: some yeasts ferment even with oxygen when sugar is plentiful. What would that do to a dough, and to the yield of ATP per glucose?
Stretch: make a Tarsia puzzle on C1.2 that is better than the site’s own, in the Tarsia builder.
Consequences for ecosystems: respiration returns carbon dioxide to the air and releases heat at every transfer. Use both to start the energy flow of C4.2: where does the energy of a food chain go?
The lesson plan to print: https://www.biologybybradford.com/guides/downloads/ib-biology-c1-2-cell-respiration-lesson-3-plan.pdf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OIL RIG (5 min).
The plan: Three reactions on the board. Students label each molecule oxidised or reduced and say what moved. Then turn over the OIL RIG tiles.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OIL RIG (5 min).
The plan: Three reactions on the board. Students label each molecule oxidised or reduced and say what moved. Then turn over the OIL RIG tiles.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OIL RIG (5 min).
The plan: Three reactions on the board. Students label each molecule oxidised or reduced and say what moved. Then turn over the OIL RIG tiles.
Oil: Oxidation Is Loss (of electrons)
Rig: Reduction Is Gain (of electrons)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Hydrogen and NAD (10 min).
The plan: Chapter 6: the predict, then the figure one step at a time. NAD is a carrier that must be emptied to be used again: ask students why a cell cannot just make a lot more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Hydrogen and NAD (10 min).
The plan: Chapter 6: the predict, then the figure one step at a time. NAD is a carrier that must be emptied to be used again: ask students why a cell cannot just make a lot more of it.
In respiration, energy is released from fuel molecules by taking hydrogen off them. To see why, you need two words. Oxidation is the loss of electrons, and reduction is the gain of electrons. They always happen together: what one molecule loses, another gains. A reaction that does both is a redox reaction.
A hydrogen atom is a proton and an electron. So when hydrogen is removed from a molecule, which is called dehydrogenation, it loses electrons too, and has been oxidised. The enzymes that do it are dehydrogenases.
The hydrogen has to go somewhere. It is accepted by NAD, a molecule built from nucleotides, like ATP. When NAD accepts hydrogen it is reduced, and is then called reduced NAD. Reduced NAD carries the hydrogen, and the energy that comes with it, to where it is used (the electron transport chain, chapters 10 and 11), and is turned back into NAD there. So NAD is a hydrogen carrier.
A cell has only a little NAD, so it must be unloaded and used again and again, as ATP is. Every stage of respiration that follows either loads NAD or depends on NAD being given back (chapter 8).
Why does it matter? A large part of the energy in a fuel is in its hydrogen and the electrons that go with it. Respiration is, step by step, taking hydrogen off the fuel and passing it to oxygen: that is the role of hydrogen, and of oxygen, in the release of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Hydrogen and NAD (10 min).
The plan: Chapter 6: the predict, then the figure one step at a time. NAD is a carrier that must be emptied to be used again: ask students why a cell cannot just make a lot more of it.
In respiration, energy is released from fuel molecules by taking hydrogen off them. To see why, you need two words. Oxidation is the loss of electrons, and reduction is the gain of electrons. They always happen together: what one molecule loses, another gains. A reaction that does both is a redox reaction.
A hydrogen atom is a proton and an electron. So when hydrogen is removed from a molecule, which is called dehydrogenation, it loses electrons too, and has been oxidised. The enzymes that do it are dehydrogenases.
The hydrogen has to go somewhere. It is accepted by NAD, a molecule built from nucleotides, like ATP. When NAD accepts hydrogen it is reduced, and is then called reduced NAD. Reduced NAD carries the hydrogen, and the energy that comes with it, to where it is used (the electron transport chain, chapters 10 and 11), and is turned back into NAD there. So NAD is a hydrogen carrier.
A cell has only a little NAD, so it must be unloaded and used again and again, as ATP is. Every stage of respiration that follows either loads NAD or depends on NAD being given back (chapter 8).
Why does it matter? A large part of the energy in a fuel is in its hydrogen and the electrons that go with it. Respiration is, step by step, taking hydrogen off the fuel and passing it to oxygen: that is the role of hydrogen, and of oxygen, in the release of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Hydrogen and NAD (10 min).
The plan: Chapter 6: the predict, then the figure one step at a time. NAD is a carrier that must be emptied to be used again: ask students why a cell cannot just make a lot more of it.
In respiration, energy is released from fuel molecules by taking hydrogen off them. To see why, you need two words. Oxidation is the loss of electrons, and reduction is the gain of electrons. They always happen together: what one molecule loses, another gains. A reaction that does both is a redox reaction.
A hydrogen atom is a proton and an electron. So when hydrogen is removed from a molecule, which is called dehydrogenation, it loses electrons too, and has been oxidised. The enzymes that do it are dehydrogenases.
The hydrogen has to go somewhere. It is accepted by NAD, a molecule built from nucleotides, like ATP. When NAD accepts hydrogen it is reduced, and is then called reduced NAD. Reduced NAD carries the hydrogen, and the energy that comes with it, to where it is used (the electron transport chain, chapters 10 and 11), and is turned back into NAD there. So NAD is a hydrogen carrier.
A cell has only a little NAD, so it must be unloaded and used again and again, as ATP is. Every stage of respiration that follows either loads NAD or depends on NAD being given back (chapter 8).
Why does it matter? A large part of the energy in a fuel is in its hydrogen and the electrons that go with it. Respiration is, step by step, taking hydrogen off the fuel and passing it to oxygen: that is the role of hydrogen, and of oxygen, in the release of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Hydrogen and NAD (10 min).
The plan: Chapter 6: the predict, then the figure one step at a time. NAD is a carrier that must be emptied to be used again: ask students why a cell cannot just make a lot more of it.
In respiration, energy is released from fuel molecules by taking hydrogen off them. To see why, you need two words. Oxidation is the loss of electrons, and reduction is the gain of electrons. They always happen together: what one molecule loses, another gains. A reaction that does both is a redox reaction.
A hydrogen atom is a proton and an electron. So when hydrogen is removed from a molecule, which is called dehydrogenation, it loses electrons too, and has been oxidised. The enzymes that do it are dehydrogenases.
The hydrogen has to go somewhere. It is accepted by NAD, a molecule built from nucleotides, like ATP. When NAD accepts hydrogen it is reduced, and is then called reduced NAD. Reduced NAD carries the hydrogen, and the energy that comes with it, to where it is used (the electron transport chain, chapters 10 and 11), and is turned back into NAD there. So NAD is a hydrogen carrier.
A cell has only a little NAD, so it must be unloaded and used again and again, as ATP is. Every stage of respiration that follows either loads NAD or depends on NAD being given back (chapter 8).
Why does it matter? A large part of the energy in a fuel is in its hydrogen and the electrons that go with it. Respiration is, step by step, taking hydrogen off the fuel and passing it to oxygen: that is the role of hydrogen, and of oxygen, in the release of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Hydrogen and NAD (10 min).
The plan: Chapter 6: the predict, then the figure one step at a time. NAD is a carrier that must be emptied to be used again: ask students why a cell cannot just make a lot more of it.
In respiration, energy is released from fuel molecules by taking hydrogen off them. To see why, you need two words. Oxidation is the loss of electrons, and reduction is the gain of electrons. They always happen together: what one molecule loses, another gains. A reaction that does both is a redox reaction.
A hydrogen atom is a proton and an electron. So when hydrogen is removed from a molecule, which is called dehydrogenation, it loses electrons too, and has been oxidised. The enzymes that do it are dehydrogenases.
The hydrogen has to go somewhere. It is accepted by NAD, a molecule built from nucleotides, like ATP. When NAD accepts hydrogen it is reduced, and is then called reduced NAD. Reduced NAD carries the hydrogen, and the energy that comes with it, to where it is used (the electron transport chain, chapters 10 and 11), and is turned back into NAD there. So NAD is a hydrogen carrier.
A cell has only a little NAD, so it must be unloaded and used again and again, as ATP is. Every stage of respiration that follows either loads NAD or depends on NAD being given back (chapter 8).
Why does it matter? A large part of the energy in a fuel is in its hydrogen and the electrons that go with it. Respiration is, step by step, taking hydrogen off the fuel and passing it to oxygen: that is the role of hydrogen, and of oxygen, in the release of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Hydrogen and NAD (10 min).
The plan: Chapter 6: the predict, then the figure one step at a time. NAD is a carrier that must be emptied to be used again: ask students why a cell cannot just make a lot more of it.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Hydrogen and NAD (10 min).
The plan: Chapter 6: the predict, then the figure one step at a time. NAD is a carrier that must be emptied to be used again: ask students why a cell cannot just make a lot more of it.
Answer: D. It is oxidised. Each hydrogen taken away carries an electron with it, and losing electrons is oxidation. The NAD that accepts them gains the electrons and is reduced. In respiration, oxidation almost always means hydrogen being taken off the fuel.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Hydrogen and NAD (10 min).
The plan: Chapter 6: the predict, then the figure one step at a time. NAD is a carrier that must be emptied to be used again: ask students why a cell cannot just make a lot more of it.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The activity: Glycolysis stepping stones. Seven cards, each a half sentence, to put in order and complete: what glycolysis is; where it happens; phosphorylation by 2 ATP; the split into two 3-carbon sugars; oxidation by NAD; ATP formation; the end products and the net yield. Then a second set with gaps, for homework.
Needs: card sets, one per pair.
The time: 15 minutes, minutes 15 to 30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Glycolysis turns one glucose into two pyruvate, in the cytoplasm, in about ten steps. Each step has its own enzyme, and the product of one step is the substrate of the next: it is a metabolic pathway (C1.1). The guide groups the steps into four stages, and you do not need to name the molecules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Glycolysis turns one glucose into two pyruvate, in the cytoplasm, in about ten steps. Each step has its own enzyme, and the product of one step is the substrate of the next: it is a metabolic pathway (C1.1). The guide groups the steps into four stages, and you do not need to name the molecules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Glycolysis turns one glucose into two pyruvate, in the cytoplasm, in about ten steps. Each step has its own enzyme, and the product of one step is the substrate of the next: it is a metabolic pathway (C1.1). The guide groups the steps into four stages, and you do not need to name the molecules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Glycolysis turns one glucose into two pyruvate, in the cytoplasm, in about ten steps. Each step has its own enzyme, and the product of one step is the substrate of the next: it is a metabolic pathway (C1.1). The guide groups the steps into four stages, and you do not need to name the molecules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Glycolysis turns one glucose into two pyruvate, in the cytoplasm, in about ten steps. Each step has its own enzyme, and the product of one step is the substrate of the next: it is a metabolic pathway (C1.1). The guide groups the steps into four stages, and you do not need to name the molecules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Glycolysis turns one glucose into two pyruvate, in the cytoplasm, in about ten steps. Each step has its own enzyme, and the product of one step is the substrate of the next: it is a metabolic pathway (C1.1). The guide groups the steps into four stages, and you do not need to name the molecules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Glycolysis turns one glucose into two pyruvate, in the cytoplasm, in about ten steps. Each step has its own enzyme, and the product of one step is the substrate of the next: it is a metabolic pathway (C1.1). The guide groups the steps into four stages, and you do not need to name the molecules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Answer: A. Four, for a net gain of two. The two spent at the start make the sugar reactive enough to split; the four made later come from energy released as the 3-carbon sugars are oxidised and changed into pyruvate. So for one glucose the net yield is 2 ATP, with 2 reduced NAD and 2 pyruvate. No oxygen is used anywhere in glycolysis, so it is the same in aerobic and anaerobic respiration. The big yield comes later, in the mitochondrion.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Penguins: Phosphorylation (2 ATP spent)
Love: Lysis (6 carbons split into 3 and 3)
Orange: Oxidation (hydrogen to NAD)
Anchovies: ATP formation (4 ATP made)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Glycolysis stepping stones (15 min).
The plan: Pairs order the seven cards (activity below), then check against chapter 7’s figure and make its predict. Turn over the Penguins tiles.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Giving NAD back (12 min).
The plan: Chapter 8: the predict, then the figure’s three settings: glycolysis alone, muscle and yeast. Then the ATP budget’s round 5 on the board: tick and untick Lactate made and watch the NAD.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Giving NAD back (12 min).
The plan: Chapter 8: the predict, then the figure’s three settings: glycolysis alone, muscle and yeast. Then the ATP budget’s round 5 on the board: tick and untick Lactate made and watch the NAD.
Glycolysis needs NAD. Every glucose that goes through it turns two NAD into reduced NAD. A cell has only a little NAD, so if reduced NAD is not turned back into NAD, glycolysis stops very quickly. Giving NAD back is called the regeneration of NAD.
With oxygen, reduced NAD is unloaded at the electron transport chain in the mitochondrion (chapters 10 and 11). Without oxygen it cannot be, so a cell needs another way to give NAD back.
In human muscle, pyruvate takes the hydrogen from reduced NAD and becomes lactate. NAD is given back, so glycolysis can go on, with a net yield of 2 ATP per glucose. Making lactate releases no extra energy: its whole point is to give NAD back.
Yeast follow the same pathway as far as pyruvate. Without oxygen, each pyruvate loses a carbon as carbon dioxide, and what is left takes the hydrogen from reduced NAD to become ethanol. NAD is given back, and the yield is again 2 ATP per glucose. Only the last step differs from humans, and so the final products do.
Bakers and brewers use what yeast make. In baking, yeast respire the sugars in the dough and the carbon dioxide forms bubbles that stretch it, so the dough rises; the ethanol evaporates in the oven. In brewing, yeast in a sugary liquid made from barley or grapes, with little air, make ethanol, which is kept, while the carbon dioxide escapes or is kept in for fizz. Early in a dough or a brew there is oxygen and the yeast respire aerobically, so carbon dioxide is given off from the start; as the oxygen runs out, anaerobic respiration takes over. Anaerobic respiration in yeast is often called fermentation.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Giving NAD back (12 min).
The plan: Chapter 8: the predict, then the figure’s three settings: glycolysis alone, muscle and yeast. Then the ATP budget’s round 5 on the board: tick and untick Lactate made and watch the NAD.
Glycolysis needs NAD. Every glucose that goes through it turns two NAD into reduced NAD. A cell has only a little NAD, so if reduced NAD is not turned back into NAD, glycolysis stops very quickly. Giving NAD back is called the regeneration of NAD.
With oxygen, reduced NAD is unloaded at the electron transport chain in the mitochondrion (chapters 10 and 11). Without oxygen it cannot be, so a cell needs another way to give NAD back.
In human muscle, pyruvate takes the hydrogen from reduced NAD and becomes lactate. NAD is given back, so glycolysis can go on, with a net yield of 2 ATP per glucose. Making lactate releases no extra energy: its whole point is to give NAD back.
Yeast follow the same pathway as far as pyruvate. Without oxygen, each pyruvate loses a carbon as carbon dioxide, and what is left takes the hydrogen from reduced NAD to become ethanol. NAD is given back, and the yield is again 2 ATP per glucose. Only the last step differs from humans, and so the final products do.
Bakers and brewers use what yeast make. In baking, yeast respire the sugars in the dough and the carbon dioxide forms bubbles that stretch it, so the dough rises; the ethanol evaporates in the oven. In brewing, yeast in a sugary liquid made from barley or grapes, with little air, make ethanol, which is kept, while the carbon dioxide escapes or is kept in for fizz. Early in a dough or a brew there is oxygen and the yeast respire aerobically, so carbon dioxide is given off from the start; as the oxygen runs out, anaerobic respiration takes over. Anaerobic respiration in yeast is often called fermentation.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Giving NAD back (12 min).
The plan: Chapter 8: the predict, then the figure’s three settings: glycolysis alone, muscle and yeast. Then the ATP budget’s round 5 on the board: tick and untick Lactate made and watch the NAD.
Glycolysis needs NAD. Every glucose that goes through it turns two NAD into reduced NAD. A cell has only a little NAD, so if reduced NAD is not turned back into NAD, glycolysis stops very quickly. Giving NAD back is called the regeneration of NAD.
With oxygen, reduced NAD is unloaded at the electron transport chain in the mitochondrion (chapters 10 and 11). Without oxygen it cannot be, so a cell needs another way to give NAD back.
In human muscle, pyruvate takes the hydrogen from reduced NAD and becomes lactate. NAD is given back, so glycolysis can go on, with a net yield of 2 ATP per glucose. Making lactate releases no extra energy: its whole point is to give NAD back.
Yeast follow the same pathway as far as pyruvate. Without oxygen, each pyruvate loses a carbon as carbon dioxide, and what is left takes the hydrogen from reduced NAD to become ethanol. NAD is given back, and the yield is again 2 ATP per glucose. Only the last step differs from humans, and so the final products do.
Bakers and brewers use what yeast make. In baking, yeast respire the sugars in the dough and the carbon dioxide forms bubbles that stretch it, so the dough rises; the ethanol evaporates in the oven. In brewing, yeast in a sugary liquid made from barley or grapes, with little air, make ethanol, which is kept, while the carbon dioxide escapes or is kept in for fizz. Early in a dough or a brew there is oxygen and the yeast respire aerobically, so carbon dioxide is given off from the start; as the oxygen runs out, anaerobic respiration takes over. Anaerobic respiration in yeast is often called fermentation.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Giving NAD back (12 min).
The plan: Chapter 8: the predict, then the figure’s three settings: glycolysis alone, muscle and yeast. Then the ATP budget’s round 5 on the board: tick and untick Lactate made and watch the NAD.
Glycolysis needs NAD. Every glucose that goes through it turns two NAD into reduced NAD. A cell has only a little NAD, so if reduced NAD is not turned back into NAD, glycolysis stops very quickly. Giving NAD back is called the regeneration of NAD.
With oxygen, reduced NAD is unloaded at the electron transport chain in the mitochondrion (chapters 10 and 11). Without oxygen it cannot be, so a cell needs another way to give NAD back.
In human muscle, pyruvate takes the hydrogen from reduced NAD and becomes lactate. NAD is given back, so glycolysis can go on, with a net yield of 2 ATP per glucose. Making lactate releases no extra energy: its whole point is to give NAD back.
Yeast follow the same pathway as far as pyruvate. Without oxygen, each pyruvate loses a carbon as carbon dioxide, and what is left takes the hydrogen from reduced NAD to become ethanol. NAD is given back, and the yield is again 2 ATP per glucose. Only the last step differs from humans, and so the final products do.
Bakers and brewers use what yeast make. In baking, yeast respire the sugars in the dough and the carbon dioxide forms bubbles that stretch it, so the dough rises; the ethanol evaporates in the oven. In brewing, yeast in a sugary liquid made from barley or grapes, with little air, make ethanol, which is kept, while the carbon dioxide escapes or is kept in for fizz. Early in a dough or a brew there is oxygen and the yeast respire aerobically, so carbon dioxide is given off from the start; as the oxygen runs out, anaerobic respiration takes over. Anaerobic respiration in yeast is often called fermentation.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Giving NAD back (12 min).
The plan: Chapter 8: the predict, then the figure’s three settings: glycolysis alone, muscle and yeast. Then the ATP budget’s round 5 on the board: tick and untick Lactate made and watch the NAD.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Giving NAD back (12 min).
The plan: Chapter 8: the predict, then the figure’s three settings: glycolysis alone, muscle and yeast. Then the ATP budget’s round 5 on the board: tick and untick Lactate made and watch the NAD.
Answer: D. To give NAD back. Glycolysis turns NAD into reduced NAD, and without oxygen nothing else can unload it. Turning pyruvate into lactate takes the hydrogen off reduced NAD, so NAD is free to collect more, and glycolysis keeps making its 2 ATP per glucose.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Giving NAD back (12 min).
The plan: Chapter 8: the predict, then the figure’s three settings: glycolysis alone, muscle and yeast. Then the ATP budget’s round 5 on the board: tick and untick Lactate made and watch the NAD.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55 of 60: A written question (13 min).
The plan: A written question on glycolysis or fermentation from the C1.2 exam maker (in Practise and revise), timed at 9 minutes and peer-marked against the markscheme. Each pair then writes one line on bread and one on beer.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Why can glycolysis go on without oxygen in a muscle, and what would stop it?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Why can glycolysis go on without oxygen in a muscle, and what would stop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https://www.biologybybradford.com/exam-maker/sit?topics=C1.2&amp;level=HL&amp;paper=quiz&amp;marks=15&amp;src=ep
The guide: https://www.biologybybradford.com/guides/ib-biology-c1-2-cell-respiration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C1.2  ·  Cell respiration  ·  Lesson 3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hyperlink" Target="https://www.biologybybradford.com/exam-maker/sit?topics=C1.2&amp;level=HL&amp;paper=quiz&amp;marks=15&amp;src=ep" TargetMode="External"/><Relationship Id="rId2" Type="http://schemas.openxmlformats.org/officeDocument/2006/relationships/hyperlink" Target="https://www.biologybybradford.com/guides/ib-biology-c1-2-cell-respiration" TargetMode="External"/><Relationship Id="rId3" Type="http://schemas.openxmlformats.org/officeDocument/2006/relationships/hyperlink" Target="https://www.biologybybradford.com/guides/ib-biology-c1-2-cell-respiration#redox" TargetMode="External"/><Relationship Id="rId4" Type="http://schemas.openxmlformats.org/officeDocument/2006/relationships/hyperlink" Target="https://www.biologybybradford.com/guides/ib-biology-c1-2-cell-respiration#glycolysis" TargetMode="External"/><Relationship Id="rId5" Type="http://schemas.openxmlformats.org/officeDocument/2006/relationships/hyperlink" Target="https://www.biologybybradford.com/guides/ib-biology-c1-2-cell-respiration#fermentation" TargetMode="External"/><Relationship Id="rId6" Type="http://schemas.openxmlformats.org/officeDocument/2006/relationships/hyperlink" Target="https://www.biologybybradford.com/tools/tarsia?topics=ib:C1.2&amp;level=HL" TargetMode="External"/><Relationship Id="rId7" Type="http://schemas.openxmlformats.org/officeDocument/2006/relationships/hyperlink" Target="https://www.biologybybradford.com/tools/dominos?topics=ib:C1.2&amp;level=HL" TargetMode="External"/><Relationship Id="rId8" Type="http://schemas.openxmlformats.org/officeDocument/2006/relationships/hyperlink" Target="https://www.biologybybradford.com/tools/picture-reveal?topics=ib:C1.2&amp;level=HL" TargetMode="External"/><Relationship Id="rId9" Type="http://schemas.openxmlformats.org/officeDocument/2006/relationships/hyperlink" Target="https://www.biologybybradford.com/tools/pub-quiz?topics=ib:C1.2&amp;level=HL" TargetMode="External"/><Relationship Id="rId10" Type="http://schemas.openxmlformats.org/officeDocument/2006/relationships/hyperlink" Target="https://www.biologybybradford.com/escape-rooms?bank=ib:C1.2&amp;level=HL#bank" TargetMode="External"/><Relationship Id="rId11" Type="http://schemas.openxmlformats.org/officeDocument/2006/relationships/hyperlink" Target="https://www.biologybybradford.com/lessons/ib-biology-topic-c-1-2-cell-respiration-hl" TargetMode="External"/><Relationship Id="rId12" Type="http://schemas.openxmlformats.org/officeDocument/2006/relationships/hyperlink" Target="https://www.biologybybradford.com/lessons/ib-biology-topic-c-1-2-cell-respiration" TargetMode="External"/><Relationship Id="rId13" Type="http://schemas.openxmlformats.org/officeDocument/2006/relationships/hyperlink" Target="https://www.biologybybradford.com/mcqs/ib-biology-topic-c-1-2-cell-respiration" TargetMode="External"/><Relationship Id="rId14" Type="http://schemas.openxmlformats.org/officeDocument/2006/relationships/hyperlink" Target="https://www.biologybybradford.com/mcqs/ib-biology-topic-c-1-2-cell-respiration-hl" TargetMode="External"/><Relationship Id="rId15" Type="http://schemas.openxmlformats.org/officeDocument/2006/relationships/hyperlink" Target="https://www.biologybybradford.com/tools/revision-maps/c1-2-cell-respiration" TargetMode="External"/><Relationship Id="rId16" Type="http://schemas.openxmlformats.org/officeDocument/2006/relationships/hyperlink" Target="https://www.biologybybradford.com/exam-maker/ib/c1-2-cell-respiration" TargetMode="External"/><Relationship Id="rId17" Type="http://schemas.openxmlformats.org/officeDocument/2006/relationships/hyperlink" Target="https://www.splycr.com/?set=42330f9e-58c9-5759-ae3b-b0b762f6ced4" TargetMode="External"/><Relationship Id="rId18" Type="http://schemas.openxmlformats.org/officeDocument/2006/relationships/hyperlink" Target="https://www.splycr.com/?set=19477775-96f2-5258-bbd0-acb650dc4cfa" TargetMode="External"/><Relationship Id="rId19" Type="http://schemas.openxmlformats.org/officeDocument/2006/relationships/slideLayout" Target="../slideLayouts/slideLayout2.xml"/><Relationship Id="rId20"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5</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Cell respiration</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Hydrogen off, and glycolysis</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C1.2.7 to C1.2.10</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Oxidation as hydrogen removal and NAD as its carrier, the four stages of glycolysis, and lactate and ethanol as ways to give NAD back</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6, 7, 8</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oxidation as the removal of hydrogen, and NAD as the carrier that is reduced when it accepts it  (C1.2.7)</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Outline glycolysis: phosphorylation, lysis, oxidation and ATP formation, with its net yield  (C1.2.8)</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how making lactate, or ethanol and carbon dioxide in yeast, gives NAD back so glycolysis can go on, and how bakers and brewers use yeast  (C1.2.9, C1.2.10)</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OIL RIG</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Three reactions on the board.</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label each molecule oxidised or reduced and say what moved.</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Oxidation and reduction</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Oil</a:t>
            </a:r>
            <a:endParaRPr lang="en-US" sz="1800" dirty="0"/>
          </a:p>
        </p:txBody>
      </p:sp>
      <p:sp>
        <p:nvSpPr>
          <p:cNvPr id="8" name="Shape 6"/>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10" name="Text 8"/>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Rig</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Oxidation and reduction</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Oil</a:t>
            </a:r>
            <a:endParaRPr lang="en-US" sz="1800" dirty="0"/>
          </a:p>
        </p:txBody>
      </p:sp>
      <p:sp>
        <p:nvSpPr>
          <p:cNvPr id="8" name="Text 6"/>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Oxidation Is Loss</a:t>
            </a:r>
            <a:endParaRPr lang="en-US" sz="1650" dirty="0"/>
          </a:p>
        </p:txBody>
      </p:sp>
      <p:sp>
        <p:nvSpPr>
          <p:cNvPr id="9" name="Text 7"/>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of electrons</a:t>
            </a:r>
            <a:endParaRPr lang="en-US" sz="1300" dirty="0"/>
          </a:p>
        </p:txBody>
      </p:sp>
      <p:sp>
        <p:nvSpPr>
          <p:cNvPr id="10" name="Shape 8"/>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12" name="Text 10"/>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Rig</a:t>
            </a:r>
            <a:endParaRPr lang="en-US" sz="1800" dirty="0"/>
          </a:p>
        </p:txBody>
      </p:sp>
      <p:sp>
        <p:nvSpPr>
          <p:cNvPr id="13" name="Text 11"/>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Reduction Is Gain</a:t>
            </a:r>
            <a:endParaRPr lang="en-US" sz="1650" dirty="0"/>
          </a:p>
        </p:txBody>
      </p:sp>
      <p:sp>
        <p:nvSpPr>
          <p:cNvPr id="14" name="Text 12"/>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of electrons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Hydrogen and NAD</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6: Taking hydrogen away</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0126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C1.2.7 Role of NAD as a carrier of hydrogen, and oxidation by removal of hydrogen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Taking hydrogen away</a:t>
            </a:r>
            <a:endParaRPr lang="en-US" sz="2800" dirty="0"/>
          </a:p>
        </p:txBody>
      </p:sp>
      <p:sp>
        <p:nvSpPr>
          <p:cNvPr id="5" name="Shape 3"/>
          <p:cNvSpPr/>
          <p:nvPr/>
        </p:nvSpPr>
        <p:spPr>
          <a:xfrm>
            <a:off x="2805068" y="1581912"/>
            <a:ext cx="65815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96" y="1691640"/>
            <a:ext cx="63621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substrate, an enzyme, and NAD.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0126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C1.2.7 Role of NAD as a carrier of hydrogen, and oxidation by removal of hydrogen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Taking hydrogen away</a:t>
            </a:r>
            <a:endParaRPr lang="en-US" sz="2800" dirty="0"/>
          </a:p>
        </p:txBody>
      </p:sp>
      <p:sp>
        <p:nvSpPr>
          <p:cNvPr id="5" name="Shape 3"/>
          <p:cNvSpPr/>
          <p:nvPr/>
        </p:nvSpPr>
        <p:spPr>
          <a:xfrm>
            <a:off x="2805068" y="1581912"/>
            <a:ext cx="65815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96" y="1691640"/>
            <a:ext cx="63621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Hydrogen is removed: dehydrogenation. Each hydrogen is a proton and an electron.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0126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C1.2.7 Role of NAD as a carrier of hydrogen, and oxidation by removal of hydrogen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Taking hydrogen away</a:t>
            </a:r>
            <a:endParaRPr lang="en-US" sz="2800" dirty="0"/>
          </a:p>
        </p:txBody>
      </p:sp>
      <p:sp>
        <p:nvSpPr>
          <p:cNvPr id="5" name="Shape 3"/>
          <p:cNvSpPr/>
          <p:nvPr/>
        </p:nvSpPr>
        <p:spPr>
          <a:xfrm>
            <a:off x="2805068" y="1581912"/>
            <a:ext cx="65815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96" y="1691640"/>
            <a:ext cx="63621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substrate is oxidised; NAD is reduced. A redox reaction.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0126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C1.2.7 Role of NAD as a carrier of hydrogen, and oxidation by removal of hydrogen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Taking hydrogen away</a:t>
            </a:r>
            <a:endParaRPr lang="en-US" sz="2800" dirty="0"/>
          </a:p>
        </p:txBody>
      </p:sp>
      <p:sp>
        <p:nvSpPr>
          <p:cNvPr id="5" name="Shape 3"/>
          <p:cNvSpPr/>
          <p:nvPr/>
        </p:nvSpPr>
        <p:spPr>
          <a:xfrm>
            <a:off x="2805068" y="1581912"/>
            <a:ext cx="65815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96" y="1691640"/>
            <a:ext cx="63621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Reduced NAD carries the hydrogen away and comes back as NAD.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0126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C1.2.7 Role of NAD as a carrier of hydrogen, and oxidation by removal of hydrogen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Taking hydrogen away</a:t>
            </a:r>
            <a:endParaRPr lang="en-US" sz="2800" dirty="0"/>
          </a:p>
        </p:txBody>
      </p:sp>
      <p:sp>
        <p:nvSpPr>
          <p:cNvPr id="5" name="Shape 3"/>
          <p:cNvSpPr/>
          <p:nvPr/>
        </p:nvSpPr>
        <p:spPr>
          <a:xfrm>
            <a:off x="438912" y="1882387"/>
            <a:ext cx="6803136" cy="4099066"/>
          </a:xfrm>
          <a:prstGeom prst="roundRect">
            <a:avLst>
              <a:gd name="adj" fmla="val 267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92115"/>
            <a:ext cx="6583680" cy="387961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Oxidation is the loss of electrons, and reduction is the gain of electrons.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reaction that does both is a redox reaction.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So when hydrogen is removed from a molecule, which is called dehydrogenation, it loses electrons too, and has been oxidised.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hydrogen has to go somewhere. It is accepted by NAD, a molecule built from nucleotides, like ATP.</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dehydrogenase takes two hydrogens off a molecule of fuel. What has happened to that molecule?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is reduced, because it has gained a charge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is phosphorylated by the hydrogen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Nothing; only the NAD changes</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is oxidised: it has lost electrons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dehydrogenase takes two hydrogens off a molecule of fuel. What has happened to that molecule?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is reduced, because it has gained a charge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is phosphorylated by the hydrogen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Nothing; only the NAD changes</a:t>
            </a:r>
            <a:endParaRPr lang="en-US" sz="1900" dirty="0"/>
          </a:p>
        </p:txBody>
      </p:sp>
      <p:sp>
        <p:nvSpPr>
          <p:cNvPr id="8" name="Text 6"/>
          <p:cNvSpPr/>
          <p:nvPr/>
        </p:nvSpPr>
        <p:spPr>
          <a:xfrm>
            <a:off x="731520" y="391363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is oxidised: it has lost electrons</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It is oxidised. Each hydrogen taken away carries an electron with it, and losing electrons is oxidation. The NAD that accepts them gains the electrons and is reduced. In respiration, oxidation almost always means hydrogen being taken off the fuel.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Reduced NAD carries hydrogen, protons and electrons together, and the energy that comes with them. It is not ATP and it is not “energy” itself.</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96596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ORDER · HL</a:t>
            </a:r>
            <a:endParaRPr lang="en-US" sz="1100" dirty="0"/>
          </a:p>
        </p:txBody>
      </p:sp>
      <p:sp>
        <p:nvSpPr>
          <p:cNvPr id="4" name="Text 2"/>
          <p:cNvSpPr/>
          <p:nvPr/>
        </p:nvSpPr>
        <p:spPr>
          <a:xfrm>
            <a:off x="256032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Glycolysis stepping stones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Card sets, one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Seven cards, each a half sentence, to put in order and complete: what glycolysis is; where it happens; phosphorylation by 2 ATP; the split into two 3-carbon sugars; oxidation by NAD; ATP formation; the end products and the net yield. Then a second set with gaps, for homework.</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14208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C1.2.8 Conversion of glucose to pyruvate in glycolysis, with a net yield of ATP and reduced NAD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ATP in, four out</a:t>
            </a:r>
            <a:endParaRPr lang="en-US" sz="2800" dirty="0"/>
          </a:p>
        </p:txBody>
      </p:sp>
      <p:sp>
        <p:nvSpPr>
          <p:cNvPr id="5" name="Shape 3"/>
          <p:cNvSpPr/>
          <p:nvPr/>
        </p:nvSpPr>
        <p:spPr>
          <a:xfrm>
            <a:off x="3387731" y="1581912"/>
            <a:ext cx="54162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59" y="1691640"/>
            <a:ext cx="51967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glucose, in the cytoplasm.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14208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C1.2.8 Conversion of glucose to pyruvate in glycolysis, with a net yield of ATP and reduced NAD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ATP in, four out</a:t>
            </a:r>
            <a:endParaRPr lang="en-US" sz="2800" dirty="0"/>
          </a:p>
        </p:txBody>
      </p:sp>
      <p:sp>
        <p:nvSpPr>
          <p:cNvPr id="5" name="Shape 3"/>
          <p:cNvSpPr/>
          <p:nvPr/>
        </p:nvSpPr>
        <p:spPr>
          <a:xfrm>
            <a:off x="3387731" y="1581912"/>
            <a:ext cx="54162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59" y="1691640"/>
            <a:ext cx="51967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Phosphorylation: 2 ATP spent, the sugar made reactive.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14208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C1.2.8 Conversion of glucose to pyruvate in glycolysis, with a net yield of ATP and reduced NAD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ATP in, four out</a:t>
            </a:r>
            <a:endParaRPr lang="en-US" sz="2800" dirty="0"/>
          </a:p>
        </p:txBody>
      </p:sp>
      <p:sp>
        <p:nvSpPr>
          <p:cNvPr id="5" name="Shape 3"/>
          <p:cNvSpPr/>
          <p:nvPr/>
        </p:nvSpPr>
        <p:spPr>
          <a:xfrm>
            <a:off x="3387731" y="1581912"/>
            <a:ext cx="54162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59" y="1691640"/>
            <a:ext cx="51967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Lysis: split into two 3-carbon sugars.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14208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C1.2.8 Conversion of glucose to pyruvate in glycolysis, with a net yield of ATP and reduced NAD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ATP in, four out</a:t>
            </a:r>
            <a:endParaRPr lang="en-US" sz="2800" dirty="0"/>
          </a:p>
        </p:txBody>
      </p:sp>
      <p:sp>
        <p:nvSpPr>
          <p:cNvPr id="5" name="Shape 3"/>
          <p:cNvSpPr/>
          <p:nvPr/>
        </p:nvSpPr>
        <p:spPr>
          <a:xfrm>
            <a:off x="3387731" y="1581912"/>
            <a:ext cx="54162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59" y="1691640"/>
            <a:ext cx="51967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Oxidation: hydrogen to NAD, making 2 reduced NAD.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14208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C1.2.8 Conversion of glucose to pyruvate in glycolysis, with a net yield of ATP and reduced NAD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ATP in, four out</a:t>
            </a:r>
            <a:endParaRPr lang="en-US" sz="2800" dirty="0"/>
          </a:p>
        </p:txBody>
      </p:sp>
      <p:sp>
        <p:nvSpPr>
          <p:cNvPr id="5" name="Shape 3"/>
          <p:cNvSpPr/>
          <p:nvPr/>
        </p:nvSpPr>
        <p:spPr>
          <a:xfrm>
            <a:off x="3387731" y="1581912"/>
            <a:ext cx="54162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59" y="1691640"/>
            <a:ext cx="51967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ATP formation: 4 ATP made, so 2 gained.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14208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C1.2.8 Conversion of glucose to pyruvate in glycolysis, with a net yield of ATP and reduced NAD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ATP in, four out</a:t>
            </a:r>
            <a:endParaRPr lang="en-US" sz="2800" dirty="0"/>
          </a:p>
        </p:txBody>
      </p:sp>
      <p:sp>
        <p:nvSpPr>
          <p:cNvPr id="5" name="Shape 3"/>
          <p:cNvSpPr/>
          <p:nvPr/>
        </p:nvSpPr>
        <p:spPr>
          <a:xfrm>
            <a:off x="3387731" y="1581912"/>
            <a:ext cx="54162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59" y="1691640"/>
            <a:ext cx="51967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Ten steps, ten enzymes, two pyruvate.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14208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C1.2.8 Conversion of glucose to pyruvate in glycolysis, with a net yield of ATP and reduced NAD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ATP in, four out</a:t>
            </a:r>
            <a:endParaRPr lang="en-US" sz="2800" dirty="0"/>
          </a:p>
        </p:txBody>
      </p:sp>
      <p:sp>
        <p:nvSpPr>
          <p:cNvPr id="5" name="Shape 3"/>
          <p:cNvSpPr/>
          <p:nvPr/>
        </p:nvSpPr>
        <p:spPr>
          <a:xfrm>
            <a:off x="688736" y="1627632"/>
            <a:ext cx="630348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98464" y="1737360"/>
            <a:ext cx="608403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Phosphorylation: two ATP each give a phosphate group to the glucose. That costs 2 ATP, but a sugar carrying two charged phosphates is made reactive and ready to split.</a:t>
            </a:r>
            <a:endParaRPr lang="en-US" sz="1350" dirty="0"/>
          </a:p>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Lysis: the 6-carbon sugar with its two phosphates splits into two 3-carbon sugars, each with one phosphate.</a:t>
            </a:r>
            <a:endParaRPr lang="en-US" sz="1350" dirty="0"/>
          </a:p>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Oxidation: hydrogen is taken off each 3-carbon sugar and accepted by NAD, so two reduced NAD are made for the glucose. The energy released lets each 3-carbon sugar take on a second phosphate, a free one from the cytoplasm, not one from ATP.</a:t>
            </a:r>
            <a:endParaRPr lang="en-US" sz="1350" dirty="0"/>
          </a:p>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ATP formation: each 3-carbon sugar passes its two phosphates to ADP, making ATP directly, and ends as pyruvate.</a:t>
            </a:r>
            <a:endParaRPr lang="en-US" sz="13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Glycolysis spends 2 ATP at the start. How many does it make by the end, from one glucose?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4, so the cell gains 2</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2, so it only breaks even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6, one for each carbon in glucose</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30, from the hydrogen it removes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Glycolysis spends 2 ATP at the start. How many does it make by the end, from one glucose?</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4, so the cell gains 2</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2, so it only breaks even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6, one for each carbon in glucose</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30, from the hydrogen it removes</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Four, for a net gain of two. The two spent at the start make the sugar reactive enough to split; the four made later come from energy released as the 3-carbon sugars are oxidised and changed into pyruvate. So for one glucose the net yield is 2 ATP, with 2 reduced NAD and 2 pyruvate. No oxygen is used anywhere in glycolysis, so it is the same in aerobic and anaerobic respiration. The big yield comes later, in the mitochondrion.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four stages of glycolysis, in order</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Penguins</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Love</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Orange</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Anchovies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four stages of glycolysis, in order</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Penguins</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Phosphorylation</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2 ATP spent</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Love</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Lysis</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6 carbons split into 3 and 3</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Orange</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Oxidation</a:t>
            </a:r>
            <a:endParaRPr lang="en-US" sz="180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hydrogen to NAD</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Anchovies</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ATP formation</a:t>
            </a:r>
            <a:endParaRPr lang="en-US" sz="180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4 ATP made</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Glycolysis does not need oxygen, and it does not happen in the mitochondrion.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Giving NAD back</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8: Giving NAD back</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05156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C1.2.9 C1.2.10 Lactate and ethanol as ways of regenerating NAD, and brewing and baking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Giving NAD back</a:t>
            </a:r>
            <a:endParaRPr lang="en-US" sz="2800" dirty="0"/>
          </a:p>
        </p:txBody>
      </p:sp>
      <p:sp>
        <p:nvSpPr>
          <p:cNvPr id="5" name="Shape 3"/>
          <p:cNvSpPr/>
          <p:nvPr/>
        </p:nvSpPr>
        <p:spPr>
          <a:xfrm>
            <a:off x="3752569" y="1581912"/>
            <a:ext cx="468655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862297" y="1691640"/>
            <a:ext cx="446710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Glycolysis alone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05156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C1.2.9 C1.2.10 Lactate and ethanol as ways of regenerating NAD, and brewing and baking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Giving NAD back</a:t>
            </a:r>
            <a:endParaRPr lang="en-US" sz="2800" dirty="0"/>
          </a:p>
        </p:txBody>
      </p:sp>
      <p:sp>
        <p:nvSpPr>
          <p:cNvPr id="5" name="Shape 3"/>
          <p:cNvSpPr/>
          <p:nvPr/>
        </p:nvSpPr>
        <p:spPr>
          <a:xfrm>
            <a:off x="3752569" y="1581912"/>
            <a:ext cx="468655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862297" y="1691640"/>
            <a:ext cx="446710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Muscle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05156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C1.2.9 C1.2.10 Lactate and ethanol as ways of regenerating NAD, and brewing and baking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Giving NAD back</a:t>
            </a:r>
            <a:endParaRPr lang="en-US" sz="2800" dirty="0"/>
          </a:p>
        </p:txBody>
      </p:sp>
      <p:sp>
        <p:nvSpPr>
          <p:cNvPr id="5" name="Shape 3"/>
          <p:cNvSpPr/>
          <p:nvPr/>
        </p:nvSpPr>
        <p:spPr>
          <a:xfrm>
            <a:off x="3752569" y="1581912"/>
            <a:ext cx="468655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862297" y="1691640"/>
            <a:ext cx="446710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Yeast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05156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C1.2.9 C1.2.10 Lactate and ethanol as ways of regenerating NAD, and brewing and baking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Giving NAD back</a:t>
            </a:r>
            <a:endParaRPr lang="en-US" sz="2800" dirty="0"/>
          </a:p>
        </p:txBody>
      </p:sp>
      <p:sp>
        <p:nvSpPr>
          <p:cNvPr id="5" name="Shape 3"/>
          <p:cNvSpPr/>
          <p:nvPr/>
        </p:nvSpPr>
        <p:spPr>
          <a:xfrm>
            <a:off x="1115863" y="1627632"/>
            <a:ext cx="544923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225591" y="1737360"/>
            <a:ext cx="522977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Giving NAD back is called the regeneration of NAD.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Yeast follow the same pathway as far as pyruvate.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Without oxygen, each pyruvate loses a carbon as carbon dioxide, and what is left takes the hydrogen from reduced NAD to become ethanol.</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Bakers and brewers use what yeast make.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Without oxygen, why does a muscle cell turn pyruvate into lactate instead of leaving it as pyruvate?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Lactate stores more energy for later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Pyruvate is poisonous to muscle cells, so it must be changed</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Lactate can be turned straight into ATP</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gives NAD back, so glycolysis can go on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Without oxygen, why does a muscle cell turn pyruvate into lactate instead of leaving it as pyruvate?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Lactate stores more energy for later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Pyruvate is poisonous to muscle cells, so it must be changed</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Lactate can be turned straight into ATP</a:t>
            </a:r>
            <a:endParaRPr lang="en-US" sz="1900" dirty="0"/>
          </a:p>
        </p:txBody>
      </p:sp>
      <p:sp>
        <p:nvSpPr>
          <p:cNvPr id="8" name="Text 6"/>
          <p:cNvSpPr/>
          <p:nvPr/>
        </p:nvSpPr>
        <p:spPr>
          <a:xfrm>
            <a:off x="731520" y="391363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gives NAD back, so glycolysis can go on</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To give NAD back. Glycolysis turns NAD into reduced NAD, and without oxygen nothing else can unload it. Turning pyruvate into lactate takes the hydrogen off reduced NAD, so NAD is free to collect more, and glycolysis keeps making its 2 ATP per glucose.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Yeast without oxygen make ethanol and carbon dioxide, not lactate; humans make lactate, not ethanol or carbon dioxide.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13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 written question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Each pair then writes one line on bread and one on beer.</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oxidation as the removal of hydrogen, and NAD as the carrier that is reduced when it accepts it  (C1.2.7)</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Outline glycolysis: phosphorylation, lysis, oxidation and ATP formation, with its net yield  (C1.2.8)</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making lactate, or ethanol and carbon dioxide in yeast, gives NAD back so glycolysis can go on, and how bakers and brewers use yeast  (C1.2.9, C1.2.10)</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Why can glycolysis go on without oxygen in a muscle, and what would stop it?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6 Taking hydrogen away</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7 Two ATP in, four out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8 Giving NAD back</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Cell Respiration HL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Cell Respiration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Cell Respiration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Cell Respiration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C1.2 Cell respiration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C1.2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C1.2 Cell Respiration</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8" invalidUrl="" action="" tgtFrame="" tooltip="" history="1" highlightClick="0" endSnd="0">
                  <a:extLst>
                    <a:ext uri="{A12FA001-AC4F-418D-AE19-62706E023703}">
                      <ahyp:hlinkClr xmlns:ahyp="http://schemas.microsoft.com/office/drawing/2018/hyperlinkcolor" val="tx"/>
                    </a:ext>
                  </a:extLst>
                </a:hlinkClick>
              </a:rPr>
              <a:t>B3.2–C2.2 Plant Transport, Respiration &amp; Neural Signalling</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C1.2 Cell respiration, lesson 3: Hydrogen off, and glycolysis (HL)</dc:title>
  <dc:subject>PptxGenJS Presentation</dc:subject>
  <dc:creator>Biology by Bradford</dc:creator>
  <cp:lastModifiedBy>Biology by Bradford</cp:lastModifiedBy>
  <cp:revision>1</cp:revision>
  <dcterms:created xsi:type="dcterms:W3CDTF">2026-10-20T04:50:28Z</dcterms:created>
  <dcterms:modified xsi:type="dcterms:W3CDTF">2026-10-20T04:50:28Z</dcterms:modified>
</cp:coreProperties>
</file>