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notesMasterIdLst>
    <p:notesMasterId r:id="rId3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notesMaster" Target="notesMasters/notesMaster1.xml"/><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C1.2, Cell respiration. Lesson 4 of 5: Inside the matrix, and which fuel (higher level), 60 minutes.
The plan, minute by minute (each slide's footer says where you are):
0 to 5 min (5)  Do now: draw a mitochondrion
5 to 15 min (10)  The link reaction
15 to 30 min (15)  Build the Krebs cycle
30 to 38 min (8)  Name the reaction
38 to 55 min (17)  Fat or sugar?
55 to 60 min (5)  Exit
What students get wrong:
The Krebs cycle makes most of the ATP. It makes reduced NAD; the chain makes most of the ATP.
The carbon dioxide breathed out comes from the oxygen breathed in. It comes from the fuel’s carbon, in the link reaction and the Krebs cycle.
Fat gives more energy because its molecules are bigger. A fatty acid holds less oxygen and more oxidisable hydrogen and carbon per gram.
Fat can be respired anaerobically. It enters at the Krebs cycle, so it needs oxygen.
Stretch and support:
Stretch: the respiratory quotient (carbon dioxide given out divided by oxygen taken up) for glucose is 1.0 and for palmitic acid 16 divided by 23. Work out what an athlete’s breath would show as they switch from fat to carbohydrate.
Stretch: make a Tarsia puzzle on C1.2 that is better than the site’s own, in the Tarsia builder.
Consequences for ecosystems: respiration returns carbon dioxide to the air and releases heat at every transfer. Use both to start the energy flow of C4.2: where does the energy of a food chain go?
The lesson plan to print: https://www.biologybybradford.com/guides/downloads/ib-biology-c1-2-cell-respiration-lesson-4-plan.pdf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draw a mitochondrion (5 min).
The plan: From memory, with no notes (activity below), and label it. Keep the drawings: they are used again in lesson 5.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draw a mitochondrion (5 min).
The plan: From memory, with no notes (activity below), and label it. Keep the drawings: they are used again in lesson 5.
The activity: Draw a mitochondrion. From memory: the outer membrane, the inner membrane folded into cristae, the matrix, the intermembrane space, and ribosomes and DNA. Then add where the link reaction, the Krebs cycle and the chain happen.
Needs: paper.
The time: 5 minutes, minutes 0 to 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link reaction (10 min).
The plan: Chapter 9: students draw the link reaction from a written summary (activity below), then play the first two steps of the figure to check it.
The activity: The link reaction as a diagram. From a written summary, draw the link reaction: pyruvate in, carbon dioxide out, hydrogen to NAD, and the acetyl group onto coenzyme A.
Needs: paper.
The time: 10 minutes, minutes 5 to 15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link reaction (10 min).
The plan: Chapter 9: students draw the link reaction from a written summary (activity below), then play the first two steps of the figure to check it.
With oxygen, pyruvate is carried from the cytoplasm into the matrix, the fluid inside the inner membrane of the mitochondrion. Two sets of reactions follow, one after the other.
The link reaction links glycolysis to the Krebs cycle. Each pyruvate (3C) is decarboxylated, which takes a carbon off as carbon dioxide, and oxidised: hydrogen is removed and accepted by NAD. The 2-carbon acetyl group that is left is picked up by coenzyme A and carried to the cycle. Fatty acids and other carbohydrates are also broken down to acetyl groups, which join the same route (chapter 12). All of this happens twice for each glucose, once for each pyruvate.
In the Krebs cycle, the acetyl group is transferred to oxaloacetate (4C) to make citrate (6C). Round the cycle the compound is oxidised four times, each a dehydrogenation: three load NAD, and one loads another carrier. One ATP is made. Then oxaloacetate is remade, ready for the next acetyl group, and the cycle turns twice for each glucose.
Glycolysis and the Krebs cycle sit beside the Calvin cycle on one map in C1.3.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link reaction (10 min).
The plan: Chapter 9: students draw the link reaction from a written summary (activity below), then play the first two steps of the figure to check it.
With oxygen, pyruvate is carried from the cytoplasm into the matrix, the fluid inside the inner membrane of the mitochondrion. Two sets of reactions follow, one after the other.
The link reaction links glycolysis to the Krebs cycle. Each pyruvate (3C) is decarboxylated, which takes a carbon off as carbon dioxide, and oxidised: hydrogen is removed and accepted by NAD. The 2-carbon acetyl group that is left is picked up by coenzyme A and carried to the cycle. Fatty acids and other carbohydrates are also broken down to acetyl groups, which join the same route (chapter 12). All of this happens twice for each glucose, once for each pyruvate.
In the Krebs cycle, the acetyl group is transferred to oxaloacetate (4C) to make citrate (6C). Round the cycle the compound is oxidised four times, each a dehydrogenation: three load NAD, and one loads another carrier. One ATP is made. Then oxaloacetate is remade, ready for the next acetyl group, and the cycle turns twice for each glucose.
Glycolysis and the Krebs cycle sit beside the Calvin cycle on one map in C1.3.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link reaction (10 min).
The plan: Chapter 9: students draw the link reaction from a written summary (activity below), then play the first two steps of the figure to check it.
With oxygen, pyruvate is carried from the cytoplasm into the matrix, the fluid inside the inner membrane of the mitochondrion. Two sets of reactions follow, one after the other.
The link reaction links glycolysis to the Krebs cycle. Each pyruvate (3C) is decarboxylated, which takes a carbon off as carbon dioxide, and oxidised: hydrogen is removed and accepted by NAD. The 2-carbon acetyl group that is left is picked up by coenzyme A and carried to the cycle. Fatty acids and other carbohydrates are also broken down to acetyl groups, which join the same route (chapter 12). All of this happens twice for each glucose, once for each pyruvate.
In the Krebs cycle, the acetyl group is transferred to oxaloacetate (4C) to make citrate (6C). Round the cycle the compound is oxidised four times, each a dehydrogenation: three load NAD, and one loads another carrier. One ATP is made. Then oxaloacetate is remade, ready for the next acetyl group, and the cycle turns twice for each glucose.
Glycolysis and the Krebs cycle sit beside the Calvin cycle on one map in C1.3.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link reaction (10 min).
The plan: Chapter 9: students draw the link reaction from a written summary (activity below), then play the first two steps of the figure to check it.
With oxygen, pyruvate is carried from the cytoplasm into the matrix, the fluid inside the inner membrane of the mitochondrion. Two sets of reactions follow, one after the other.
The link reaction links glycolysis to the Krebs cycle. Each pyruvate (3C) is decarboxylated, which takes a carbon off as carbon dioxide, and oxidised: hydrogen is removed and accepted by NAD. The 2-carbon acetyl group that is left is picked up by coenzyme A and carried to the cycle. Fatty acids and other carbohydrates are also broken down to acetyl groups, which join the same route (chapter 12). All of this happens twice for each glucose, once for each pyruvate.
In the Krebs cycle, the acetyl group is transferred to oxaloacetate (4C) to make citrate (6C). Round the cycle the compound is oxidised four times, each a dehydrogenation: three load NAD, and one loads another carrier. One ATP is made. Then oxaloacetate is remade, ready for the next acetyl group, and the cycle turns twice for each glucose.
Glycolysis and the Krebs cycle sit beside the Calvin cycle on one map in C1.3.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link reaction (10 min).
The plan: Chapter 9: students draw the link reaction from a written summary (activity below), then play the first two steps of the figure to check it.
With oxygen, pyruvate is carried from the cytoplasm into the matrix, the fluid inside the inner membrane of the mitochondrion. Two sets of reactions follow, one after the other.
The link reaction links glycolysis to the Krebs cycle. Each pyruvate (3C) is decarboxylated, which takes a carbon off as carbon dioxide, and oxidised: hydrogen is removed and accepted by NAD. The 2-carbon acetyl group that is left is picked up by coenzyme A and carried to the cycle. Fatty acids and other carbohydrates are also broken down to acetyl groups, which join the same route (chapter 12). All of this happens twice for each glucose, once for each pyruvate.
In the Krebs cycle, the acetyl group is transferred to oxaloacetate (4C) to make citrate (6C). Round the cycle the compound is oxidised four times, each a dehydrogenation: three load NAD, and one loads another carrier. One ATP is made. Then oxaloacetate is remade, ready for the next acetyl group, and the cycle turns twice for each glucose.
Glycolysis and the Krebs cycle sit beside the Calvin cycle on one map in C1.3.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link reaction (10 min).
The plan: Chapter 9: students draw the link reaction from a written summary (activity below), then play the first two steps of the figure to check it.
With oxygen, pyruvate is carried from the cytoplasm into the matrix, the fluid inside the inner membrane of the mitochondrion. Two sets of reactions follow, one after the other.
The link reaction links glycolysis to the Krebs cycle. Each pyruvate (3C) is decarboxylated, which takes a carbon off as carbon dioxide, and oxidised: hydrogen is removed and accepted by NAD. The 2-carbon acetyl group that is left is picked up by coenzyme A and carried to the cycle. Fatty acids and other carbohydrates are also broken down to acetyl groups, which join the same route (chapter 12). All of this happens twice for each glucose, once for each pyruvate.
In the Krebs cycle, the acetyl group is transferred to oxaloacetate (4C) to make citrate (6C). Round the cycle the compound is oxidised four times, each a dehydrogenation: three load NAD, and one loads another carrier. One ATP is made. Then oxaloacetate is remade, ready for the next acetyl group, and the cycle turns twice for each glucose.
Glycolysis and the Krebs cycle sit beside the Calvin cycle on one map in C1.3.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link reaction (10 min).
The plan: Chapter 9: students draw the link reaction from a written summary (activity below), then play the first two steps of the figure to check it.
With oxygen, pyruvate is carried from the cytoplasm into the matrix, the fluid inside the inner membrane of the mitochondrion. Two sets of reactions follow, one after the other.
The link reaction links glycolysis to the Krebs cycle. Each pyruvate (3C) is decarboxylated, which takes a carbon off as carbon dioxide, and oxidised: hydrogen is removed and accepted by NAD. The 2-carbon acetyl group that is left is picked up by coenzyme A and carried to the cycle. Fatty acids and other carbohydrates are also broken down to acetyl groups, which join the same route (chapter 12). All of this happens twice for each glucose, once for each pyruvate.
In the Krebs cycle, the acetyl group is transferred to oxaloacetate (4C) to make citrate (6C). Round the cycle the compound is oxidised four times, each a dehydrogenation: three load NAD, and one loads another carrier. One ATP is made. Then oxaloacetate is remade, ready for the next acetyl group, and the cycle turns twice for each glucose.
Glycolysis and the Krebs cycle sit beside the Calvin cycle on one map in C1.3.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link reaction (10 min).
The plan: Chapter 9: students draw the link reaction from a written summary (activity below), then play the first two steps of the figure to check it.
With oxygen, pyruvate is carried from the cytoplasm into the matrix, the fluid inside the inner membrane of the mitochondrion. Two sets of reactions follow, one after the other.
The link reaction links glycolysis to the Krebs cycle. Each pyruvate (3C) is decarboxylated, which takes a carbon off as carbon dioxide, and oxidised: hydrogen is removed and accepted by NAD. The 2-carbon acetyl group that is left is picked up by coenzyme A and carried to the cycle. Fatty acids and other carbohydrates are also broken down to acetyl groups, which join the same route (chapter 12). All of this happens twice for each glucose, once for each pyruvate.
In the Krebs cycle, the acetyl group is transferred to oxaloacetate (4C) to make citrate (6C). Round the cycle the compound is oxidised four times, each a dehydrogenation: three load NAD, and one loads another carrier. One ATP is made. Then oxaloacetate is remade, ready for the next acetyl group, and the cycle turns twice for each glucose.
Glycolysis and the Krebs cycle sit beside the Calvin cycle on one map in C1.3.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link reaction (10 min).
The plan: Chapter 9: students draw the link reaction from a written summary (activity below), then play the first two steps of the figure to check it.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link reaction (10 min).
The plan: Chapter 9: students draw the link reaction from a written summary (activity below), then play the first two steps of the figure to check it.
Answer: B. Two carbons leave as carbon dioxide in every turn, in the two decarboxylations, and the cycle ends where it started, with the 4-carbon oxaloacetate. Two carbons in, two out: this is where most of the carbon dioxide you breathe out is made. Count the carbons: glucose has 6; two leave as carbon dioxide in the link reactions and four in the two turns of the cycle, so all six are gone. The carriers, not the ATP, are the main product so far: per glucose the cycle makes only 2 ATP, and the chain turns the reduced NAD into most of the ATP (chapters 10 and 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link reaction (10 min).
The plan: Chapter 9: students draw the link reaction from a written summary (activity below), then play the first two steps of the figure to check it.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Build the Krebs cycle (15 min).
The plan: Pairs build the cycle with hexagon cards (below), then play the rest of chapter 9’s figure and make its predict. Count the carbons out loud.
The activity: Build the Krebs cycle. Hexagon cards to arrange in a ring: acetyl group (2C), oxaloacetate (4C), citrate (6C), decarboxylation (twice), oxidation (four times) and ATP, with arrows drawn between them. The rule: only citrate and oxaloacetate are named.
Needs: printed hexagon sets, A3 paper.
The time: 15 minutes, minutes 15 to 30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38 of 60: Name the reaction (8 min).
The plan: Chapter 9’s sorter in pairs, then on the board for the two cards most argued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Glucose and fatty acids are the two main fuels, and they are not equal. Lipids release about twice as much energy per gram as carbohydrates when they are respired: about 37 kJ in each gram against about 17.
They also take different routes. Carbohydrate goes through glycolysis, so it can be respired with oxygen or without. A fatty acid is cut into 2-carbon acetyl groups, which enter the Krebs cycle at once as acetyl CoA (acetyl coenzyme A). Glycolysis is the one stage that works without oxygen, and a fatty acid never goes through it: no oxygen, no use for fat.
In practice, muscles use fat for long, steady work, such as walking, a gentle jog or a migrating bird in flight, and carbohydrate for hard, fast work, when oxygen is short. That is why fat is the long-term store and glycogen the quick one (B1.1).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Glucose and fatty acids are the two main fuels, and they are not equal. Lipids release about twice as much energy per gram as carbohydrates when they are respired: about 37 kJ in each gram against about 17.
They also take different routes. Carbohydrate goes through glycolysis, so it can be respired with oxygen or without. A fatty acid is cut into 2-carbon acetyl groups, which enter the Krebs cycle at once as acetyl CoA (acetyl coenzyme A). Glycolysis is the one stage that works without oxygen, and a fatty acid never goes through it: no oxygen, no use for fat.
In practice, muscles use fat for long, steady work, such as walking, a gentle jog or a migrating bird in flight, and carbohydrate for hard, fast work, when oxygen is short. That is why fat is the long-term store and glycogen the quick one (B1.1).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Glucose and fatty acids are the two main fuels, and they are not equal. Lipids release about twice as much energy per gram as carbohydrates when they are respired: about 37 kJ in each gram against about 17.
They also take different routes. Carbohydrate goes through glycolysis, so it can be respired with oxygen or without. A fatty acid is cut into 2-carbon acetyl groups, which enter the Krebs cycle at once as acetyl CoA (acetyl coenzyme A). Glycolysis is the one stage that works without oxygen, and a fatty acid never goes through it: no oxygen, no use for fat.
In practice, muscles use fat for long, steady work, such as walking, a gentle jog or a migrating bird in flight, and carbohydrate for hard, fast work, when oxygen is short. That is why fat is the long-term store and glycogen the quick one (B1.1).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Glucose and fatty acids are the two main fuels, and they are not equal. Lipids release about twice as much energy per gram as carbohydrates when they are respired: about 37 kJ in each gram against about 17.
They also take different routes. Carbohydrate goes through glycolysis, so it can be respired with oxygen or without. A fatty acid is cut into 2-carbon acetyl groups, which enter the Krebs cycle at once as acetyl CoA (acetyl coenzyme A). Glycolysis is the one stage that works without oxygen, and a fatty acid never goes through it: no oxygen, no use for fat.
In practice, muscles use fat for long, steady work, such as walking, a gentle jog or a migrating bird in flight, and carbohydrate for hard, fast work, when oxygen is short. That is why fat is the long-term store and glycogen the quick one (B1.1).
The animation "The whole journey", paused at 5.9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Glucose and fatty acids are the two main fuels, and they are not equal. Lipids release about twice as much energy per gram as carbohydrates when they are respired: about 37 kJ in each gram against about 17.
They also take different routes. Carbohydrate goes through glycolysis, so it can be respired with oxygen or without. A fatty acid is cut into 2-carbon acetyl groups, which enter the Krebs cycle at once as acetyl CoA (acetyl coenzyme A). Glycolysis is the one stage that works without oxygen, and a fatty acid never goes through it: no oxygen, no use for fat.
In practice, muscles use fat for long, steady work, such as walking, a gentle jog or a migrating bird in flight, and carbohydrate for hard, fast work, when oxygen is short. That is why fat is the long-term store and glycogen the quick one (B1.1).
The animation "The whole journey", paused at 21.7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Glucose and fatty acids are the two main fuels, and they are not equal. Lipids release about twice as much energy per gram as carbohydrates when they are respired: about 37 kJ in each gram against about 17.
They also take different routes. Carbohydrate goes through glycolysis, so it can be respired with oxygen or without. A fatty acid is cut into 2-carbon acetyl groups, which enter the Krebs cycle at once as acetyl CoA (acetyl coenzyme A). Glycolysis is the one stage that works without oxygen, and a fatty acid never goes through it: no oxygen, no use for fat.
In practice, muscles use fat for long, steady work, such as walking, a gentle jog or a migrating bird in flight, and carbohydrate for hard, fast work, when oxygen is short. That is why fat is the long-term store and glycogen the quick one (B1.1).
The animation "The whole journey", paused at 29.4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Glucose and fatty acids are the two main fuels, and they are not equal. Lipids release about twice as much energy per gram as carbohydrates when they are respired: about 37 kJ in each gram against about 17.
They also take different routes. Carbohydrate goes through glycolysis, so it can be respired with oxygen or without. A fatty acid is cut into 2-carbon acetyl groups, which enter the Krebs cycle at once as acetyl CoA (acetyl coenzyme A). Glycolysis is the one stage that works without oxygen, and a fatty acid never goes through it: no oxygen, no use for fat.
In practice, muscles use fat for long, steady work, such as walking, a gentle jog or a migrating bird in flight, and carbohydrate for hard, fast work, when oxygen is short. That is why fat is the long-term store and glycogen the quick one (B1.1).
The animation "The whole journey", paused at 42.7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Glucose and fatty acids are the two main fuels, and they are not equal. Lipids release about twice as much energy per gram as carbohydrates when they are respired: about 37 kJ in each gram against about 17.
They also take different routes. Carbohydrate goes through glycolysis, so it can be respired with oxygen or without. A fatty acid is cut into 2-carbon acetyl groups, which enter the Krebs cycle at once as acetyl CoA (acetyl coenzyme A). Glycolysis is the one stage that works without oxygen, and a fatty acid never goes through it: no oxygen, no use for fat.
In practice, muscles use fat for long, steady work, such as walking, a gentle jog or a migrating bird in flight, and carbohydrate for hard, fast work, when oxygen is short. That is why fat is the long-term store and glycogen the quick one (B1.1).
The animation "The whole journey", paused at 61.6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Glucose and fatty acids are the two main fuels, and they are not equal. Lipids release about twice as much energy per gram as carbohydrates when they are respired: about 37 kJ in each gram against about 17.
They also take different routes. Carbohydrate goes through glycolysis, so it can be respired with oxygen or without. A fatty acid is cut into 2-carbon acetyl groups, which enter the Krebs cycle at once as acetyl CoA (acetyl coenzyme A). Glycolysis is the one stage that works without oxygen, and a fatty acid never goes through it: no oxygen, no use for fat.
In practice, muscles use fat for long, steady work, such as walking, a gentle jog or a migrating bird in flight, and carbohydrate for hard, fast work, when oxygen is short. That is why fat is the long-term store and glycogen the quick one (B1.1).
The animation "The whole journey", paused at 74.6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The video is respiration-f1d54b.mp4, one loop of the animation in the guide. It plays in PowerPoint and Keynote. Google Slides does not play a video embedded in a .pptx: download respiration-f1d54b.mp4 (https://www.biologybybradford.com/guides/downloads/scenes/respiration-f1d54b.mp4), upload it to Google Drive, then Insert &gt; Video &gt; Google Drive.
In the guide the class can change it as it runs: https://www.biologybybradford.com/guides/ib-biology-c1-2-cell-respiration#fuels
What it shows, in order:
1. Inside a muscle fibre, one mitochondrion: the folded inner membrane (cristae), the matrix inside it.
2. Net from one glucose: 2 ATP, 2 reduced NAD and 2 pyruvate.
3. The link reaction, in the matrix: pyruvate loses a carbon as CO2 (decarboxylation) and hydrogen to NAD (oxidation).
4. One ATP is made, and a fourth oxidation passes hydrogen to another carrier.
5. Protons flow back through ATP synthase, turning it: most of the ATP is made here. Oxygen takes the electrons at the end, making water.
6. From one glucose: 6 CO2, water, and about 30 to 32 ATP, nearly all of it from the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Answer: C. A fatty acid is mostly carbon and hydrogen, with very little oxygen: palmitic acid, a common fatty acid, is only about one eighth oxygen by mass, and glucose about a half. So a gram of fat has far more oxidisable hydrogen and carbon to oxidise, and respiring it takes about 2.7 times as much oxygen per gram: 23 oxygen molecules for one palmitic acid, against 6 for one glucose. Size does not matter (a gram is a gram), and fat cannot be respired anaerobically at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38 to 55 of 60: Fat or sugar? (17 min).
The plan: Chapter 12: the predict, then Count the oxygen (below), then the figure’s two settings. The chain is lesson 5, so here say only that fat enters at the Krebs cycle, which runs only while oxygen is there; the chapter’s watch-out is read again in lesson 5.
The activity: Count the oxygen. From the formulae C₆H₁₂O₆ and C₁₆H₃₂O₂, work out the percentage of each that is oxygen by mass, and the oxygen needed to respire one of each (6 and 23 O₂). Then: which gives more energy per gram, and why?
Needs: calculators.
The time: 17 minutes, minutes 38 to 55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One reason fat gives more energy per gram, and one thing fat cannot do that glucose can.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One reason fat gives more energy per gram, and one thing fat cannot do that glucose can.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https://www.biologybybradford.com/exam-maker/sit?topics=C1.2&amp;level=HL&amp;paper=quiz&amp;marks=15&amp;src=ep
The guide: https://www.biologybybradford.com/guides/ib-biology-c1-2-cell-respiration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C1.2  ·  Cell respiration  ·  Lesson 4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video" Target="../media/media-28-1.mp4"/><Relationship Id="rId2" Type="http://schemas.microsoft.com/office/2007/relationships/media" Target="../media/media-28-1.mp4"/><Relationship Id="rId3" Type="http://schemas.openxmlformats.org/officeDocument/2006/relationships/image" Target="../media/image-28-3.png"/><Relationship Id="rId4" Type="http://schemas.openxmlformats.org/officeDocument/2006/relationships/slideLayout" Target="../slideLayouts/slideLayout2.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hyperlink" Target="https://www.biologybybradford.com/exam-maker/sit?topics=C1.2&amp;level=HL&amp;paper=quiz&amp;marks=15&amp;src=ep" TargetMode="External"/><Relationship Id="rId2" Type="http://schemas.openxmlformats.org/officeDocument/2006/relationships/hyperlink" Target="https://www.biologybybradford.com/guides/ib-biology-c1-2-cell-respiration" TargetMode="External"/><Relationship Id="rId3" Type="http://schemas.openxmlformats.org/officeDocument/2006/relationships/hyperlink" Target="https://www.biologybybradford.com/guides/ib-biology-c1-2-cell-respiration#krebs" TargetMode="External"/><Relationship Id="rId4" Type="http://schemas.openxmlformats.org/officeDocument/2006/relationships/hyperlink" Target="https://www.biologybybradford.com/guides/ib-biology-c1-2-cell-respiration#fuels" TargetMode="External"/><Relationship Id="rId5" Type="http://schemas.openxmlformats.org/officeDocument/2006/relationships/hyperlink" Target="https://www.biologybybradford.com/tools/tarsia?topics=ib:C1.2&amp;level=HL" TargetMode="External"/><Relationship Id="rId6" Type="http://schemas.openxmlformats.org/officeDocument/2006/relationships/hyperlink" Target="https://www.biologybybradford.com/tools/dominos?topics=ib:C1.2&amp;level=HL" TargetMode="External"/><Relationship Id="rId7" Type="http://schemas.openxmlformats.org/officeDocument/2006/relationships/hyperlink" Target="https://www.biologybybradford.com/tools/picture-reveal?topics=ib:C1.2&amp;level=HL" TargetMode="External"/><Relationship Id="rId8" Type="http://schemas.openxmlformats.org/officeDocument/2006/relationships/hyperlink" Target="https://www.biologybybradford.com/tools/pub-quiz?topics=ib:C1.2&amp;level=HL" TargetMode="External"/><Relationship Id="rId9" Type="http://schemas.openxmlformats.org/officeDocument/2006/relationships/hyperlink" Target="https://www.biologybybradford.com/escape-rooms?bank=ib:C1.2&amp;level=HL#bank" TargetMode="External"/><Relationship Id="rId10" Type="http://schemas.openxmlformats.org/officeDocument/2006/relationships/hyperlink" Target="https://www.biologybybradford.com/lessons/ib-biology-topic-c-1-2-cell-respiration-hl" TargetMode="External"/><Relationship Id="rId11" Type="http://schemas.openxmlformats.org/officeDocument/2006/relationships/hyperlink" Target="https://www.biologybybradford.com/lessons/ib-biology-topic-c-1-2-cell-respiration" TargetMode="External"/><Relationship Id="rId12" Type="http://schemas.openxmlformats.org/officeDocument/2006/relationships/hyperlink" Target="https://www.biologybybradford.com/mcqs/ib-biology-topic-c-1-2-cell-respiration" TargetMode="External"/><Relationship Id="rId13" Type="http://schemas.openxmlformats.org/officeDocument/2006/relationships/hyperlink" Target="https://www.biologybybradford.com/mcqs/ib-biology-topic-c-1-2-cell-respiration-hl" TargetMode="External"/><Relationship Id="rId14" Type="http://schemas.openxmlformats.org/officeDocument/2006/relationships/hyperlink" Target="https://www.biologybybradford.com/tools/revision-maps/c1-2-cell-respiration" TargetMode="External"/><Relationship Id="rId15" Type="http://schemas.openxmlformats.org/officeDocument/2006/relationships/hyperlink" Target="https://www.biologybybradford.com/exam-maker/ib/c1-2-cell-respiration" TargetMode="External"/><Relationship Id="rId16" Type="http://schemas.openxmlformats.org/officeDocument/2006/relationships/hyperlink" Target="https://www.splycr.com/?set=42330f9e-58c9-5759-ae3b-b0b762f6ced4" TargetMode="External"/><Relationship Id="rId17" Type="http://schemas.openxmlformats.org/officeDocument/2006/relationships/hyperlink" Target="https://www.splycr.com/?set=19477775-96f2-5258-bbd0-acb650dc4cfa" TargetMode="External"/><Relationship Id="rId18" Type="http://schemas.openxmlformats.org/officeDocument/2006/relationships/slideLayout" Target="../slideLayouts/slideLayout2.xml"/><Relationship Id="rId19"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C1.2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4 OF 5</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Cell respiration</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850" b="1" dirty="0">
                <a:solidFill>
                  <a:srgbClr val="1A3A2A"/>
                </a:solidFill>
                <a:latin typeface="Arial" pitchFamily="34" charset="0"/>
                <a:ea typeface="Arial" pitchFamily="34" charset="-122"/>
                <a:cs typeface="Arial" pitchFamily="34" charset="-120"/>
              </a:rPr>
              <a:t>Inside the matrix, and which fuel</a:t>
            </a:r>
            <a:endParaRPr lang="en-US" sz="385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C1.2.11, C1.2.12 and C1.2.17</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The link reaction and the Krebs cycle, counting carbons and carriers, and fat against sugar as fuels</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9, 12</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Outline the link reaction and the Krebs cycle: where the carbon dioxide and the reduced NAD come from  (C1.2.11, C1.2.12)</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Compare lipids and carbohydrates as fuels: energy per gram, and which routes each can take  (C1.2.17)</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Draw a mitochondrion</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From memory, with no notes, and label it.</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66420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DRAWING · HL</a:t>
            </a:r>
            <a:endParaRPr lang="en-US" sz="1100" dirty="0"/>
          </a:p>
        </p:txBody>
      </p:sp>
      <p:sp>
        <p:nvSpPr>
          <p:cNvPr id="4" name="Text 2"/>
          <p:cNvSpPr/>
          <p:nvPr/>
        </p:nvSpPr>
        <p:spPr>
          <a:xfrm>
            <a:off x="225856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Draw a mitochondrion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From memory: the outer membrane, the inner membrane folded into cristae, the matrix, the intermembrane space, and ribosomes and DNA. Then add where the link reaction, the Krebs cycle and the chain happen.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DRAWING · HL</a:t>
            </a:r>
            <a:endParaRPr lang="en-US" sz="1100" dirty="0"/>
          </a:p>
        </p:txBody>
      </p:sp>
      <p:sp>
        <p:nvSpPr>
          <p:cNvPr id="4" name="Text 2"/>
          <p:cNvSpPr/>
          <p:nvPr/>
        </p:nvSpPr>
        <p:spPr>
          <a:xfrm>
            <a:off x="225856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The link reaction as a diagram</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From a written summary, draw the link reaction: pyruvate in, carbon dioxide out, hydrogen to NAD, and the acetyl group onto coenzyme A.</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2969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C1.2.11 C1.2.12 The link reaction, and the Krebs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carbon leaves as carbon dioxide</a:t>
            </a:r>
            <a:endParaRPr lang="en-US" sz="2800" dirty="0"/>
          </a:p>
        </p:txBody>
      </p:sp>
      <p:sp>
        <p:nvSpPr>
          <p:cNvPr id="5" name="Shape 3"/>
          <p:cNvSpPr/>
          <p:nvPr/>
        </p:nvSpPr>
        <p:spPr>
          <a:xfrm>
            <a:off x="3927809" y="1581912"/>
            <a:ext cx="433607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037537" y="1691640"/>
            <a:ext cx="411662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Pyruvate goes into the matrix.</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2969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C1.2.11 C1.2.12 The link reaction, and the Krebs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carbon leaves as carbon dioxide</a:t>
            </a:r>
            <a:endParaRPr lang="en-US" sz="2800" dirty="0"/>
          </a:p>
        </p:txBody>
      </p:sp>
      <p:sp>
        <p:nvSpPr>
          <p:cNvPr id="5" name="Shape 3"/>
          <p:cNvSpPr/>
          <p:nvPr/>
        </p:nvSpPr>
        <p:spPr>
          <a:xfrm>
            <a:off x="3927809" y="1581912"/>
            <a:ext cx="433607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037537" y="1691640"/>
            <a:ext cx="411662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Link reaction: a carbon off as CO₂ (decarboxylation), hydrogen to NAD (oxidation). The acetyl group goes on with coenzyme A.</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2969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C1.2.11 C1.2.12 The link reaction, and the Krebs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carbon leaves as carbon dioxide</a:t>
            </a:r>
            <a:endParaRPr lang="en-US" sz="2800" dirty="0"/>
          </a:p>
        </p:txBody>
      </p:sp>
      <p:sp>
        <p:nvSpPr>
          <p:cNvPr id="5" name="Shape 3"/>
          <p:cNvSpPr/>
          <p:nvPr/>
        </p:nvSpPr>
        <p:spPr>
          <a:xfrm>
            <a:off x="3927809" y="1581912"/>
            <a:ext cx="433607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037537" y="1691640"/>
            <a:ext cx="411662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Acetyl (2C) + oxaloacetate (4C) → citrate (6C).</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2969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C1.2.11 C1.2.12 The link reaction, and the Krebs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carbon leaves as carbon dioxide</a:t>
            </a:r>
            <a:endParaRPr lang="en-US" sz="2800" dirty="0"/>
          </a:p>
        </p:txBody>
      </p:sp>
      <p:sp>
        <p:nvSpPr>
          <p:cNvPr id="5" name="Shape 3"/>
          <p:cNvSpPr/>
          <p:nvPr/>
        </p:nvSpPr>
        <p:spPr>
          <a:xfrm>
            <a:off x="3927809" y="1581912"/>
            <a:ext cx="433607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037537" y="1691640"/>
            <a:ext cx="411662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decarboxylations, four oxidations, one ATP.</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2969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C1.2.11 C1.2.12 The link reaction, and the Krebs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carbon leaves as carbon dioxide</a:t>
            </a:r>
            <a:endParaRPr lang="en-US" sz="2800" dirty="0"/>
          </a:p>
        </p:txBody>
      </p:sp>
      <p:sp>
        <p:nvSpPr>
          <p:cNvPr id="5" name="Shape 3"/>
          <p:cNvSpPr/>
          <p:nvPr/>
        </p:nvSpPr>
        <p:spPr>
          <a:xfrm>
            <a:off x="3927809" y="1581912"/>
            <a:ext cx="433607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037537" y="1691640"/>
            <a:ext cx="411662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Oxaloacetate is remade: a cycle.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2969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C1.2.11 C1.2.12 The link reaction, and the Krebs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carbon leaves as carbon dioxide</a:t>
            </a:r>
            <a:endParaRPr lang="en-US" sz="2800" dirty="0"/>
          </a:p>
        </p:txBody>
      </p:sp>
      <p:sp>
        <p:nvSpPr>
          <p:cNvPr id="5" name="Shape 3"/>
          <p:cNvSpPr/>
          <p:nvPr/>
        </p:nvSpPr>
        <p:spPr>
          <a:xfrm>
            <a:off x="3927809" y="1581912"/>
            <a:ext cx="433607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037537" y="1691640"/>
            <a:ext cx="411662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turns per glucose: all six carbons gone as CO₂.</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2969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C1.2.11 C1.2.12 The link reaction, and the Krebs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carbon leaves as carbon dioxide</a:t>
            </a:r>
            <a:endParaRPr lang="en-US" sz="2800" dirty="0"/>
          </a:p>
        </p:txBody>
      </p:sp>
      <p:sp>
        <p:nvSpPr>
          <p:cNvPr id="5" name="Shape 3"/>
          <p:cNvSpPr/>
          <p:nvPr/>
        </p:nvSpPr>
        <p:spPr>
          <a:xfrm>
            <a:off x="1321023" y="1627632"/>
            <a:ext cx="5038914"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430751" y="1737360"/>
            <a:ext cx="4819458"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With oxygen, pyruvate is carried from the cytoplasm into the matrix, the fluid inside the inner membrane of the mitochondrion.</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link reaction links glycolysis to the Krebs cycle.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Each pyruvate (3C) is decarboxylated, which takes a carbon off as carbon dioxide, and oxidised: hydrogen is removed and accepted by NAD.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2-carbon acetyl group that is left is picked up by coenzyme A and carried to the cycle.</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2969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C1.2.11 C1.2.12 The link reaction, and the Krebs cycle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carbon leaves as carbon dioxide</a:t>
            </a:r>
            <a:endParaRPr lang="en-US" sz="2800" dirty="0"/>
          </a:p>
        </p:txBody>
      </p:sp>
      <p:sp>
        <p:nvSpPr>
          <p:cNvPr id="5" name="Shape 3"/>
          <p:cNvSpPr/>
          <p:nvPr/>
        </p:nvSpPr>
        <p:spPr>
          <a:xfrm>
            <a:off x="1202011" y="1627632"/>
            <a:ext cx="5276938"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311739" y="1737360"/>
            <a:ext cx="5057482"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With oxygen, pyruvate is carried from the cytoplasm into the matrix, the fluid inside the inner membrane of the mitochondrion.</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link reaction links glycolysis to the Krebs cycle.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Each pyruvate (3C) is decarboxylated, which takes a carbon off as carbon dioxide, and oxidised: hydrogen is removed and accepted by NAD.</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2-carbon acetyl group that is left is picked up by coenzyme A and carried to the cycle.</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Each turn of the Krebs cycle takes in a 2-carbon acetyl group. Why does the cycle not fill up with carbon?</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carbons are kept, stored in the matrix as citrate</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Two carbons leave as carbon dioxide each turn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acetyl carbons are turned into ATP</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Oxaloacetate takes the carbons out of the mitochondrion</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Each turn of the Krebs cycle takes in a 2-carbon acetyl group. Why does the cycle not fill up with carbon?</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carbons are kept, stored in the matrix as citrate</a:t>
            </a:r>
            <a:endParaRPr lang="en-US" sz="1900" dirty="0"/>
          </a:p>
        </p:txBody>
      </p:sp>
      <p:sp>
        <p:nvSpPr>
          <p:cNvPr id="6" name="Text 4"/>
          <p:cNvSpPr/>
          <p:nvPr/>
        </p:nvSpPr>
        <p:spPr>
          <a:xfrm>
            <a:off x="731520" y="253390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Two carbons leave as carbon dioxide each turn</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acetyl carbons are turned into ATP</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Oxaloacetate takes the carbons out of the mitochondrion</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650" dirty="0">
                <a:solidFill>
                  <a:srgbClr val="1A3A2A"/>
                </a:solidFill>
                <a:latin typeface="Arial" pitchFamily="34" charset="0"/>
                <a:ea typeface="Arial" pitchFamily="34" charset="-122"/>
                <a:cs typeface="Arial" pitchFamily="34" charset="-120"/>
              </a:rPr>
              <a:t>Two carbons leave as carbon dioxide in every turn, in the two decarboxylations, and the cycle ends where it started, with the 4-carbon oxaloacetate. Two carbons in, two out: this is where most of the carbon dioxide you breathe out is made. Count the carbons: glucose has 6; two leave as carbon dioxide in the link reactions and four in the two turns of the cycle, so all six are gone. The carriers, not the ATP, are the main product so far: per glucose the cycle makes only 2 ATP, and the chain turns the reduced NAD into most of the ATP (chapters 10 and 11).</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 Krebs cycle makes little ATP directly, only one a turn. Its main product is reduced NAD, which the chain turns into most of the ATP.</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96596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MODEL · HL</a:t>
            </a:r>
            <a:endParaRPr lang="en-US" sz="1100" dirty="0"/>
          </a:p>
        </p:txBody>
      </p:sp>
      <p:sp>
        <p:nvSpPr>
          <p:cNvPr id="4" name="Text 2"/>
          <p:cNvSpPr/>
          <p:nvPr/>
        </p:nvSpPr>
        <p:spPr>
          <a:xfrm>
            <a:off x="256032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Build the Krebs cycle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hexagon sets, A3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Hexagon cards to arrange in a ring: acetyl group (2C), oxaloacetate (4C), citrate (6C), decarboxylation (twice), oxidation (four times) and ATP, with arrows drawn between them. The rule: only citrate and oxaloacetate are named.</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38</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Name the reaction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Chapter 9’s sorter in pairs, then on the board for the two cards most argued over.</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17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Fat or sugar?</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12: Fat or sugar?</a:t>
            </a:r>
            <a:endParaRPr lang="en-US" sz="2600" dirty="0"/>
          </a:p>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Calculation: Count the oxygen</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C1.2.17 Differences between lipids and carbohydrates as respiratory substrates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or sugar?</a:t>
            </a:r>
            <a:endParaRPr lang="en-US" sz="2800" dirty="0"/>
          </a:p>
        </p:txBody>
      </p:sp>
      <p:sp>
        <p:nvSpPr>
          <p:cNvPr id="5" name="Shape 3"/>
          <p:cNvSpPr/>
          <p:nvPr/>
        </p:nvSpPr>
        <p:spPr>
          <a:xfrm>
            <a:off x="3425796" y="1581912"/>
            <a:ext cx="534010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35524" y="1691640"/>
            <a:ext cx="512064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What is in them</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C1.2.17 Differences between lipids and carbohydrates as respiratory substrates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or sugar?</a:t>
            </a:r>
            <a:endParaRPr lang="en-US" sz="2800" dirty="0"/>
          </a:p>
        </p:txBody>
      </p:sp>
      <p:sp>
        <p:nvSpPr>
          <p:cNvPr id="5" name="Shape 3"/>
          <p:cNvSpPr/>
          <p:nvPr/>
        </p:nvSpPr>
        <p:spPr>
          <a:xfrm>
            <a:off x="3425796" y="1581912"/>
            <a:ext cx="534010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35524" y="1691640"/>
            <a:ext cx="512064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How they are respired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C1.2.17 Differences between lipids and carbohydrates as respiratory substrates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or sugar?</a:t>
            </a:r>
            <a:endParaRPr lang="en-US" sz="2800" dirty="0"/>
          </a:p>
        </p:txBody>
      </p:sp>
      <p:sp>
        <p:nvSpPr>
          <p:cNvPr id="5" name="Shape 3"/>
          <p:cNvSpPr/>
          <p:nvPr/>
        </p:nvSpPr>
        <p:spPr>
          <a:xfrm>
            <a:off x="733300" y="1627632"/>
            <a:ext cx="6214360"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843028" y="1737360"/>
            <a:ext cx="599490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Lipids release about twice as much energy per gram as carbohydrates when they are respired: about 37 kJ in each gram against about 17.</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A fatty acid is cut into 2-carbon acetyl groups, which enter the Krebs cycle at once as acetyl CoA (acetyl coenzyme A).</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In practice, muscles use fat for long, steady work, such as walking, a gentle jog or a migrating bird in flight, and carbohydrate for hard, fast work, when oxygen is short.</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C1.2.17 Differences between lipids and carbohydrates as respiratory substrates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or sugar?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Inside a muscle fibre, one mitochondrion: the folded inner membrane (cristae), the matrix inside 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net 0</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C1.2.17 Differences between lipids and carbohydrates as respiratory substrates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or sugar?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Net from one glucose: 2 ATP, 2 reduced NAD and 2 pyruvate.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net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C1.2.17 Differences between lipids and carbohydrates as respiratory substrates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or sugar?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link reaction, in the matrix: pyruvate loses a carbon as CO2 (decarboxylation) and hydrogen to NAD (oxidation).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net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C1.2.17 Differences between lipids and carbohydrates as respiratory substrates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or sugar?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ATP is made, and a fourth oxidation passes hydrogen to another carrier.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net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C1.2.17 Differences between lipids and carbohydrates as respiratory substrates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or sugar?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Protons flow back through ATP synthase, turning it: most of the ATP is made here. Oxygen takes the electrons at the end, making water.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net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C1.2.17 Differences between lipids and carbohydrates as respiratory substrates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or sugar?</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From one glucose: 6 CO2, water, and about 30 to 32 ATP, nearly all of it from the chain.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ATP about 30 to 32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981151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12  ·  C1.2.17 Differences between lipids and carbohydrates as respiratory substrates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Fat or sugar?</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45816" y="1600200"/>
            <a:ext cx="6100064"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37256" y="1691640"/>
            <a:ext cx="5917184"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whole journey: click to play. It loops every 77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Gram for gram, fat releases about twice the energy of carbohydrate when respired. Why?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Fat molecules are much bigger, so they hold more bonds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Fat is respired anaerobically, which is faster</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Fat holds less oxygen and more hydrogen to oxidise</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Fat skips glycolysis, so no ATP is spent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Gram for gram, fat releases about twice the energy of carbohydrate when respired. Why?</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Fat molecules are much bigger, so they hold more bonds</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Fat is respired anaerobically, which is faster</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Fat holds less oxygen and more hydrogen to oxidise</a:t>
            </a:r>
            <a:endParaRPr lang="en-US" sz="1900" dirty="0"/>
          </a:p>
        </p:txBody>
      </p:sp>
      <p:sp>
        <p:nvSpPr>
          <p:cNvPr id="8" name="Text 6"/>
          <p:cNvSpPr/>
          <p:nvPr/>
        </p:nvSpPr>
        <p:spPr>
          <a:xfrm>
            <a:off x="731520" y="391363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Fat skips glycolysis, so no ATP is spent</a:t>
            </a:r>
            <a:endParaRPr lang="en-US" sz="1900" dirty="0"/>
          </a:p>
        </p:txBody>
      </p:sp>
      <p:sp>
        <p:nvSpPr>
          <p:cNvPr id="9" name="Text 7"/>
          <p:cNvSpPr/>
          <p:nvPr/>
        </p:nvSpPr>
        <p:spPr>
          <a:xfrm>
            <a:off x="731520" y="4603496"/>
            <a:ext cx="10728655" cy="172415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 fatty acid is mostly carbon and hydrogen, with very little oxygen: palmitic acid, a common fatty acid, is only about one eighth oxygen by mass, and glucose about a half. So a gram of fat has far more oxidisable hydrogen and carbon to oxidise, and respiring it takes about 2.7 times as much oxygen per gram: 23 oxygen molecules for one palmitic acid, against 6 for one glucose. Size does not matter (a gram is a gram), and fat cannot be respired anaerobically at all.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Fat cannot be used anaerobically: fatty acids enter at the Krebs cycle, which needs the chain, which needs oxygen. A sprint runs on carbohydrate.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38 to 55</a:t>
            </a:r>
            <a:endParaRPr lang="en-US" sz="1000" dirty="0"/>
          </a:p>
        </p:txBody>
      </p:sp>
      <p:sp>
        <p:nvSpPr>
          <p:cNvPr id="3" name="Text 1"/>
          <p:cNvSpPr/>
          <p:nvPr/>
        </p:nvSpPr>
        <p:spPr>
          <a:xfrm>
            <a:off x="457200" y="320040"/>
            <a:ext cx="206654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CALCULATION · HL</a:t>
            </a:r>
            <a:endParaRPr lang="en-US" sz="1100" dirty="0"/>
          </a:p>
        </p:txBody>
      </p:sp>
      <p:sp>
        <p:nvSpPr>
          <p:cNvPr id="4" name="Text 2"/>
          <p:cNvSpPr/>
          <p:nvPr/>
        </p:nvSpPr>
        <p:spPr>
          <a:xfrm>
            <a:off x="2660904"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17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Count the oxygen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Calculators.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From the formulae C₆H₁₂O₆ and C₁₆H₃₂O₂, work out the percentage of each that is oxygen by mass, and the oxygen needed to respire one of each (6 and 23 O₂). Then: which gives more energy per gram, and why?</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Outline the link reaction and the Krebs cycle: where the carbon dioxide and the reduced NAD come from  (C1.2.11, C1.2.12)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Compare lipids and carbohydrates as fuels: energy per gram, and which routes each can take  (C1.2.17)</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One reason fat gives more energy per gram, and one thing fat cannot do that glucose can.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97536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C1.2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9 The carbon leaves as carbon dioxide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12 Fat or sugar?</a:t>
            </a:r>
            <a:endParaRPr lang="en-US" sz="1600" dirty="0"/>
          </a:p>
        </p:txBody>
      </p:sp>
      <p:sp>
        <p:nvSpPr>
          <p:cNvPr id="6" name="Text 4"/>
          <p:cNvSpPr/>
          <p:nvPr/>
        </p:nvSpPr>
        <p:spPr>
          <a:xfrm>
            <a:off x="548640"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C1.2,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C1.2</a:t>
            </a:r>
            <a:endParaRPr lang="en-US" sz="1300" dirty="0"/>
          </a:p>
        </p:txBody>
      </p:sp>
      <p:sp>
        <p:nvSpPr>
          <p:cNvPr id="8" name="Text 6"/>
          <p:cNvSpPr/>
          <p:nvPr/>
        </p:nvSpPr>
        <p:spPr>
          <a:xfrm>
            <a:off x="4338218"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C1.2</a:t>
            </a:r>
            <a:endParaRPr lang="en-US" sz="1100" dirty="0"/>
          </a:p>
        </p:txBody>
      </p:sp>
      <p:sp>
        <p:nvSpPr>
          <p:cNvPr id="9" name="Text 7"/>
          <p:cNvSpPr/>
          <p:nvPr/>
        </p:nvSpPr>
        <p:spPr>
          <a:xfrm>
            <a:off x="4338218" y="2987040"/>
            <a:ext cx="3515258" cy="313944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Cell Respiration HL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Cell Respiration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Cell Respiration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Cell Respiration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C1.2 Cell respiration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C1.2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66700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298704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489960"/>
            <a:ext cx="3515258" cy="263652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C1.2 Cell Respiration</a:t>
            </a:r>
            <a:endParaRPr lang="en-US" sz="1300" dirty="0"/>
          </a:p>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7" invalidUrl="" action="" tgtFrame="" tooltip="" history="1" highlightClick="0" endSnd="0">
                  <a:extLst>
                    <a:ext uri="{A12FA001-AC4F-418D-AE19-62706E023703}">
                      <ahyp:hlinkClr xmlns:ahyp="http://schemas.microsoft.com/office/drawing/2018/hyperlinkcolor" val="tx"/>
                    </a:ext>
                  </a:extLst>
                </a:hlinkClick>
              </a:rPr>
              <a:t>B3.2–C2.2 Plant Transport, Respiration &amp; Neural Signalling</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35</Slides>
  <Notes>35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C1.2 Cell respiration, lesson 4: Inside the matrix, and which fuel (HL)</dc:title>
  <dc:subject>PptxGenJS Presentation</dc:subject>
  <dc:creator>Biology by Bradford</dc:creator>
  <cp:lastModifiedBy>Biology by Bradford</cp:lastModifiedBy>
  <cp:revision>1</cp:revision>
  <dcterms:created xsi:type="dcterms:W3CDTF">2026-10-20T04:50:30Z</dcterms:created>
  <dcterms:modified xsi:type="dcterms:W3CDTF">2026-10-20T04:50:30Z</dcterms:modified>
</cp:coreProperties>
</file>