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notesMasterIdLst>
    <p:notesMasterId r:id="rId3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C1.2, Cell respiration. Lesson 5 of 5: The chain, the turbine and the whole journey (higher level), 60 minutes.
The plan, minute by minute (each slide's footer says where you are):
0 to 5 min (5)  Do now: what does oxygen do?
5 to 17 min (12)  The chain
17 to 30 min (13)  The turbine
30 to 38 min (8)  The whole journey
38 to 48 min (10)  The loop game
48 to 55 min (7)  Plan an 8-mark answer
55 to 60 min (5)  Exit
What students get wrong:
The chain makes ATP. It makes a proton gradient; ATP synthase makes the ATP.
ATP synthase pumps protons. Protons flow down through it and turn it.
Oxygen turns into carbon dioxide. It ends up in water.
Aerobic respiration gives 36 to 38 ATP. About 30 to 32 is the figure now used. Many older sources and papers give 36 to 38.
Stretch and support:
Stretch: cyanide stops the last carrier passing electrons to oxygen. Predict, stage by stage, what stops in a cell, and why the blood leaving the tissues is still rich in oxygen while the cells run short of ATP (breathing and gas exchange are not respiration).
Stretch: make a Tarsia puzzle on C1.2 that is better than the site’s own, in the Tarsia builder.
Consequences for ecosystems: respiration returns carbon dioxide to the air and releases heat at every transfer. Use both to start the energy flow of C4.2: where does the energy of a food chain go?
The lesson plan to print: https://www.biologybybradford.com/guides/downloads/ib-biology-c1-2-cell-respiration-lesson-5-plan.pdf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what does oxygen do? (5 min).
The plan: In one sentence, what does oxygen do in respiration? Keep the answer for the exit.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The chain (12 min).
The plan: Chapter 10: the predict, then Be the chain (the role play below), then the figure, stopping on each caption.
The activity: Be the chain. A rope on the floor is the inner membrane. Three students are pumps and two are carriers, standing on it; one is ATP synthase, a turnstile in the rope. “Reduced NAD” brings a pair of tennis balls (electrons) to the first pump; each time the balls are passed on, that pump moves one bean bag (a proton) across the rope into the “intermembrane space”. When the space is crowded, bean bags may go back only through the turnstile, and each one that goes through hands an “ATP” card to the matrix. “Oxygen” at the end takes the balls and two bean bags. Then oxygen sits down: what happens?
Needs: a rope, two tennis balls, ten bean bags, ATP cards, labels on lanyards.
The time: 12 minutes, minutes 5 to 17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The chain (12 min).
The plan: Chapter 10: the predict, then Be the chain (the role play below), then the figure, stopping on each caption.
Reduced NAD is made in three places: glycolysis, the link reaction and the Krebs cycle. The electrons they carry all end up at the inner membrane of the mitochondrion, which is folded into cristae to give room for many copies of what happens there.
In that membrane sits the electron transport chain: a series of electron carriers, some of them proton pumps. A pair of electrons is passed from reduced NAD to the first carrier, and the reduced NAD is turned back into NAD, which goes back for more hydrogen. That is the transfer of energy.
The electrons are passed from carrier to carrier, each holding them a little more tightly than the one before, so they always move on and never go back. A little energy is released at each step, like a ball dropping down a staircase. Oxygen, at the very end, holds them most tightly of all (chapter 11). You do not need to name the carriers: “the chain” and “proton pumps” are enough.
The pumps use that energy to move protons (hydrogen ions) from the matrix, across the inner membrane, into the narrow intermembrane space. They pile up there, so there are far more protons in the space than in the matrix: a proton gradient. The membrane does not let them leak back, so the gradient is a store of energy, like water held behind a dam. Chapter 11 lets it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The chain (12 min).
The plan: Chapter 10: the predict, then Be the chain (the role play below), then the figure, stopping on each caption.
Reduced NAD is made in three places: glycolysis, the link reaction and the Krebs cycle. The electrons they carry all end up at the inner membrane of the mitochondrion, which is folded into cristae to give room for many copies of what happens there.
In that membrane sits the electron transport chain: a series of electron carriers, some of them proton pumps. A pair of electrons is passed from reduced NAD to the first carrier, and the reduced NAD is turned back into NAD, which goes back for more hydrogen. That is the transfer of energy.
The electrons are passed from carrier to carrier, each holding them a little more tightly than the one before, so they always move on and never go back. A little energy is released at each step, like a ball dropping down a staircase. Oxygen, at the very end, holds them most tightly of all (chapter 11). You do not need to name the carriers: “the chain” and “proton pumps” are enough.
The pumps use that energy to move protons (hydrogen ions) from the matrix, across the inner membrane, into the narrow intermembrane space. They pile up there, so there are far more protons in the space than in the matrix: a proton gradient. The membrane does not let them leak back, so the gradient is a store of energy, like water held behind a dam. Chapter 11 lets it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The chain (12 min).
The plan: Chapter 10: the predict, then Be the chain (the role play below), then the figure, stopping on each caption.
Reduced NAD is made in three places: glycolysis, the link reaction and the Krebs cycle. The electrons they carry all end up at the inner membrane of the mitochondrion, which is folded into cristae to give room for many copies of what happens there.
In that membrane sits the electron transport chain: a series of electron carriers, some of them proton pumps. A pair of electrons is passed from reduced NAD to the first carrier, and the reduced NAD is turned back into NAD, which goes back for more hydrogen. That is the transfer of energy.
The electrons are passed from carrier to carrier, each holding them a little more tightly than the one before, so they always move on and never go back. A little energy is released at each step, like a ball dropping down a staircase. Oxygen, at the very end, holds them most tightly of all (chapter 11). You do not need to name the carriers: “the chain” and “proton pumps” are enough.
The pumps use that energy to move protons (hydrogen ions) from the matrix, across the inner membrane, into the narrow intermembrane space. They pile up there, so there are far more protons in the space than in the matrix: a proton gradient. The membrane does not let them leak back, so the gradient is a store of energy, like water held behind a dam. Chapter 11 lets it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The chain (12 min).
The plan: Chapter 10: the predict, then Be the chain (the role play below), then the figure, stopping on each caption.
Reduced NAD is made in three places: glycolysis, the link reaction and the Krebs cycle. The electrons they carry all end up at the inner membrane of the mitochondrion, which is folded into cristae to give room for many copies of what happens there.
In that membrane sits the electron transport chain: a series of electron carriers, some of them proton pumps. A pair of electrons is passed from reduced NAD to the first carrier, and the reduced NAD is turned back into NAD, which goes back for more hydrogen. That is the transfer of energy.
The electrons are passed from carrier to carrier, each holding them a little more tightly than the one before, so they always move on and never go back. A little energy is released at each step, like a ball dropping down a staircase. Oxygen, at the very end, holds them most tightly of all (chapter 11). You do not need to name the carriers: “the chain” and “proton pumps” are enough.
The pumps use that energy to move protons (hydrogen ions) from the matrix, across the inner membrane, into the narrow intermembrane space. They pile up there, so there are far more protons in the space than in the matrix: a proton gradient. The membrane does not let them leak back, so the gradient is a store of energy, like water held behind a dam. Chapter 11 lets it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The chain (12 min).
The plan: Chapter 10: the predict, then Be the chain (the role play below), then the figure, stopping on each caption.
Reduced NAD is made in three places: glycolysis, the link reaction and the Krebs cycle. The electrons they carry all end up at the inner membrane of the mitochondrion, which is folded into cristae to give room for many copies of what happens there.
In that membrane sits the electron transport chain: a series of electron carriers, some of them proton pumps. A pair of electrons is passed from reduced NAD to the first carrier, and the reduced NAD is turned back into NAD, which goes back for more hydrogen. That is the transfer of energy.
The electrons are passed from carrier to carrier, each holding them a little more tightly than the one before, so they always move on and never go back. A little energy is released at each step, like a ball dropping down a staircase. Oxygen, at the very end, holds them most tightly of all (chapter 11). You do not need to name the carriers: “the chain” and “proton pumps” are enough.
The pumps use that energy to move protons (hydrogen ions) from the matrix, across the inner membrane, into the narrow intermembrane space. They pile up there, so there are far more protons in the space than in the matrix: a proton gradient. The membrane does not let them leak back, so the gradient is a store of energy, like water held behind a dam. Chapter 11 lets it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The chain (12 min).
The plan: Chapter 10: the predict, then Be the chain (the role play below), then the figure, stopping on each caption.
Ask for a show of hands, or mini whiteboards, before revealing. (Answer: D,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The chain (12 min).
The plan: Chapter 10: the predict, then Be the chain (the role play below), then the figure, stopping on each caption.
Answer: D. Pumping protons, from the matrix into the intermembrane space. No ATP is made at the carriers themselves; the energy is first stored as a gradient of protons, and the gradient is spent making ATP in chapter 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The chain (12 min).
The plan: Chapter 10: the predict, then Be the chain (the role play below), then the figure, stopping on each caption.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30 of 60: The turbine (13 min).
The plan: Chapter 11: the predict, then the figure, then the chemiosmosis film: turn the oxygen off and watch what stops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30 of 60: The turbine (13 min).
The plan: Chapter 11: the predict, then the figure, then the chemiosmosis film: turn the oxygen off and watch what stops first.
Protons can return to the matrix through one protein only: ATP synthase. It spans the inner membrane, with a channel through it, a part that turns, and a head in the matrix where ATP is made.
As protons flow down their gradient through the channel, they turn the rotor. The turning changes the shape of the head, which joins ADP and phosphate into ATP. ATP synthase couples the energy released by the flow of protons to the phosphorylation of ADP. Making ATP with the energy of a proton gradient across a membrane is called chemiosmosis. (Biochemists call the chain and the synthase together oxidative phosphorylation.)
The chain needs one more thing at its end. Oxygen is the terminal electron acceptor: it takes the electrons from the last carrier, and protons from the matrix, and becomes water, called metabolic water. That empties the chain so that electrons keep flowing, and taking protons from the matrix helps to keep the gradient steep. Most of the ATP from one glucose, about 30 to 32 in all, is made here.
Example: How we know (beyond the guide) In 1961 Peter Mitchell suggested that the chain and the making of ATP were linked by a gradient of protons, not by some unknown high-energy chemical. Most biochemists doubted it for years. Experiments in the 1960s and 1970s, in which membranes given an artificial proton gradient made ATP, won them over, and he received the Nobel Prize in Chemistry in 1978.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30 of 60: The turbine (13 min).
The plan: Chapter 11: the predict, then the figure, then the chemiosmosis film: turn the oxygen off and watch what stops first.
Protons can return to the matrix through one protein only: ATP synthase. It spans the inner membrane, with a channel through it, a part that turns, and a head in the matrix where ATP is made.
As protons flow down their gradient through the channel, they turn the rotor. The turning changes the shape of the head, which joins ADP and phosphate into ATP. ATP synthase couples the energy released by the flow of protons to the phosphorylation of ADP. Making ATP with the energy of a proton gradient across a membrane is called chemiosmosis. (Biochemists call the chain and the synthase together oxidative phosphorylation.)
The chain needs one more thing at its end. Oxygen is the terminal electron acceptor: it takes the electrons from the last carrier, and protons from the matrix, and becomes water, called metabolic water. That empties the chain so that electrons keep flowing, and taking protons from the matrix helps to keep the gradient steep. Most of the ATP from one glucose, about 30 to 32 in all, is made here.
Example: How we know (beyond the guide) In 1961 Peter Mitchell suggested that the chain and the making of ATP were linked by a gradient of protons, not by some unknown high-energy chemical. Most biochemists doubted it for years. Experiments in the 1960s and 1970s, in which membranes given an artificial proton gradient made ATP, won them over, and he received the Nobel Prize in Chemistry in 1978.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30 of 60: The turbine (13 min).
The plan: Chapter 11: the predict, then the figure, then the chemiosmosis film: turn the oxygen off and watch what stops first.
Protons can return to the matrix through one protein only: ATP synthase. It spans the inner membrane, with a channel through it, a part that turns, and a head in the matrix where ATP is made.
As protons flow down their gradient through the channel, they turn the rotor. The turning changes the shape of the head, which joins ADP and phosphate into ATP. ATP synthase couples the energy released by the flow of protons to the phosphorylation of ADP. Making ATP with the energy of a proton gradient across a membrane is called chemiosmosis. (Biochemists call the chain and the synthase together oxidative phosphorylation.)
The chain needs one more thing at its end. Oxygen is the terminal electron acceptor: it takes the electrons from the last carrier, and protons from the matrix, and becomes water, called metabolic water. That empties the chain so that electrons keep flowing, and taking protons from the matrix helps to keep the gradient steep. Most of the ATP from one glucose, about 30 to 32 in all, is made here.
Example: How we know (beyond the guide) In 1961 Peter Mitchell suggested that the chain and the making of ATP were linked by a gradient of protons, not by some unknown high-energy chemical. Most biochemists doubted it for years. Experiments in the 1960s and 1970s, in which membranes given an artificial proton gradient made ATP, won them over, and he received the Nobel Prize in Chemistry in 1978.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30 of 60: The turbine (13 min).
The plan: Chapter 11: the predict, then the figure, then the chemiosmosis film: turn the oxygen off and watch what stops first.
Protons can return to the matrix through one protein only: ATP synthase. It spans the inner membrane, with a channel through it, a part that turns, and a head in the matrix where ATP is made.
As protons flow down their gradient through the channel, they turn the rotor. The turning changes the shape of the head, which joins ADP and phosphate into ATP. ATP synthase couples the energy released by the flow of protons to the phosphorylation of ADP. Making ATP with the energy of a proton gradient across a membrane is called chemiosmosis. (Biochemists call the chain and the synthase together oxidative phosphorylation.)
The chain needs one more thing at its end. Oxygen is the terminal electron acceptor: it takes the electrons from the last carrier, and protons from the matrix, and becomes water, called metabolic water. That empties the chain so that electrons keep flowing, and taking protons from the matrix helps to keep the gradient steep. Most of the ATP from one glucose, about 30 to 32 in all, is made here.
Example: How we know (beyond the guide) In 1961 Peter Mitchell suggested that the chain and the making of ATP were linked by a gradient of protons, not by some unknown high-energy chemical. Most biochemists doubted it for years. Experiments in the 1960s and 1970s, in which membranes given an artificial proton gradient made ATP, won them over, and he received the Nobel Prize in Chemistry in 1978.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30 of 60: The turbine (13 min).
The plan: Chapter 11: the predict, then the figure, then the chemiosmosis film: turn the oxygen off and watch what stops first.
Protons can return to the matrix through one protein only: ATP synthase. It spans the inner membrane, with a channel through it, a part that turns, and a head in the matrix where ATP is made.
As protons flow down their gradient through the channel, they turn the rotor. The turning changes the shape of the head, which joins ADP and phosphate into ATP. ATP synthase couples the energy released by the flow of protons to the phosphorylation of ADP. Making ATP with the energy of a proton gradient across a membrane is called chemiosmosis. (Biochemists call the chain and the synthase together oxidative phosphorylation.)
The chain needs one more thing at its end. Oxygen is the terminal electron acceptor: it takes the electrons from the last carrier, and protons from the matrix, and becomes water, called metabolic water. That empties the chain so that electrons keep flowing, and taking protons from the matrix helps to keep the gradient steep. Most of the ATP from one glucose, about 30 to 32 in all, is made here.
Example: How we know (beyond the guide) In 1961 Peter Mitchell suggested that the chain and the making of ATP were linked by a gradient of protons, not by some unknown high-energy chemical. Most biochemists doubted it for years. Experiments in the 1960s and 1970s, in which membranes given an artificial proton gradient made ATP, won them over, and he received the Nobel Prize in Chemistry in 1978.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30 of 60: The turbine (13 min).
The plan: Chapter 11: the predict, then the figure, then the chemiosmosis film: turn the oxygen off and watch what stops first.
Protons can return to the matrix through one protein only: ATP synthase. It spans the inner membrane, with a channel through it, a part that turns, and a head in the matrix where ATP is made.
As protons flow down their gradient through the channel, they turn the rotor. The turning changes the shape of the head, which joins ADP and phosphate into ATP. ATP synthase couples the energy released by the flow of protons to the phosphorylation of ADP. Making ATP with the energy of a proton gradient across a membrane is called chemiosmosis. (Biochemists call the chain and the synthase together oxidative phosphorylation.)
The chain needs one more thing at its end. Oxygen is the terminal electron acceptor: it takes the electrons from the last carrier, and protons from the matrix, and becomes water, called metabolic water. That empties the chain so that electrons keep flowing, and taking protons from the matrix helps to keep the gradient steep. Most of the ATP from one glucose, about 30 to 32 in all, is made here.
Example: How we know (beyond the guide) In 1961 Peter Mitchell suggested that the chain and the making of ATP were linked by a gradient of protons, not by some unknown high-energy chemical. Most biochemists doubted it for years. Experiments in the 1960s and 1970s, in which membranes given an artificial proton gradient made ATP, won them over, and he received the Nobel Prize in Chemistry in 1978.
The animation "The chain and the turbine", paused at 6.0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30 of 60: The turbine (13 min).
The plan: Chapter 11: the predict, then the figure, then the chemiosmosis film: turn the oxygen off and watch what stops first.
Protons can return to the matrix through one protein only: ATP synthase. It spans the inner membrane, with a channel through it, a part that turns, and a head in the matrix where ATP is made.
As protons flow down their gradient through the channel, they turn the rotor. The turning changes the shape of the head, which joins ADP and phosphate into ATP. ATP synthase couples the energy released by the flow of protons to the phosphorylation of ADP. Making ATP with the energy of a proton gradient across a membrane is called chemiosmosis. (Biochemists call the chain and the synthase together oxidative phosphorylation.)
The chain needs one more thing at its end. Oxygen is the terminal electron acceptor: it takes the electrons from the last carrier, and protons from the matrix, and becomes water, called metabolic water. That empties the chain so that electrons keep flowing, and taking protons from the matrix helps to keep the gradient steep. Most of the ATP from one glucose, about 30 to 32 in all, is made here.
Example: How we know (beyond the guide) In 1961 Peter Mitchell suggested that the chain and the making of ATP were linked by a gradient of protons, not by some unknown high-energy chemical. Most biochemists doubted it for years. Experiments in the 1960s and 1970s, in which membranes given an artificial proton gradient made ATP, won them over, and he received the Nobel Prize in Chemistry in 1978.
The animation "The chain and the turbine", paused at 12.5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30 of 60: The turbine (13 min).
The plan: Chapter 11: the predict, then the figure, then the chemiosmosis film: turn the oxygen off and watch what stops first.
Protons can return to the matrix through one protein only: ATP synthase. It spans the inner membrane, with a channel through it, a part that turns, and a head in the matrix where ATP is made.
As protons flow down their gradient through the channel, they turn the rotor. The turning changes the shape of the head, which joins ADP and phosphate into ATP. ATP synthase couples the energy released by the flow of protons to the phosphorylation of ADP. Making ATP with the energy of a proton gradient across a membrane is called chemiosmosis. (Biochemists call the chain and the synthase together oxidative phosphorylation.)
The chain needs one more thing at its end. Oxygen is the terminal electron acceptor: it takes the electrons from the last carrier, and protons from the matrix, and becomes water, called metabolic water. That empties the chain so that electrons keep flowing, and taking protons from the matrix helps to keep the gradient steep. Most of the ATP from one glucose, about 30 to 32 in all, is made here.
Example: How we know (beyond the guide) In 1961 Peter Mitchell suggested that the chain and the making of ATP were linked by a gradient of protons, not by some unknown high-energy chemical. Most biochemists doubted it for years. Experiments in the 1960s and 1970s, in which membranes given an artificial proton gradient made ATP, won them over, and he received the Nobel Prize in Chemistry in 1978.
The animation "The chain and the turbine", paused at 18.5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30 of 60: The turbine (13 min).
The plan: Chapter 11: the predict, then the figure, then the chemiosmosis film: turn the oxygen off and watch what stops first.
Protons can return to the matrix through one protein only: ATP synthase. It spans the inner membrane, with a channel through it, a part that turns, and a head in the matrix where ATP is made.
As protons flow down their gradient through the channel, they turn the rotor. The turning changes the shape of the head, which joins ADP and phosphate into ATP. ATP synthase couples the energy released by the flow of protons to the phosphorylation of ADP. Making ATP with the energy of a proton gradient across a membrane is called chemiosmosis. (Biochemists call the chain and the synthase together oxidative phosphorylation.)
The chain needs one more thing at its end. Oxygen is the terminal electron acceptor: it takes the electrons from the last carrier, and protons from the matrix, and becomes water, called metabolic water. That empties the chain so that electrons keep flowing, and taking protons from the matrix helps to keep the gradient steep. Most of the ATP from one glucose, about 30 to 32 in all, is made here.
Example: How we know (beyond the guide) In 1961 Peter Mitchell suggested that the chain and the making of ATP were linked by a gradient of protons, not by some unknown high-energy chemical. Most biochemists doubted it for years. Experiments in the 1960s and 1970s, in which membranes given an artificial proton gradient made ATP, won them over, and he received the Nobel Prize in Chemistry in 1978.
The animation "The chain and the turbine", paused at 26.0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30 of 60: The turbine (13 min).
The plan: Chapter 11: the predict, then the figure, then the chemiosmosis film: turn the oxygen off and watch what stops first.
Protons can return to the matrix through one protein only: ATP synthase. It spans the inner membrane, with a channel through it, a part that turns, and a head in the matrix where ATP is made.
As protons flow down their gradient through the channel, they turn the rotor. The turning changes the shape of the head, which joins ADP and phosphate into ATP. ATP synthase couples the energy released by the flow of protons to the phosphorylation of ADP. Making ATP with the energy of a proton gradient across a membrane is called chemiosmosis. (Biochemists call the chain and the synthase together oxidative phosphorylation.)
The chain needs one more thing at its end. Oxygen is the terminal electron acceptor: it takes the electrons from the last carrier, and protons from the matrix, and becomes water, called metabolic water. That empties the chain so that electrons keep flowing, and taking protons from the matrix helps to keep the gradient steep. Most of the ATP from one glucose, about 30 to 32 in all, is made here.
Example: How we know (beyond the guide) In 1961 Peter Mitchell suggested that the chain and the making of ATP were linked by a gradient of protons, not by some unknown high-energy chemical. Most biochemists doubted it for years. Experiments in the 1960s and 1970s, in which membranes given an artificial proton gradient made ATP, won them over, and he received the Nobel Prize in Chemistry in 1978.
The animation "The chain and the turbine", paused at 33.0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30 of 60: The turbine (13 min).
The plan: Chapter 11: the predict, then the figure, then the chemiosmosis film: turn the oxygen off and watch what stops first.
The video is chemiosmosis-fcb61c.mp4, one loop of the animation in the guide. It plays in PowerPoint and Keynote. Google Slides does not play a video embedded in a .pptx: download chemiosmosis-fcb61c.mp4 (https://www.biologybybradford.com/guides/downloads/scenes/chemiosmosis-fcb61c.mp4), upload it to Google Drive, then Insert &gt; Video &gt; Google Drive.
In the guide the class can change it as it runs: https://www.biologybybradford.com/guides/ib-biology-c1-2-cell-respiration#synthase
What it shows, in order:
1. Reduced NAD from glycolysis, the link reaction and the Krebs cycle hands a pair of electrons to the first carrier, and becomes NAD again.
2. As the electrons pass along the chain they give up energy, which the carriers use to pump protons into the intermembrane space.
3. Protons pile up in the narrow space: a proton gradient. The membrane will not let them back through, except at one place.
4. Protons flow back down their gradient through ATP synthase, turning it. The energy joins ADP and phosphate: ATP.
5. Oxygen takes the electrons at the end of the chain, with protons from the matrix, making water. That keeps the electrons flowing.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30 of 60: The turbine (13 min).
The plan: Chapter 11: the predict, then the figure, then the chemiosmosis film: turn the oxygen off and watch what stops first.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30 of 60: The turbine (13 min).
The plan: Chapter 11: the predict, then the figure, then the chemiosmosis film: turn the oxygen off and watch what stops first.
Answer: A. The electrons back up. With nothing to take them at the end, the last carrier stays full, then the one before it, all the way back. No electrons flow, so no protons are pumped, the gradient runs down and ATP synthase stops. Reduced NAD cannot be unloaded either. Try it in the film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30 of 60: The turbine (13 min).
The plan: Chapter 11: the predict, then the figure, then the chemiosmosis film: turn the oxygen off and watch what stops first.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38 of 60: The whole journey (8 min).
The plan: The HL respiration film from start to end. Switch the fuel to a fatty acid, then the cell to yeast. Grandma Likes Knitting Everything for the order: Glycolysis, Link reaction, Krebs cycle, Electron transport chain.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38 of 60: The whole journey (8 min).
The plan: The HL respiration film from start to end. Switch the fuel to a fatty acid, then the cell to yeast. Grandma Likes Knitting Everything for the order: Glycolysis, Link reaction, Krebs cycle, Electron transport chain.
The activity: Four corners. Divide a page into four: glycolysis, link reaction, Krebs cycle, and chain and chemiosmosis. In each corner, ten keywords and a small picture: where, what, why and how.
Needs: A3 paper.
The plan sets no time of its own for this activity: use it in this step, in place of part of it, or for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48 of 60: The loop game (10 min).
The plan: One card each (below), corrected: students read their answer and the next question until the loop is closed.
The activity: The loop game. Eighteen cards, each an answer and a question, that loop back to the start. Each student reads their answer and the next question until the loop closes. The corrections to look for: aerobic respiration gives about 30 to 32 ATP (not 36 to 38); the Krebs cycle’s main product is reduced NAD (no FADH₂ at IB); the product in humans is lactate (not “lactic acid”); and hydrolysis of ATP releases energy.
Needs: a printed set, one card per student.
The time: 10 minutes, minutes 38 to 48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48 to 55 of 60: Plan an 8-mark answer (7 min).
The plan: Plan “Explain how ATP is made in the mitochondrion by chemiosmosis” in keywords (activity below). Write it for homework, then check it with the Check step.
The activity: Plan an 8-mark answer. “Explain how ATP is made in the mitochondrion by chemiosmosis.” Plan it in keywords first: reduced NAD from three stages, a pair of electrons to the first carrier, energy released along the chain, protons pumped into the intermembrane space, a gradient, ATP synthase, protons flow back, ADP and phosphate joined, oxygen as terminal acceptor, water, which keeps the chain flowing, and cristae for area. Then write it.
Needs: lined paper.
The time: 7 minutes, minutes 48 to 55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Rewrite your Do now sentence so that it would earn two marks.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Rewrite your Do now sentence so that it would earn two marks.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https://www.biologybybradford.com/exam-maker/sit?topics=C1.2&amp;level=HL&amp;paper=quiz&amp;marks=15&amp;src=ep
The guide: https://www.biologybybradford.com/guides/ib-biology-c1-2-cell-respiration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C1.2  ·  Cell respiration  ·  Lesson 5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video" Target="../media/media-23-1.mp4"/><Relationship Id="rId2" Type="http://schemas.microsoft.com/office/2007/relationships/media" Target="../media/media-23-1.mp4"/><Relationship Id="rId3" Type="http://schemas.openxmlformats.org/officeDocument/2006/relationships/image" Target="../media/image-23-3.png"/><Relationship Id="rId4" Type="http://schemas.openxmlformats.org/officeDocument/2006/relationships/slideLayout" Target="../slideLayouts/slideLayout2.xml"/><Relationship Id="rId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hyperlink" Target="https://www.biologybybradford.com/exam-maker/sit?topics=C1.2&amp;level=HL&amp;paper=quiz&amp;marks=15&amp;src=ep" TargetMode="External"/><Relationship Id="rId2" Type="http://schemas.openxmlformats.org/officeDocument/2006/relationships/hyperlink" Target="https://www.biologybybradford.com/guides/ib-biology-c1-2-cell-respiration" TargetMode="External"/><Relationship Id="rId3" Type="http://schemas.openxmlformats.org/officeDocument/2006/relationships/hyperlink" Target="https://www.biologybybradford.com/guides/ib-biology-c1-2-cell-respiration#chain" TargetMode="External"/><Relationship Id="rId4" Type="http://schemas.openxmlformats.org/officeDocument/2006/relationships/hyperlink" Target="https://www.biologybybradford.com/guides/ib-biology-c1-2-cell-respiration#synthase" TargetMode="External"/><Relationship Id="rId5" Type="http://schemas.openxmlformats.org/officeDocument/2006/relationships/hyperlink" Target="https://www.biologybybradford.com/tools/tarsia?topics=ib:C1.2&amp;level=HL" TargetMode="External"/><Relationship Id="rId6" Type="http://schemas.openxmlformats.org/officeDocument/2006/relationships/hyperlink" Target="https://www.biologybybradford.com/tools/dominos?topics=ib:C1.2&amp;level=HL" TargetMode="External"/><Relationship Id="rId7" Type="http://schemas.openxmlformats.org/officeDocument/2006/relationships/hyperlink" Target="https://www.biologybybradford.com/tools/picture-reveal?topics=ib:C1.2&amp;level=HL" TargetMode="External"/><Relationship Id="rId8" Type="http://schemas.openxmlformats.org/officeDocument/2006/relationships/hyperlink" Target="https://www.biologybybradford.com/tools/pub-quiz?topics=ib:C1.2&amp;level=HL" TargetMode="External"/><Relationship Id="rId9" Type="http://schemas.openxmlformats.org/officeDocument/2006/relationships/hyperlink" Target="https://www.biologybybradford.com/escape-rooms?bank=ib:C1.2&amp;level=HL#bank" TargetMode="External"/><Relationship Id="rId10" Type="http://schemas.openxmlformats.org/officeDocument/2006/relationships/hyperlink" Target="https://www.biologybybradford.com/lessons/ib-biology-topic-c-1-2-cell-respiration-hl" TargetMode="External"/><Relationship Id="rId11" Type="http://schemas.openxmlformats.org/officeDocument/2006/relationships/hyperlink" Target="https://www.biologybybradford.com/lessons/ib-biology-topic-c-1-2-cell-respiration" TargetMode="External"/><Relationship Id="rId12" Type="http://schemas.openxmlformats.org/officeDocument/2006/relationships/hyperlink" Target="https://www.biologybybradford.com/mcqs/ib-biology-topic-c-1-2-cell-respiration" TargetMode="External"/><Relationship Id="rId13" Type="http://schemas.openxmlformats.org/officeDocument/2006/relationships/hyperlink" Target="https://www.biologybybradford.com/mcqs/ib-biology-topic-c-1-2-cell-respiration-hl" TargetMode="External"/><Relationship Id="rId14" Type="http://schemas.openxmlformats.org/officeDocument/2006/relationships/hyperlink" Target="https://www.biologybybradford.com/tools/revision-maps/c1-2-cell-respiration" TargetMode="External"/><Relationship Id="rId15" Type="http://schemas.openxmlformats.org/officeDocument/2006/relationships/hyperlink" Target="https://www.biologybybradford.com/exam-maker/ib/c1-2-cell-respiration" TargetMode="External"/><Relationship Id="rId16" Type="http://schemas.openxmlformats.org/officeDocument/2006/relationships/hyperlink" Target="https://www.splycr.com/?set=42330f9e-58c9-5759-ae3b-b0b762f6ced4" TargetMode="External"/><Relationship Id="rId17" Type="http://schemas.openxmlformats.org/officeDocument/2006/relationships/hyperlink" Target="https://www.splycr.com/?set=19477775-96f2-5258-bbd0-acb650dc4cfa" TargetMode="External"/><Relationship Id="rId18" Type="http://schemas.openxmlformats.org/officeDocument/2006/relationships/slideLayout" Target="../slideLayouts/slideLayout2.xml"/><Relationship Id="rId19"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C1.2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5 OF 5</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Cell respiration</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3600" b="1" dirty="0">
                <a:solidFill>
                  <a:srgbClr val="1A3A2A"/>
                </a:solidFill>
                <a:latin typeface="Arial" pitchFamily="34" charset="0"/>
                <a:ea typeface="Arial" pitchFamily="34" charset="-122"/>
                <a:cs typeface="Arial" pitchFamily="34" charset="-120"/>
              </a:rPr>
              <a:t>The chain, the turbine and the whole journey</a:t>
            </a:r>
            <a:endParaRPr lang="en-US" sz="36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C1.2.13 to C1.2.16</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Reduced NAD and the electron transport chain, the proton gradient, ATP synthase and oxygen as the last acceptor</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10, 11</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how electrons passed along the chain build a proton gradient across the inner membrane  (C1.2.13, C1.2.14)</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how ATP synthase uses the proton gradient to make ATP, and why oxygen is needed at the end of the chain  (C1.2.15, C1.2.16)</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What does oxygen do?</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In one sentence, what does oxygen do in respiration?</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86537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ROLE PLAY · HL</a:t>
            </a:r>
            <a:endParaRPr lang="en-US" sz="1100" dirty="0"/>
          </a:p>
        </p:txBody>
      </p:sp>
      <p:sp>
        <p:nvSpPr>
          <p:cNvPr id="4" name="Text 2"/>
          <p:cNvSpPr/>
          <p:nvPr/>
        </p:nvSpPr>
        <p:spPr>
          <a:xfrm>
            <a:off x="245973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Be the chain</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A rope, two tennis balls, ten bean bags, ATP cards, labels on lanyards.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800" dirty="0">
                <a:solidFill>
                  <a:srgbClr val="1A3A2A"/>
                </a:solidFill>
                <a:latin typeface="Arial" pitchFamily="34" charset="0"/>
                <a:ea typeface="Arial" pitchFamily="34" charset="-122"/>
                <a:cs typeface="Arial" pitchFamily="34" charset="-120"/>
              </a:rPr>
              <a:t>A rope on the floor is the inner membrane. Three students are pumps and two are carriers, standing on it; one is ATP synthase, a turnstile in the rope. “Reduced NAD” brings a pair of tennis balls (electrons) to the first pump; each time the balls are passed on, that pump moves one bean bag (a proton) across the rope into the “intermembrane space”. When the space is crowded, bean bags may go back only through the turnstile, and each one that goes through hands an “ATP” card to the matrix. “Oxygen” at the end takes the balls and two bean bags. Then oxygen sits down: what happens?</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011326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C1.2.13 C1.2.14 Reduced NAD and the electron transport chain; the proton gradient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Down the chain</a:t>
            </a:r>
            <a:endParaRPr lang="en-US" sz="2800" dirty="0"/>
          </a:p>
        </p:txBody>
      </p:sp>
      <p:sp>
        <p:nvSpPr>
          <p:cNvPr id="5" name="Shape 3"/>
          <p:cNvSpPr/>
          <p:nvPr/>
        </p:nvSpPr>
        <p:spPr>
          <a:xfrm>
            <a:off x="3223597" y="1581912"/>
            <a:ext cx="574450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325" y="1691640"/>
            <a:ext cx="552504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Reduced NAD from all three stages arrives at the inner membrane.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011326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C1.2.13 C1.2.14 Reduced NAD and the electron transport chain; the proton gradient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Down the chain</a:t>
            </a:r>
            <a:endParaRPr lang="en-US" sz="2800" dirty="0"/>
          </a:p>
        </p:txBody>
      </p:sp>
      <p:sp>
        <p:nvSpPr>
          <p:cNvPr id="5" name="Shape 3"/>
          <p:cNvSpPr/>
          <p:nvPr/>
        </p:nvSpPr>
        <p:spPr>
          <a:xfrm>
            <a:off x="3223597" y="1581912"/>
            <a:ext cx="574450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325" y="1691640"/>
            <a:ext cx="552504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It hands a pair of electrons to the first carrier, and becomes NAD again.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011326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C1.2.13 C1.2.14 Reduced NAD and the electron transport chain; the proton gradient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Down the chain</a:t>
            </a:r>
            <a:endParaRPr lang="en-US" sz="2800" dirty="0"/>
          </a:p>
        </p:txBody>
      </p:sp>
      <p:sp>
        <p:nvSpPr>
          <p:cNvPr id="5" name="Shape 3"/>
          <p:cNvSpPr/>
          <p:nvPr/>
        </p:nvSpPr>
        <p:spPr>
          <a:xfrm>
            <a:off x="3223597" y="1581912"/>
            <a:ext cx="574450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325" y="1691640"/>
            <a:ext cx="552504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step down releases a little energy, used to pump protons.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011326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C1.2.13 C1.2.14 Reduced NAD and the electron transport chain; the proton gradient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Down the chain</a:t>
            </a:r>
            <a:endParaRPr lang="en-US" sz="2800" dirty="0"/>
          </a:p>
        </p:txBody>
      </p:sp>
      <p:sp>
        <p:nvSpPr>
          <p:cNvPr id="5" name="Shape 3"/>
          <p:cNvSpPr/>
          <p:nvPr/>
        </p:nvSpPr>
        <p:spPr>
          <a:xfrm>
            <a:off x="3223597" y="1581912"/>
            <a:ext cx="574450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325" y="1691640"/>
            <a:ext cx="552504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Protons pile up in the intermembrane space: a proton gradient.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011326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C1.2.13 C1.2.14 Reduced NAD and the electron transport chain; the proton gradient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Down the chain</a:t>
            </a:r>
            <a:endParaRPr lang="en-US" sz="2800" dirty="0"/>
          </a:p>
        </p:txBody>
      </p:sp>
      <p:sp>
        <p:nvSpPr>
          <p:cNvPr id="5" name="Shape 3"/>
          <p:cNvSpPr/>
          <p:nvPr/>
        </p:nvSpPr>
        <p:spPr>
          <a:xfrm>
            <a:off x="496579" y="1627632"/>
            <a:ext cx="6687802"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606307" y="1737360"/>
            <a:ext cx="6468346"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The electrons they carry all end up at the inner membrane of the mitochondrion, which is folded into cristae to give room for many copies of what happens there.</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In that membrane sits the electron transport chain: a series of electron carriers, some of them proton pumps.</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The pumps use that energy to move protons (hydrogen ions) from the matrix, across the inner membrane, into the narrow intermembrane space.</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They pile up there, so there are far more protons in the space than in the matrix: a proton gradient.</a:t>
            </a:r>
            <a:endParaRPr lang="en-US" sz="15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Electrons pass along the chain of carriers, releasing a little energy at each step. What is that energy used for?</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Making ATP directly at each carrier</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Splitting water into hydrogen and oxygen</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Heating the matrix to the right temperature</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Pumping protons across the inner membrane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Electrons pass along the chain of carriers, releasing a little energy at each step. What is that energy used for?</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Making ATP directly at each carrier</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Splitting water into hydrogen and oxygen</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Heating the matrix to the right temperature</a:t>
            </a:r>
            <a:endParaRPr lang="en-US" sz="1900" dirty="0"/>
          </a:p>
        </p:txBody>
      </p:sp>
      <p:sp>
        <p:nvSpPr>
          <p:cNvPr id="8" name="Text 6"/>
          <p:cNvSpPr/>
          <p:nvPr/>
        </p:nvSpPr>
        <p:spPr>
          <a:xfrm>
            <a:off x="731520" y="3913632"/>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Pumping protons across the inner membrane</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Pumping protons, from the matrix into the intermembrane space. No ATP is made at the carriers themselves; the energy is first stored as a gradient of protons, and the gradient is spent making ATP in chapter 11.</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chain does not make ATP; it makes a proton gradient. And “proton” here means a hydrogen ion, not a hydrogen atom.</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30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13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turbine</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11: Protons through the turbine</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30</a:t>
            </a:r>
            <a:endParaRPr lang="en-US" sz="1000" dirty="0"/>
          </a:p>
        </p:txBody>
      </p:sp>
      <p:sp>
        <p:nvSpPr>
          <p:cNvPr id="3" name="Text 1"/>
          <p:cNvSpPr/>
          <p:nvPr/>
        </p:nvSpPr>
        <p:spPr>
          <a:xfrm>
            <a:off x="457200" y="320040"/>
            <a:ext cx="1081735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C1.2.15 C1.2.16 Chemiosmosis and ATP synthesis; oxygen as the terminal electron acceptor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Protons through the turbine</a:t>
            </a:r>
            <a:endParaRPr lang="en-US" sz="2800" dirty="0"/>
          </a:p>
        </p:txBody>
      </p:sp>
      <p:sp>
        <p:nvSpPr>
          <p:cNvPr id="5" name="Shape 3"/>
          <p:cNvSpPr/>
          <p:nvPr/>
        </p:nvSpPr>
        <p:spPr>
          <a:xfrm>
            <a:off x="3223561" y="1581912"/>
            <a:ext cx="574457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289" y="1691640"/>
            <a:ext cx="552511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way back for the protons: ATP synthase.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30</a:t>
            </a:r>
            <a:endParaRPr lang="en-US" sz="1000" dirty="0"/>
          </a:p>
        </p:txBody>
      </p:sp>
      <p:sp>
        <p:nvSpPr>
          <p:cNvPr id="3" name="Text 1"/>
          <p:cNvSpPr/>
          <p:nvPr/>
        </p:nvSpPr>
        <p:spPr>
          <a:xfrm>
            <a:off x="457200" y="320040"/>
            <a:ext cx="1081735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C1.2.15 C1.2.16 Chemiosmosis and ATP synthesis; oxygen as the terminal electron acceptor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Protons through the turbine</a:t>
            </a:r>
            <a:endParaRPr lang="en-US" sz="2800" dirty="0"/>
          </a:p>
        </p:txBody>
      </p:sp>
      <p:sp>
        <p:nvSpPr>
          <p:cNvPr id="5" name="Shape 3"/>
          <p:cNvSpPr/>
          <p:nvPr/>
        </p:nvSpPr>
        <p:spPr>
          <a:xfrm>
            <a:off x="3223561" y="1581912"/>
            <a:ext cx="574457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289" y="1691640"/>
            <a:ext cx="552511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Protons flowing down the gradient turn it, and their energy joins ADP and phosphate: ATP.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30</a:t>
            </a:r>
            <a:endParaRPr lang="en-US" sz="1000" dirty="0"/>
          </a:p>
        </p:txBody>
      </p:sp>
      <p:sp>
        <p:nvSpPr>
          <p:cNvPr id="3" name="Text 1"/>
          <p:cNvSpPr/>
          <p:nvPr/>
        </p:nvSpPr>
        <p:spPr>
          <a:xfrm>
            <a:off x="457200" y="320040"/>
            <a:ext cx="1081735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C1.2.15 C1.2.16 Chemiosmosis and ATP synthesis; oxygen as the terminal electron acceptor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Protons through the turbine</a:t>
            </a:r>
            <a:endParaRPr lang="en-US" sz="2800" dirty="0"/>
          </a:p>
        </p:txBody>
      </p:sp>
      <p:sp>
        <p:nvSpPr>
          <p:cNvPr id="5" name="Shape 3"/>
          <p:cNvSpPr/>
          <p:nvPr/>
        </p:nvSpPr>
        <p:spPr>
          <a:xfrm>
            <a:off x="3223561" y="1581912"/>
            <a:ext cx="574457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289" y="1691640"/>
            <a:ext cx="552511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Oxygen takes the electrons and protons at the end, making water.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30</a:t>
            </a:r>
            <a:endParaRPr lang="en-US" sz="1000" dirty="0"/>
          </a:p>
        </p:txBody>
      </p:sp>
      <p:sp>
        <p:nvSpPr>
          <p:cNvPr id="3" name="Text 1"/>
          <p:cNvSpPr/>
          <p:nvPr/>
        </p:nvSpPr>
        <p:spPr>
          <a:xfrm>
            <a:off x="457200" y="320040"/>
            <a:ext cx="1081735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C1.2.15 C1.2.16 Chemiosmosis and ATP synthesis; oxygen as the terminal electron acceptor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Protons through the turbine</a:t>
            </a:r>
            <a:endParaRPr lang="en-US" sz="2800" dirty="0"/>
          </a:p>
        </p:txBody>
      </p:sp>
      <p:sp>
        <p:nvSpPr>
          <p:cNvPr id="5" name="Shape 3"/>
          <p:cNvSpPr/>
          <p:nvPr/>
        </p:nvSpPr>
        <p:spPr>
          <a:xfrm>
            <a:off x="3223561" y="1581912"/>
            <a:ext cx="574457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289" y="1691640"/>
            <a:ext cx="552511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Chemiosmosis: the gradient makes ATP, and oxygen keeps the chain flowing.</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30</a:t>
            </a:r>
            <a:endParaRPr lang="en-US" sz="1000" dirty="0"/>
          </a:p>
        </p:txBody>
      </p:sp>
      <p:sp>
        <p:nvSpPr>
          <p:cNvPr id="3" name="Text 1"/>
          <p:cNvSpPr/>
          <p:nvPr/>
        </p:nvSpPr>
        <p:spPr>
          <a:xfrm>
            <a:off x="457200" y="320040"/>
            <a:ext cx="1081735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C1.2.15 C1.2.16 Chemiosmosis and ATP synthesis; oxygen as the terminal electron acceptor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Protons through the turbine</a:t>
            </a:r>
            <a:endParaRPr lang="en-US" sz="2800" dirty="0"/>
          </a:p>
        </p:txBody>
      </p:sp>
      <p:sp>
        <p:nvSpPr>
          <p:cNvPr id="5" name="Shape 3"/>
          <p:cNvSpPr/>
          <p:nvPr/>
        </p:nvSpPr>
        <p:spPr>
          <a:xfrm>
            <a:off x="496537" y="1627632"/>
            <a:ext cx="6687885"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606265" y="1737360"/>
            <a:ext cx="6468429"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Protons can return to the matrix through one protein only: ATP synthase.</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ATP synthase couples the energy released by the flow of protons to the phosphorylation of ADP.</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Making ATP with the energy of a proton gradient across a membrane is called chemiosmosis.</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Oxygen is the terminal electron acceptor: it takes the electrons from the last carrier, and protons from the matrix, and becomes water, called metabolic water.</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30</a:t>
            </a:r>
            <a:endParaRPr lang="en-US" sz="1000" dirty="0"/>
          </a:p>
        </p:txBody>
      </p:sp>
      <p:sp>
        <p:nvSpPr>
          <p:cNvPr id="3" name="Text 1"/>
          <p:cNvSpPr/>
          <p:nvPr/>
        </p:nvSpPr>
        <p:spPr>
          <a:xfrm>
            <a:off x="457200" y="320040"/>
            <a:ext cx="1081735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C1.2.15 C1.2.16 Chemiosmosis and ATP synthesis; oxygen as the terminal electron acceptor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Protons through the turbine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Reduced NAD from glycolysis, the link reaction and the Krebs cycle hands a pair of electrons to the first carrier, and becomes NAD again.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H+ in the space 0 · ATP 0</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30</a:t>
            </a:r>
            <a:endParaRPr lang="en-US" sz="1000" dirty="0"/>
          </a:p>
        </p:txBody>
      </p:sp>
      <p:sp>
        <p:nvSpPr>
          <p:cNvPr id="3" name="Text 1"/>
          <p:cNvSpPr/>
          <p:nvPr/>
        </p:nvSpPr>
        <p:spPr>
          <a:xfrm>
            <a:off x="457200" y="320040"/>
            <a:ext cx="1081735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C1.2.15 C1.2.16 Chemiosmosis and ATP synthesis; oxygen as the terminal electron acceptor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Protons through the turbine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As the electrons pass along the chain they give up energy, which the carriers use to pump protons into the intermembrane space.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H+ in the space 8 · ATP 0</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30</a:t>
            </a:r>
            <a:endParaRPr lang="en-US" sz="1000" dirty="0"/>
          </a:p>
        </p:txBody>
      </p:sp>
      <p:sp>
        <p:nvSpPr>
          <p:cNvPr id="3" name="Text 1"/>
          <p:cNvSpPr/>
          <p:nvPr/>
        </p:nvSpPr>
        <p:spPr>
          <a:xfrm>
            <a:off x="457200" y="320040"/>
            <a:ext cx="1081735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C1.2.15 C1.2.16 Chemiosmosis and ATP synthesis; oxygen as the terminal electron acceptor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Protons through the turbine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Protons pile up in the narrow space: a proton gradient. The membrane will not let them back through, except at one place.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H+ in the space 23 · ATP 1</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30</a:t>
            </a:r>
            <a:endParaRPr lang="en-US" sz="1000" dirty="0"/>
          </a:p>
        </p:txBody>
      </p:sp>
      <p:sp>
        <p:nvSpPr>
          <p:cNvPr id="3" name="Text 1"/>
          <p:cNvSpPr/>
          <p:nvPr/>
        </p:nvSpPr>
        <p:spPr>
          <a:xfrm>
            <a:off x="457200" y="320040"/>
            <a:ext cx="1081735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C1.2.15 C1.2.16 Chemiosmosis and ATP synthesis; oxygen as the terminal electron acceptor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Protons through the turbine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Protons flow back down their gradient through ATP synthase, turning it. The energy joins ADP and phosphate: ATP.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H+ in the space 24 · ATP 8</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30</a:t>
            </a:r>
            <a:endParaRPr lang="en-US" sz="1000" dirty="0"/>
          </a:p>
        </p:txBody>
      </p:sp>
      <p:sp>
        <p:nvSpPr>
          <p:cNvPr id="3" name="Text 1"/>
          <p:cNvSpPr/>
          <p:nvPr/>
        </p:nvSpPr>
        <p:spPr>
          <a:xfrm>
            <a:off x="457200" y="320040"/>
            <a:ext cx="1081735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C1.2.15 C1.2.16 Chemiosmosis and ATP synthesis; oxygen as the terminal electron acceptor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Protons through the turbine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Oxygen takes the electrons at the end of the chain, with protons from the matrix, making water. That keeps the electrons flowing.</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H+ in the space 22 · ATP 16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30</a:t>
            </a:r>
            <a:endParaRPr lang="en-US" sz="1000" dirty="0"/>
          </a:p>
        </p:txBody>
      </p:sp>
      <p:sp>
        <p:nvSpPr>
          <p:cNvPr id="3" name="Text 1"/>
          <p:cNvSpPr/>
          <p:nvPr/>
        </p:nvSpPr>
        <p:spPr>
          <a:xfrm>
            <a:off x="457200" y="320040"/>
            <a:ext cx="1081735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C1.2.15 C1.2.16 Chemiosmosis and ATP synthesis; oxygen as the terminal electron acceptor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Protons through the turbine</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3058907" y="1600200"/>
            <a:ext cx="6073882"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150347" y="1691640"/>
            <a:ext cx="5891002"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chain and the turbine: click to play. It loops every 36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30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cell’s mitochondria run out of oxygen. What happens to the electron transport chain?</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Electrons back up and the pumping stops</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runs faster to make up for it</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keeps pumping, but makes no water</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ATP synthase runs backwards and starts to make oxygen</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30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cell’s mitochondria run out of oxygen. What happens to the electron transport chain?</a:t>
            </a:r>
            <a:endParaRPr lang="en-US" sz="2600" dirty="0"/>
          </a:p>
        </p:txBody>
      </p:sp>
      <p:sp>
        <p:nvSpPr>
          <p:cNvPr id="5" name="Text 3"/>
          <p:cNvSpPr/>
          <p:nvPr/>
        </p:nvSpPr>
        <p:spPr>
          <a:xfrm>
            <a:off x="731520" y="184404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Electrons back up and the pumping stops</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runs faster to make up for it</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keeps pumping, but makes no water</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ATP synthase runs backwards and starts to make oxygen</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electrons back up. With nothing to take them at the end, the last carrier stays full, then the one before it, all the way back. No electrons flow, so no protons are pumped, the gradient runs down and ATP synthase stops. Reduced NAD cannot be unloaded either. Try it in the film below.</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30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ATP synthase is not a pump: protons flow through it, down their gradient, and that flow drives it. The pumps are in the chain.</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38</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whole journey</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Summary · hl (optional): Four corners</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38</a:t>
            </a:r>
            <a:endParaRPr lang="en-US" sz="1000" dirty="0"/>
          </a:p>
        </p:txBody>
      </p:sp>
      <p:sp>
        <p:nvSpPr>
          <p:cNvPr id="3" name="Text 1"/>
          <p:cNvSpPr/>
          <p:nvPr/>
        </p:nvSpPr>
        <p:spPr>
          <a:xfrm>
            <a:off x="457200" y="320040"/>
            <a:ext cx="277063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SUMMARY · HL (OPTIONAL)</a:t>
            </a:r>
            <a:endParaRPr lang="en-US" sz="1100" dirty="0"/>
          </a:p>
        </p:txBody>
      </p:sp>
      <p:sp>
        <p:nvSpPr>
          <p:cNvPr id="4" name="Text 2"/>
          <p:cNvSpPr/>
          <p:nvPr/>
        </p:nvSpPr>
        <p:spPr>
          <a:xfrm>
            <a:off x="3364992" y="320040"/>
            <a:ext cx="2066544"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IF THERE IS TIME</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Four corners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A3 paper.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Divide a page into four: glycolysis, link reaction, Krebs cycle, and chain and chemiosmosis. In each corner, ten keywords and a small picture: where, what, why and how.</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48</a:t>
            </a:r>
            <a:endParaRPr lang="en-US" sz="1000" dirty="0"/>
          </a:p>
        </p:txBody>
      </p:sp>
      <p:sp>
        <p:nvSpPr>
          <p:cNvPr id="3" name="Text 1"/>
          <p:cNvSpPr/>
          <p:nvPr/>
        </p:nvSpPr>
        <p:spPr>
          <a:xfrm>
            <a:off x="457200" y="320040"/>
            <a:ext cx="186537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LOOP GAME · HL</a:t>
            </a:r>
            <a:endParaRPr lang="en-US" sz="1100" dirty="0"/>
          </a:p>
        </p:txBody>
      </p:sp>
      <p:sp>
        <p:nvSpPr>
          <p:cNvPr id="4" name="Text 2"/>
          <p:cNvSpPr/>
          <p:nvPr/>
        </p:nvSpPr>
        <p:spPr>
          <a:xfrm>
            <a:off x="245973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The loop game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A printed set, one card per student.</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Eighteen cards, each an answer and a question, that loop back to the start. Each student reads their answer and the next question until the loop closes. The corrections to look for: aerobic respiration gives about 30 to 32 ATP (not 36 to 38); the Krebs cycle’s main product is reduced NAD (no FADH₂ at IB); the product in humans is lactate (not “lactic acid”); and hydrolysis of ATP releases energy.</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48 to 55</a:t>
            </a:r>
            <a:endParaRPr lang="en-US" sz="1000" dirty="0"/>
          </a:p>
        </p:txBody>
      </p:sp>
      <p:sp>
        <p:nvSpPr>
          <p:cNvPr id="3" name="Text 1"/>
          <p:cNvSpPr/>
          <p:nvPr/>
        </p:nvSpPr>
        <p:spPr>
          <a:xfrm>
            <a:off x="457200" y="320040"/>
            <a:ext cx="166420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WRITING · HL</a:t>
            </a:r>
            <a:endParaRPr lang="en-US" sz="1100" dirty="0"/>
          </a:p>
        </p:txBody>
      </p:sp>
      <p:sp>
        <p:nvSpPr>
          <p:cNvPr id="4" name="Text 2"/>
          <p:cNvSpPr/>
          <p:nvPr/>
        </p:nvSpPr>
        <p:spPr>
          <a:xfrm>
            <a:off x="225856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7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Plan an 8-mark answer</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Lined paper.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“Explain how ATP is made in the mitochondrion by chemiosmosis.” Plan it in keywords first: reduced NAD from three stages, a pair of electrons to the first carrier, energy released along the chain, protons pumped into the intermembrane space, a gradient, ATP synthase, protons flow back, ADP and phosphate joined, oxygen as terminal acceptor, water, which keeps the chain flowing, and cristae for area. Then write it.</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electrons passed along the chain build a proton gradient across the inner membrane  (C1.2.13, C1.2.14)</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ATP synthase uses the proton gradient to make ATP, and why oxygen is needed at the end of the chain  (C1.2.15, C1.2.16)</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Rewrite your Do now sentence so that it would earn two marks.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C1.2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10 Down the chain</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11 Protons through the turbine</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C1.2,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C1.2</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C1.2</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Cell Respiration HL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Cell Respiration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Cell Respiration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Cell Respiration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C1.2 Cell respiration</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C1.2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C1.2 Cell Respiration</a:t>
            </a:r>
            <a:endParaRPr lang="en-US" sz="1300" dirty="0"/>
          </a:p>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7" invalidUrl="" action="" tgtFrame="" tooltip="" history="1" highlightClick="0" endSnd="0">
                  <a:extLst>
                    <a:ext uri="{A12FA001-AC4F-418D-AE19-62706E023703}">
                      <ahyp:hlinkClr xmlns:ahyp="http://schemas.microsoft.com/office/drawing/2018/hyperlinkcolor" val="tx"/>
                    </a:ext>
                  </a:extLst>
                </a:hlinkClick>
              </a:rPr>
              <a:t>B3.2–C2.2 Plant Transport, Respiration &amp; Neural Signalling</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33</Slides>
  <Notes>33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C1.2 Cell respiration, lesson 5: The chain, the turbine and the whole journey (HL)</dc:title>
  <dc:subject>PptxGenJS Presentation</dc:subject>
  <dc:creator>Biology by Bradford</dc:creator>
  <cp:lastModifiedBy>Biology by Bradford</cp:lastModifiedBy>
  <cp:revision>1</cp:revision>
  <dcterms:created xsi:type="dcterms:W3CDTF">2026-10-20T04:50:38Z</dcterms:created>
  <dcterms:modified xsi:type="dcterms:W3CDTF">2026-10-20T04:50:38Z</dcterms:modified>
</cp:coreProperties>
</file>