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notesMasterIdLst>
    <p:notesMasterId r:id="rId5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notesMaster" Target="notesMasters/notesMaster1.xml"/><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C1.3, Photosynthesis. Lesson 1 of 6: Light into sugar, 60 minutes.
The plan, minute by minute (each slide's footer says where you are):
0 to 6 min (6)  Do now: sketch the equation
6 to 14 min (8)  Where the energy comes from
14 to 28 min (14)  Where the atoms go
28 to 38 min (10)  Two processes compared
38 to 54 min (16)  Why leaves are green
54 to 60 min (6)  Exit
What students get wrong:
The oxygen comes from carbon dioxide. It comes from water (chapter 2).
Plants get their mass from the soil. Most of it is carbon and oxygen from the air.
Plants photosynthesise by day and respire by night. They respire all the time.
Leaves are green because chlorophyll makes green light. Green is what is not absorbed.
Light splits water directly. Chlorophyll absorbs the light, and its energy is used to split the water; light falling on water does not split it.
Stretch and support:
Support: chapter captions as cut-up cards to put in order; the dotted key terms as a glossary; a writing frame for “explain the effect of light intensity” (rise, why, plateau, why).
Stretch: if all the oxygen given off comes from water, the equation needs 12 water molecules in and 6 out. Write that equation and say why.
The lesson plan to print: https://www.biologybybradford.com/guides/downloads/ib-biology-c1-3-photosynthesis-lesson-1-plan.pdf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 equation (6 min).
The plan: Students draw photosynthesis as a picture with its inputs, outputs and conditions, from memory (activity below), then share it with a partner.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sketch the equation (6 min).
The plan: Students draw photosynthesis as a picture with its inputs, outputs and conditions, from memory (activity below), then share it with a partner.
The activity: Sketch the equation. Students draw photosynthesis as a picture: what goes in, what comes out, where, and what it needs. Shared with a partner, then compared with chapter 2’s figure.
Needs: mini whiteboards.
The time: 6 minutes, minutes 0 to 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Photosynthesis transforms light energy into chemical energy. In a leaf, pigments absorb light, and that energy ends up in the bonds of carbon compounds the plant builds: first sugars, then everything else it is made of. Light is not stored. It is changed into a different form, an energy transformation.
That chemical energy runs nearly every food chain. Plants, algae and cyanobacteria are producers. A rabbit eating grass, and a fox eating the rabbit, are living on energy the grass caught from the Sun. A few ecosystems, round deep-sea vents, run on chemical energy from the vent instead (C4.2 returns to this), but almost all the others depend on photosynthesis.
Cells need that energy for three kinds of work: building large molecules (anabolism, C1.1), moving substances against their gradients (active transport, B2.1), and movement, from muscle contraction to the pulling apart of chromosomes. Respiration (C1.2) releases the energy from carbon compounds and holds it in ATP, which pays for the work. At every step some energy leaves as heat. Energy flows through an ecosystem and is not recycled; carbon is (C4.2).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Photosynthesis transforms light energy into chemical energy. In a leaf, pigments absorb light, and that energy ends up in the bonds of carbon compounds the plant builds: first sugars, then everything else it is made of. Light is not stored. It is changed into a different form, an energy transformation.
That chemical energy runs nearly every food chain. Plants, algae and cyanobacteria are producers. A rabbit eating grass, and a fox eating the rabbit, are living on energy the grass caught from the Sun. A few ecosystems, round deep-sea vents, run on chemical energy from the vent instead (C4.2 returns to this), but almost all the others depend on photosynthesis.
Cells need that energy for three kinds of work: building large molecules (anabolism, C1.1), moving substances against their gradients (active transport, B2.1), and movement, from muscle contraction to the pulling apart of chromosomes. Respiration (C1.2) releases the energy from carbon compounds and holds it in ATP, which pays for the work. At every step some energy leaves as heat. Energy flows through an ecosystem and is not recycled; carbon is (C4.2).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Photosynthesis transforms light energy into chemical energy. In a leaf, pigments absorb light, and that energy ends up in the bonds of carbon compounds the plant builds: first sugars, then everything else it is made of. Light is not stored. It is changed into a different form, an energy transformation.
That chemical energy runs nearly every food chain. Plants, algae and cyanobacteria are producers. A rabbit eating grass, and a fox eating the rabbit, are living on energy the grass caught from the Sun. A few ecosystems, round deep-sea vents, run on chemical energy from the vent instead (C4.2 returns to this), but almost all the others depend on photosynthesis.
Cells need that energy for three kinds of work: building large molecules (anabolism, C1.1), moving substances against their gradients (active transport, B2.1), and movement, from muscle contraction to the pulling apart of chromosomes. Respiration (C1.2) releases the energy from carbon compounds and holds it in ATP, which pays for the work. At every step some energy leaves as heat. Energy flows through an ecosystem and is not recycled; carbon is (C4.2).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Photosynthesis transforms light energy into chemical energy. In a leaf, pigments absorb light, and that energy ends up in the bonds of carbon compounds the plant builds: first sugars, then everything else it is made of. Light is not stored. It is changed into a different form, an energy transformation.
That chemical energy runs nearly every food chain. Plants, algae and cyanobacteria are producers. A rabbit eating grass, and a fox eating the rabbit, are living on energy the grass caught from the Sun. A few ecosystems, round deep-sea vents, run on chemical energy from the vent instead (C4.2 returns to this), but almost all the others depend on photosynthesis.
Cells need that energy for three kinds of work: building large molecules (anabolism, C1.1), moving substances against their gradients (active transport, B2.1), and movement, from muscle contraction to the pulling apart of chromosomes. Respiration (C1.2) releases the energy from carbon compounds and holds it in ATP, which pays for the work. At every step some energy leaves as heat. Energy flows through an ecosystem and is not recycled; carbon is (C4.2).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Photosynthesis transforms light energy into chemical energy. In a leaf, pigments absorb light, and that energy ends up in the bonds of carbon compounds the plant builds: first sugars, then everything else it is made of. Light is not stored. It is changed into a different form, an energy transformation.
That chemical energy runs nearly every food chain. Plants, algae and cyanobacteria are producers. A rabbit eating grass, and a fox eating the rabbit, are living on energy the grass caught from the Sun. A few ecosystems, round deep-sea vents, run on chemical energy from the vent instead (C4.2 returns to this), but almost all the others depend on photosynthesis.
Cells need that energy for three kinds of work: building large molecules (anabolism, C1.1), moving substances against their gradients (active transport, B2.1), and movement, from muscle contraction to the pulling apart of chromosomes. Respiration (C1.2) releases the energy from carbon compounds and holds it in ATP, which pays for the work. At every step some energy leaves as heat. Energy flows through an ecosystem and is not recycled; carbon is (C4.2).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Answer: B. From sunlight, caught by grass. The cow turned some of the grass’s chemical energy into milk; the cheese holds what is left. Follow the energy in almost any food back far enough and you reach a leaf in the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Where the energy comes from (8 min).
The plan: Chapter 1: the predict (the cheese) as a vote, then the figure. Pairs draw the Energy flowchart (below).
The activity: Energy flowchart. Eight cards (Sun, light energy, leaf, chemical energy in glucose, a rabbit, chemical energy in ATP, muscle contraction, heat) laid as a flowchart (chapter 1). Then pairs add where heat leaves at every step.
Needs: card sets.
The time: 8 minutes, minutes 6 to 14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
The animation "From light to sugar", paused at 8.9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
The animation "From light to sugar", paused at 15.0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
The animation "From light to sugar", paused at 20.8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
The animation "From light to sugar", paused at 25.0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
The animation "From light to sugar", paused at 33.4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word equation for photosynthesis is carbon dioxide + water → glucose + oxygen, with light energy and chlorophyll written over the arrow. In symbols it reads 6CO₂ + 6H₂O → C₆H₁₂O₆ + 6O₂, and the product that matters is glucose.
Look at the molecules. Carbon dioxide has carbon and oxygen but no hydrogen, and glucose needs plenty. The plant gets its hydrogen from water. It splits water using energy from the light that chlorophyll absorbs, a step called photolysis, and the hydrogen is added to carbon dioxide to build glucose. So glucose’s carbon and oxygen come from carbon dioxide, and its hydrogen comes from water. Most of a tree’s dry mass is carbon and oxygen taken from the air, not from the soil.
The oxygen gas a leaf gives off is a by-product. It comes from the water that was split, not from carbon dioxide. Every organism that photosynthesises this way gives off oxygen: plants, algae (from single cells to seaweeds) and cyanobacteria.
Example: How we know In 1941 Ruben and colleagues gave algae water made with a heavy form of oxygen. The oxygen gas the algae gave off was heavy too. When the heavy oxygen was in the carbon dioxide instead, the gas was not. The oxygen had come from the water.
The animation "From light to sugar", paused at 41.5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video is photosynthesis-b2ff08.mp4, one loop of the animation in the guide. It plays in PowerPoint and Keynote. Google Slides does not play a video embedded in a .pptx: download photosynthesis-b2ff08.mp4 (https://www.biologybybradford.com/guides/downloads/scenes/photosynthesis-b2ff08.mp4), upload it to Google Drive, then Insert &gt; Video &gt; Google Drive.
In the guide the class can change it as it runs: https://www.biologybybradford.com/guides/ib-biology-c1-3-photosynthesis#equation
What it shows, in order:
1. Into a leaf, a palisade cell, a chloroplast and the thylakoids where its pigments sit.
2. Chlorophyll absorbs red and blue light and reflects green.
3. Energy absorbed by chlorophyll splits water. The oxygen is given off as a by-product.
4. Carbon dioxide diffuses in from the air.
5. Hydrogen from water is added to carbon dioxide, building glucose, which can be stored as starch.
6. carbon dioxide + water → glucose +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Answer: D. From water. The plant splits water to get hydrogen, and the oxygen left over is given off. Ruben’s heavy-oxygen experiment showed it: heavy oxygen in the water came out as heavy oxygen gas; heavy oxygen in the carbon dioxide did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28 of 60: Where the atoms go (14 min).
The plan: Chapter 2: the predict, then the figure step by step. Then Where does each atom go? (the card sort below, or the chapter’s sorter on the board).
The activity: Where does each atom go?. Ten small cards (each a coloured atom: the carbon, hydrogen and oxygen atoms of glucose, the oxygen gas, the carbon in starch, the hydrogen in a fat, the oxygen atoms in the carbon dioxide, and so on) sorted onto two mats, “from carbon dioxide” and “from water” (chapter 2). The class then hears the heavy-oxygen story.
Needs: card sets and two mats per pair.
The time: 14 minutes, minutes 14 to 28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38 of 60: Two processes compared (10 min).
The plan: The Venn below: respiration, met in C1.2, against photosynthesis.
The activity: Two processes compared. A two-circle Venn: photosynthesis and respiration. Where it happens, inputs, outputs, energy in or out, and which organisms. At least three things go in the overlap (ATP made, membranes, enzymes, both in plant cells).
Needs: an A4 Venn sheet.
The time: 10 minutes, minutes 28 to 38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Visible light is the band of wavelengths from about 400 nm (violet) to about 700 nm (red). White light is every one of them together, and the shorter the wavelength, the more energy each photon carries.
A pigment absorbs a photon only if the photon’s energy matches a jump one of its electrons can make to a higher energy level. The electron is then excited. Photons with other energies are not absorbed: they pass through the pigment or bounce off it, which is reflection.
Chlorophyll’s electrons can make jumps that match blue and red photons, so it absorbs those strongly and very little green. The green is reflected or passes through. That is why leaves look green: you see the light they did not use. The energy of the excited electron is what photosynthesis turns into chemical energy.
Accessory pigments, the carotenoids, absorb blue and blue-green light that chlorophyll a takes up less, and widen the range of light a leaf can use. In autumn the chlorophyll breaks down first, and the carotenoids show as yellow and orange. An absorption spectrum shows, wavelength by wavelength, how much of the light a pigment takes in. Draw it with both the wavelengths in nm and the colours along the horizontal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Visible light is the band of wavelengths from about 400 nm (violet) to about 700 nm (red). White light is every one of them together, and the shorter the wavelength, the more energy each photon carries.
A pigment absorbs a photon only if the photon’s energy matches a jump one of its electrons can make to a higher energy level. The electron is then excited. Photons with other energies are not absorbed: they pass through the pigment or bounce off it, which is reflection.
Chlorophyll’s electrons can make jumps that match blue and red photons, so it absorbs those strongly and very little green. The green is reflected or passes through. That is why leaves look green: you see the light they did not use. The energy of the excited electron is what photosynthesis turns into chemical energy.
Accessory pigments, the carotenoids, absorb blue and blue-green light that chlorophyll a takes up less, and widen the range of light a leaf can use. In autumn the chlorophyll breaks down first, and the carotenoids show as yellow and orange. An absorption spectrum shows, wavelength by wavelength, how much of the light a pigment takes in. Draw it with both the wavelengths in nm and the colours along the horizontal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Visible light is the band of wavelengths from about 400 nm (violet) to about 700 nm (red). White light is every one of them together, and the shorter the wavelength, the more energy each photon carries.
A pigment absorbs a photon only if the photon’s energy matches a jump one of its electrons can make to a higher energy level. The electron is then excited. Photons with other energies are not absorbed: they pass through the pigment or bounce off it, which is reflection.
Chlorophyll’s electrons can make jumps that match blue and red photons, so it absorbs those strongly and very little green. The green is reflected or passes through. That is why leaves look green: you see the light they did not use. The energy of the excited electron is what photosynthesis turns into chemical energy.
Accessory pigments, the carotenoids, absorb blue and blue-green light that chlorophyll a takes up less, and widen the range of light a leaf can use. In autumn the chlorophyll breaks down first, and the carotenoids show as yellow and orange. An absorption spectrum shows, wavelength by wavelength, how much of the light a pigment takes in. Draw it with both the wavelengths in nm and the colours along the horizontal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Visible light is the band of wavelengths from about 400 nm (violet) to about 700 nm (red). White light is every one of them together, and the shorter the wavelength, the more energy each photon carries.
A pigment absorbs a photon only if the photon’s energy matches a jump one of its electrons can make to a higher energy level. The electron is then excited. Photons with other energies are not absorbed: they pass through the pigment or bounce off it, which is reflection.
Chlorophyll’s electrons can make jumps that match blue and red photons, so it absorbs those strongly and very little green. The green is reflected or passes through. That is why leaves look green: you see the light they did not use. The energy of the excited electron is what photosynthesis turns into chemical energy.
Accessory pigments, the carotenoids, absorb blue and blue-green light that chlorophyll a takes up less, and widen the range of light a leaf can use. In autumn the chlorophyll breaks down first, and the carotenoids show as yellow and orange. An absorption spectrum shows, wavelength by wavelength, how much of the light a pigment takes in. Draw it with both the wavelengths in nm and the colours along the horizontal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Visible light is the band of wavelengths from about 400 nm (violet) to about 700 nm (red). White light is every one of them together, and the shorter the wavelength, the more energy each photon carries.
A pigment absorbs a photon only if the photon’s energy matches a jump one of its electrons can make to a higher energy level. The electron is then excited. Photons with other energies are not absorbed: they pass through the pigment or bounce off it, which is reflection.
Chlorophyll’s electrons can make jumps that match blue and red photons, so it absorbs those strongly and very little green. The green is reflected or passes through. That is why leaves look green: you see the light they did not use. The energy of the excited electron is what photosynthesis turns into chemical energy.
Accessory pigments, the carotenoids, absorb blue and blue-green light that chlorophyll a takes up less, and widen the range of light a leaf can use. In autumn the chlorophyll breaks down first, and the carotenoids show as yellow and orange. An absorption spectrum shows, wavelength by wavelength, how much of the light a pigment takes in. Draw it with both the wavelengths in nm and the colours along the horizontal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Visible light is the band of wavelengths from about 400 nm (violet) to about 700 nm (red). White light is every one of them together, and the shorter the wavelength, the more energy each photon carries.
A pigment absorbs a photon only if the photon’s energy matches a jump one of its electrons can make to a higher energy level. The electron is then excited. Photons with other energies are not absorbed: they pass through the pigment or bounce off it, which is reflection.
Chlorophyll’s electrons can make jumps that match blue and red photons, so it absorbs those strongly and very little green. The green is reflected or passes through. That is why leaves look green: you see the light they did not use. The energy of the excited electron is what photosynthesis turns into chemical energy.
Accessory pigments, the carotenoids, absorb blue and blue-green light that chlorophyll a takes up less, and widen the range of light a leaf can use. In autumn the chlorophyll breaks down first, and the carotenoids show as yellow and orange. An absorption spectrum shows, wavelength by wavelength, how much of the light a pigment takes in. Draw it with both the wavelengths in nm and the colours along the horizontal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Answer: D. A photon is absorbed only if its energy matches a jump an electron in the pigment can make. Chlorophyll’s electrons have jumps that match red and blue photons, not green ones, so green passes through or bounces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Richard: Red (about 700 nm, absorbed)
Of: Orange (about 610 nm)
York: Yellow (about 580 nm)
Gave: Green (about 530 nm, mostly reflected)
Battle: Blue (about 450 nm, absorbed)
In: Indigo (about 440 nm)
Vain: Violet (about 400 nm)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54 of 60: Why leaves are green (16 min).
The plan: Chapter 4: the predict. Students sketch the spectrum on paper (Draw the spectrum, below), then set chapter 4’s handles on the board. Play the figure, then turn over the Richard Of York tiles.
The activity: Draw the spectrum. On axes with wavelengths and a coloured strip of the visible spectrum, students sketch chlorophyll’s absorption spectrum in pencil, then chlorophyll b’s in another colour, and check against chapter 4’s figure.
Needs: printed axes and coloured pencils.
The time: 16 minutes, minutes 38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Label where each atom of glucose came from, and say in one sentence why a leaf looks green.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Label where each atom of glucose came from, and say in one sentence why a leaf looks green.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https://www.biologybybradford.com/exam-maker/sit?topics=C1.3&amp;level=SL&amp;paper=quiz&amp;marks=15&amp;src=ep
The guide: https://www.biologybybradford.com/guides/ib-biology-c1-3-photosynthesis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C1.3  ·  Photosynthesis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video" Target="../media/media-27-1.mp4"/><Relationship Id="rId2" Type="http://schemas.microsoft.com/office/2007/relationships/media" Target="../media/media-27-1.mp4"/><Relationship Id="rId3" Type="http://schemas.openxmlformats.org/officeDocument/2006/relationships/image" Target="../media/image-27-3.png"/><Relationship Id="rId4" Type="http://schemas.openxmlformats.org/officeDocument/2006/relationships/slideLayout" Target="../slideLayouts/slideLayout2.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2.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hyperlink" Target="https://www.biologybybradford.com/exam-maker/sit?topics=C1.3&amp;level=SL&amp;paper=quiz&amp;marks=15&amp;src=ep" TargetMode="External"/><Relationship Id="rId2" Type="http://schemas.openxmlformats.org/officeDocument/2006/relationships/hyperlink" Target="https://www.biologybybradford.com/guides/ib-biology-c1-3-photosynthesis" TargetMode="External"/><Relationship Id="rId3" Type="http://schemas.openxmlformats.org/officeDocument/2006/relationships/hyperlink" Target="https://www.biologybybradford.com/guides/ib-biology-c1-3-photosynthesis#energy" TargetMode="External"/><Relationship Id="rId4" Type="http://schemas.openxmlformats.org/officeDocument/2006/relationships/hyperlink" Target="https://www.biologybybradford.com/guides/ib-biology-c1-3-photosynthesis#equation" TargetMode="External"/><Relationship Id="rId5" Type="http://schemas.openxmlformats.org/officeDocument/2006/relationships/hyperlink" Target="https://www.biologybybradford.com/guides/ib-biology-c1-3-photosynthesis#absorption" TargetMode="External"/><Relationship Id="rId6" Type="http://schemas.openxmlformats.org/officeDocument/2006/relationships/hyperlink" Target="https://www.biologybybradford.com/tools/tarsia?topics=ib:C1.3&amp;level=HL" TargetMode="External"/><Relationship Id="rId7" Type="http://schemas.openxmlformats.org/officeDocument/2006/relationships/hyperlink" Target="https://www.biologybybradford.com/tools/dominos?topics=ib:C1.3&amp;level=HL" TargetMode="External"/><Relationship Id="rId8" Type="http://schemas.openxmlformats.org/officeDocument/2006/relationships/hyperlink" Target="https://www.biologybybradford.com/tools/picture-reveal?topics=ib:C1.3&amp;level=HL" TargetMode="External"/><Relationship Id="rId9" Type="http://schemas.openxmlformats.org/officeDocument/2006/relationships/hyperlink" Target="https://www.biologybybradford.com/tools/pub-quiz?topics=ib:C1.3&amp;level=HL" TargetMode="External"/><Relationship Id="rId10" Type="http://schemas.openxmlformats.org/officeDocument/2006/relationships/hyperlink" Target="https://www.biologybybradford.com/escape-rooms?bank=ib:C1.3&amp;level=HL#bank" TargetMode="External"/><Relationship Id="rId11" Type="http://schemas.openxmlformats.org/officeDocument/2006/relationships/hyperlink" Target="https://www.biologybybradford.com/mcqs/ib-biology-topic-c-1-3-photosynthesis" TargetMode="External"/><Relationship Id="rId12" Type="http://schemas.openxmlformats.org/officeDocument/2006/relationships/hyperlink" Target="https://www.biologybybradford.com/tools/revision-maps/c1-3-photosynthesis" TargetMode="External"/><Relationship Id="rId13" Type="http://schemas.openxmlformats.org/officeDocument/2006/relationships/hyperlink" Target="https://www.biologybybradford.com/exam-maker/ib/c1-3-photosynthesis" TargetMode="External"/><Relationship Id="rId14" Type="http://schemas.openxmlformats.org/officeDocument/2006/relationships/hyperlink" Target="https://www.splycr.com/?set=0815937c-ae27-57ea-a08e-99d8ea8a3231" TargetMode="External"/><Relationship Id="rId15" Type="http://schemas.openxmlformats.org/officeDocument/2006/relationships/slideLayout" Target="../slideLayouts/slideLayout2.xml"/><Relationship Id="rId16"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C1.3</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Photosynthesis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Light into sugar</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C1.3.1, C1.3.2, C1.3.3 and C1.3.5</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Where the energy and the atoms of glucose come from, why the oxygen is from water, and why leaves absorb red and blue light</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4</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Explain how photosynthesis turns light energy into the chemical energy of carbon compounds, and why ecosystems depend on it  (C1.3.1)</a:t>
            </a:r>
            <a:endParaRPr lang="en-US" sz="1800" dirty="0"/>
          </a:p>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Write the word equation, say where each atom of glucose comes from, and explain why the oxygen given off comes from water  (C1.3.2, C1.3.3)</a:t>
            </a:r>
            <a:endParaRPr lang="en-US" sz="1800" dirty="0"/>
          </a:p>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Explain why pigments absorb only some wavelengths, and read and sketch an absorption spectrum with wavelengths and colours  (C1.3.5)</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Sketch the equation</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draw photosynthesis as a picture with its inputs, outputs and conditions, from memory, then share it with a partner.</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Sketch the equation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draw photosynthesis as a picture: what goes in, what comes out, where, and what it needs. Shared with a partner, then compared with chapter 2’s figure.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the energy comes from</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draw the Energy flowchart.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C1.3.1 Light energy to chemical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Sunlight in, chemical energy out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Light energy from the Sun reaches a leaf.</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C1.3.1 Light energy to chemical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Sunlight in, chemical energy out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Photosynthesis turns it into chemical energy in the bonds of sugar.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C1.3.1 Light energy to chemical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Sunlight in, chemical energy out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cow lives on that energy, and stores some of it in milk.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C1.3.1 Light energy to chemical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Sunlight in, chemical energy out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You release it in respiration, as ATP, and every step loses some as heat.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C1.3.1 Light energy to chemical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Sunlight in, chemical energy out</a:t>
            </a:r>
            <a:endParaRPr lang="en-US" sz="2800" dirty="0"/>
          </a:p>
        </p:txBody>
      </p:sp>
      <p:sp>
        <p:nvSpPr>
          <p:cNvPr id="5" name="Shape 3"/>
          <p:cNvSpPr/>
          <p:nvPr/>
        </p:nvSpPr>
        <p:spPr>
          <a:xfrm>
            <a:off x="658300" y="1627632"/>
            <a:ext cx="63643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28" y="1737360"/>
            <a:ext cx="61449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Photosynthesis transforms light energy into the chemical energy of carbon compounds.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Producers make the carbon compounds that every consumer in a food chain depends 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Energy flows light, then chemical energy in sugar, then ATP, then work and heat.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chemical energy in a slice of cheese: where did it first come from?</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Heat made in the cow’s own muscles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Light caught by the grass it ate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Minerals the grass took from the soil</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Sugars dissolved in the water it drank</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chemical energy in a slice of cheese: where did it first come from?</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Heat made in the cow’s own muscles</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Light caught by the grass it ate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Minerals the grass took from the soil</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Sugars dissolved in the water it drank</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From sunlight, caught by grass. The cow turned some of the grass’s chemical energy into milk; the cheese holds what is left. Follow the energy in almost any food back far enough and you reach a leaf in the light.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Photosynthesis does not make energy; it changes light energy into chemical energy. And plants respire too, in the dark and in the light: they use some of the sugar they make.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PAIRS</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Energy flowchart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Card sets.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Eight cards (Sun, light energy, leaf, chemical energy in glucose, a rabbit, chemical energy in ATP, muscle contraction, heat) laid as a flowchart (chapter 1). Then pairs add where heat leaves at every step.</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the atoms go</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2: Carbon from the air, hydrogen from water</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Card sort: Where does each atom go?</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What goes in: carbon dioxide from the air, water from the soil.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Light energy splits water. The oxygen leaves as a by-product.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hydrogen is added to carbon dioxide, building glucose.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carbon dioxide + water → glucose + oxygen. The bars show where each atom came from: green, carbon dioxide; pink,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937573" y="1627632"/>
            <a:ext cx="58058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01" y="1737360"/>
            <a:ext cx="55863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Carbon dioxide + water → glucose + oxygen, with light energy and chlorophyll over the arrow.</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Glucose’s carbon and oxygen come from carbon dioxide; its hydrogen comes from water.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oxygen given off comes from the water that is split, and is a by-product.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595592" y="1627632"/>
            <a:ext cx="6489776"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05320" y="1737360"/>
            <a:ext cx="6270320"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Carbon dioxide + water → glucose + oxygen, with light energy and chlorophyll over the arrow.</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Glucose’s carbon and oxygen come from carbon dioxide; its hydrogen comes from water.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oxygen given off comes from the water that is split, and is a by-product.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Into a leaf, a palisade cell, a chloroplast and the thylakoids where its pigments sit.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Thylakoid</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Chlorophyll absorbs red and blue light and reflects green.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Leaf</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Energy absorbed by chlorophyll splits water. The oxygen is given off as a by-product.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Chloroplast · oxygen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Carbon dioxide diffuses in from the air.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Leaf · carbon dioxide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Hydrogen from water is added to carbon dioxide, building glucose, which can be stored as starch.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Chloroplast · glucose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carbon dioxide + water → glucose + oxygen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Leaf · glucose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C1.3.2 C1.3.3 Carbon dioxide to glucose, with oxygen as a by-product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Carbon from the air, hydrogen from water</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From light to sugar: click to play. It loops every 42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Where does the oxygen gas a leaf gives off come from?</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From the carbon dioxide it absorbs</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From both, half and half</a:t>
            </a:r>
            <a:endParaRPr lang="en-US" sz="1900" dirty="0"/>
          </a:p>
        </p:txBody>
      </p:sp>
      <p:sp>
        <p:nvSpPr>
          <p:cNvPr id="7" name="Text 5"/>
          <p:cNvSpPr/>
          <p:nvPr/>
        </p:nvSpPr>
        <p:spPr>
          <a:xfrm>
            <a:off x="731520" y="28275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From the glucose it breaks down</a:t>
            </a:r>
            <a:endParaRPr lang="en-US" sz="1900" dirty="0"/>
          </a:p>
        </p:txBody>
      </p:sp>
      <p:sp>
        <p:nvSpPr>
          <p:cNvPr id="8" name="Text 6"/>
          <p:cNvSpPr/>
          <p:nvPr/>
        </p:nvSpPr>
        <p:spPr>
          <a:xfrm>
            <a:off x="731520" y="351739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From the water it splits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Where does the oxygen gas a leaf gives off come from?</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From the carbon dioxide it absorbs</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From both, half and half</a:t>
            </a:r>
            <a:endParaRPr lang="en-US" sz="1900" dirty="0"/>
          </a:p>
        </p:txBody>
      </p:sp>
      <p:sp>
        <p:nvSpPr>
          <p:cNvPr id="7" name="Text 5"/>
          <p:cNvSpPr/>
          <p:nvPr/>
        </p:nvSpPr>
        <p:spPr>
          <a:xfrm>
            <a:off x="731520" y="28275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From the glucose it breaks down</a:t>
            </a:r>
            <a:endParaRPr lang="en-US" sz="1900" dirty="0"/>
          </a:p>
        </p:txBody>
      </p:sp>
      <p:sp>
        <p:nvSpPr>
          <p:cNvPr id="8" name="Text 6"/>
          <p:cNvSpPr/>
          <p:nvPr/>
        </p:nvSpPr>
        <p:spPr>
          <a:xfrm>
            <a:off x="731520" y="351739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From the water it splits</a:t>
            </a:r>
            <a:endParaRPr lang="en-US" sz="1900" dirty="0"/>
          </a:p>
        </p:txBody>
      </p:sp>
      <p:sp>
        <p:nvSpPr>
          <p:cNvPr id="9" name="Text 7"/>
          <p:cNvSpPr/>
          <p:nvPr/>
        </p:nvSpPr>
        <p:spPr>
          <a:xfrm>
            <a:off x="731520" y="4207256"/>
            <a:ext cx="10728655" cy="212039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From water. The plant splits water to get hydrogen, and the oxygen left over is given off. Ruben’s heavy-oxygen experiment showed it: heavy oxygen in the water came out as heavy oxygen gas; heavy oxygen in the carbon dioxide did not.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oxygen comes from carbon dioxide” is the commonest slip, because the equation seems to say so. Carbon dioxide’s oxygen ends up in the glucose and in the water that is made again. And light does not split water by itself: chlorophyll catches the light first (chapter 9).</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Where does each atom go?</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Card sets and two mats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Ten small cards (each a coloured atom: the carbon, hydrogen and oxygen atoms of glucose, the oxygen gas, the carbon in starch, the hydrogen in a fat, the oxygen atoms in the carbon dioxide, and so on) sorted onto two mats, “from carbon dioxide” and “from water” (chapter 2). The class then hears the heavy-oxygen story.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38</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VENN</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Two processes compared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An A4 Venn sheet.</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two-circle Venn: photosynthesis and respiration. Where it happens, inputs, outputs, energy in or out, and which organisms. At least three things go in the overlap (ATP made, membranes, enzymes, both in plant cells).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16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Why leaves are green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sketch the spectrum on paper, then set chapter 4’s handles on the board.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C1.3.5 Absorption of specific wavelengths by photosynthetic pigments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some colours and not others</a:t>
            </a:r>
            <a:endParaRPr lang="en-US" sz="2800" dirty="0"/>
          </a:p>
        </p:txBody>
      </p:sp>
      <p:sp>
        <p:nvSpPr>
          <p:cNvPr id="5" name="Shape 3"/>
          <p:cNvSpPr/>
          <p:nvPr/>
        </p:nvSpPr>
        <p:spPr>
          <a:xfrm>
            <a:off x="2890541" y="1581912"/>
            <a:ext cx="641061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0269" y="1691640"/>
            <a:ext cx="619115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White light is every colour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C1.3.5 Absorption of specific wavelengths by photosynthetic pigments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some colours and not others</a:t>
            </a:r>
            <a:endParaRPr lang="en-US" sz="2800" dirty="0"/>
          </a:p>
        </p:txBody>
      </p:sp>
      <p:sp>
        <p:nvSpPr>
          <p:cNvPr id="5" name="Shape 3"/>
          <p:cNvSpPr/>
          <p:nvPr/>
        </p:nvSpPr>
        <p:spPr>
          <a:xfrm>
            <a:off x="2890541" y="1581912"/>
            <a:ext cx="641061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0269" y="1691640"/>
            <a:ext cx="619115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Chlorophyll absorbs blue and red and reflects most green.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C1.3.5 Absorption of specific wavelengths by photosynthetic pigments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some colours and not others</a:t>
            </a:r>
            <a:endParaRPr lang="en-US" sz="2800" dirty="0"/>
          </a:p>
        </p:txBody>
      </p:sp>
      <p:sp>
        <p:nvSpPr>
          <p:cNvPr id="5" name="Shape 3"/>
          <p:cNvSpPr/>
          <p:nvPr/>
        </p:nvSpPr>
        <p:spPr>
          <a:xfrm>
            <a:off x="2890541" y="1581912"/>
            <a:ext cx="641061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0269" y="1691640"/>
            <a:ext cx="619115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 absorption spectrum: how much of each wavelength a pigment absorbs. These are for pigments dissolved in a solvent.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C1.3.5 Absorption of specific wavelengths by photosynthetic pigments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some colours and not others</a:t>
            </a:r>
            <a:endParaRPr lang="en-US" sz="2800" dirty="0"/>
          </a:p>
        </p:txBody>
      </p:sp>
      <p:sp>
        <p:nvSpPr>
          <p:cNvPr id="5" name="Shape 3"/>
          <p:cNvSpPr/>
          <p:nvPr/>
        </p:nvSpPr>
        <p:spPr>
          <a:xfrm>
            <a:off x="2890541" y="1581912"/>
            <a:ext cx="641061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00269" y="1691640"/>
            <a:ext cx="619115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Accessory pigments absorb where chlorophyll a absorbs least.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C1.3.5 Absorption of specific wavelengths by photosynthetic pigments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some colours and not others</a:t>
            </a:r>
            <a:endParaRPr lang="en-US" sz="2800" dirty="0"/>
          </a:p>
        </p:txBody>
      </p:sp>
      <p:sp>
        <p:nvSpPr>
          <p:cNvPr id="5" name="Shape 3"/>
          <p:cNvSpPr/>
          <p:nvPr/>
        </p:nvSpPr>
        <p:spPr>
          <a:xfrm>
            <a:off x="438912" y="1828826"/>
            <a:ext cx="6803136" cy="4206188"/>
          </a:xfrm>
          <a:prstGeom prst="roundRect">
            <a:avLst>
              <a:gd name="adj" fmla="val 260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38554"/>
            <a:ext cx="6583680" cy="398673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Visible light runs from about 400 nm (violet) to about 700 nm (red).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photon is absorbed only if its energy matches a jump an electron in the pigment can make.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Chlorophyll absorbs blue and red strongly and reflects green, so a leaf looks green.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horizontal axis of an absorption spectrum carries wavelengths and colours.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87050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C1.3.5 Absorption of specific wavelengths by photosynthetic pigments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Why some colours and not others</a:t>
            </a:r>
            <a:endParaRPr lang="en-US" sz="2800" dirty="0"/>
          </a:p>
        </p:txBody>
      </p:sp>
      <p:sp>
        <p:nvSpPr>
          <p:cNvPr id="5" name="Shape 3"/>
          <p:cNvSpPr/>
          <p:nvPr/>
        </p:nvSpPr>
        <p:spPr>
          <a:xfrm>
            <a:off x="438912" y="2267722"/>
            <a:ext cx="6803136" cy="3328395"/>
          </a:xfrm>
          <a:prstGeom prst="roundRect">
            <a:avLst>
              <a:gd name="adj" fmla="val 329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377450"/>
            <a:ext cx="6583680" cy="3108939"/>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Visible light runs from about 400 nm (violet) to about 700 nm (red).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photon is absorbed only if its energy matches a jump an electron in the pigment can make.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Chlorophyll absorbs blue and red strongly and reflects green, so a leaf looks green.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horizontal axis of an absorption spectrum carries wavelengths and colours.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does chlorophyll absorb red and blue light but very little green?</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Green light has too little energy to reach the chloroplasts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Green light is all used up by the leaf’s surface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Chlorophyll is broken down by green light, so avoids it</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Red and blue photons match jumps its electrons can make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does chlorophyll absorb red and blue light but very little green?</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Green light has too little energy to reach the chloroplasts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Green light is all used up by the leaf’s surface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Chlorophyll is broken down by green light, so avoids it</a:t>
            </a:r>
            <a:endParaRPr lang="en-US" sz="1900" dirty="0"/>
          </a:p>
        </p:txBody>
      </p:sp>
      <p:sp>
        <p:nvSpPr>
          <p:cNvPr id="8" name="Text 6"/>
          <p:cNvSpPr/>
          <p:nvPr/>
        </p:nvSpPr>
        <p:spPr>
          <a:xfrm>
            <a:off x="731520" y="391363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Red and blue photons match jumps its electrons can make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photon is absorbed only if its energy matches a jump an electron in the pigment can make. Chlorophyll’s electrons have jumps that match red and blue photons, not green ones, so green passes through or bounces off.</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colours, longest wavelength first</a:t>
            </a:r>
            <a:endParaRPr lang="en-US" sz="2600" dirty="0"/>
          </a:p>
        </p:txBody>
      </p:sp>
      <p:sp>
        <p:nvSpPr>
          <p:cNvPr id="5" name="Shape 3"/>
          <p:cNvSpPr/>
          <p:nvPr/>
        </p:nvSpPr>
        <p:spPr>
          <a:xfrm>
            <a:off x="548640" y="1920240"/>
            <a:ext cx="1388974" cy="2011680"/>
          </a:xfrm>
          <a:prstGeom prst="roundRect">
            <a:avLst>
              <a:gd name="adj" fmla="val 7900"/>
            </a:avLst>
          </a:prstGeom>
          <a:solidFill>
            <a:srgbClr val="F0C33D"/>
          </a:solidFill>
          <a:ln w="19050">
            <a:solidFill>
              <a:srgbClr val="1A3A2A"/>
            </a:solidFill>
            <a:prstDash val="solid"/>
          </a:ln>
        </p:spPr>
      </p:sp>
      <p:sp>
        <p:nvSpPr>
          <p:cNvPr id="6" name="Text 4"/>
          <p:cNvSpPr/>
          <p:nvPr/>
        </p:nvSpPr>
        <p:spPr>
          <a:xfrm>
            <a:off x="548640"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7" name="Text 5"/>
          <p:cNvSpPr/>
          <p:nvPr/>
        </p:nvSpPr>
        <p:spPr>
          <a:xfrm>
            <a:off x="548640"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Richard</a:t>
            </a:r>
            <a:endParaRPr lang="en-US" sz="1800" dirty="0"/>
          </a:p>
        </p:txBody>
      </p:sp>
      <p:sp>
        <p:nvSpPr>
          <p:cNvPr id="8" name="Shape 6"/>
          <p:cNvSpPr/>
          <p:nvPr/>
        </p:nvSpPr>
        <p:spPr>
          <a:xfrm>
            <a:off x="2166214" y="1920240"/>
            <a:ext cx="1388974" cy="2011680"/>
          </a:xfrm>
          <a:prstGeom prst="roundRect">
            <a:avLst>
              <a:gd name="adj" fmla="val 7900"/>
            </a:avLst>
          </a:prstGeom>
          <a:solidFill>
            <a:srgbClr val="F0C33D"/>
          </a:solidFill>
          <a:ln w="19050">
            <a:solidFill>
              <a:srgbClr val="1A3A2A"/>
            </a:solidFill>
            <a:prstDash val="solid"/>
          </a:ln>
        </p:spPr>
      </p:sp>
      <p:sp>
        <p:nvSpPr>
          <p:cNvPr id="9" name="Text 7"/>
          <p:cNvSpPr/>
          <p:nvPr/>
        </p:nvSpPr>
        <p:spPr>
          <a:xfrm>
            <a:off x="2166214"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0" name="Text 8"/>
          <p:cNvSpPr/>
          <p:nvPr/>
        </p:nvSpPr>
        <p:spPr>
          <a:xfrm>
            <a:off x="2166214"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Of</a:t>
            </a:r>
            <a:endParaRPr lang="en-US" sz="1800" dirty="0"/>
          </a:p>
        </p:txBody>
      </p:sp>
      <p:sp>
        <p:nvSpPr>
          <p:cNvPr id="11" name="Shape 9"/>
          <p:cNvSpPr/>
          <p:nvPr/>
        </p:nvSpPr>
        <p:spPr>
          <a:xfrm>
            <a:off x="3783787" y="1920240"/>
            <a:ext cx="1388974" cy="2011680"/>
          </a:xfrm>
          <a:prstGeom prst="roundRect">
            <a:avLst>
              <a:gd name="adj" fmla="val 7900"/>
            </a:avLst>
          </a:prstGeom>
          <a:solidFill>
            <a:srgbClr val="F0C33D"/>
          </a:solidFill>
          <a:ln w="19050">
            <a:solidFill>
              <a:srgbClr val="1A3A2A"/>
            </a:solidFill>
            <a:prstDash val="solid"/>
          </a:ln>
        </p:spPr>
      </p:sp>
      <p:sp>
        <p:nvSpPr>
          <p:cNvPr id="12" name="Text 10"/>
          <p:cNvSpPr/>
          <p:nvPr/>
        </p:nvSpPr>
        <p:spPr>
          <a:xfrm>
            <a:off x="3783787"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Y</a:t>
            </a:r>
            <a:endParaRPr lang="en-US" sz="6000" dirty="0"/>
          </a:p>
        </p:txBody>
      </p:sp>
      <p:sp>
        <p:nvSpPr>
          <p:cNvPr id="13" name="Text 11"/>
          <p:cNvSpPr/>
          <p:nvPr/>
        </p:nvSpPr>
        <p:spPr>
          <a:xfrm>
            <a:off x="3783787"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York</a:t>
            </a:r>
            <a:endParaRPr lang="en-US" sz="1800" dirty="0"/>
          </a:p>
        </p:txBody>
      </p:sp>
      <p:sp>
        <p:nvSpPr>
          <p:cNvPr id="14" name="Shape 12"/>
          <p:cNvSpPr/>
          <p:nvPr/>
        </p:nvSpPr>
        <p:spPr>
          <a:xfrm>
            <a:off x="5401361" y="1920240"/>
            <a:ext cx="1388974" cy="2011680"/>
          </a:xfrm>
          <a:prstGeom prst="roundRect">
            <a:avLst>
              <a:gd name="adj" fmla="val 7900"/>
            </a:avLst>
          </a:prstGeom>
          <a:solidFill>
            <a:srgbClr val="F0C33D"/>
          </a:solidFill>
          <a:ln w="19050">
            <a:solidFill>
              <a:srgbClr val="1A3A2A"/>
            </a:solidFill>
            <a:prstDash val="solid"/>
          </a:ln>
        </p:spPr>
      </p:sp>
      <p:sp>
        <p:nvSpPr>
          <p:cNvPr id="15" name="Text 13"/>
          <p:cNvSpPr/>
          <p:nvPr/>
        </p:nvSpPr>
        <p:spPr>
          <a:xfrm>
            <a:off x="5401361"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16" name="Text 14"/>
          <p:cNvSpPr/>
          <p:nvPr/>
        </p:nvSpPr>
        <p:spPr>
          <a:xfrm>
            <a:off x="5401361"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Gave</a:t>
            </a:r>
            <a:endParaRPr lang="en-US" sz="1800" dirty="0"/>
          </a:p>
        </p:txBody>
      </p:sp>
      <p:sp>
        <p:nvSpPr>
          <p:cNvPr id="17" name="Shape 15"/>
          <p:cNvSpPr/>
          <p:nvPr/>
        </p:nvSpPr>
        <p:spPr>
          <a:xfrm>
            <a:off x="7018934" y="1920240"/>
            <a:ext cx="1388974" cy="2011680"/>
          </a:xfrm>
          <a:prstGeom prst="roundRect">
            <a:avLst>
              <a:gd name="adj" fmla="val 7900"/>
            </a:avLst>
          </a:prstGeom>
          <a:solidFill>
            <a:srgbClr val="F0C33D"/>
          </a:solidFill>
          <a:ln w="19050">
            <a:solidFill>
              <a:srgbClr val="1A3A2A"/>
            </a:solidFill>
            <a:prstDash val="solid"/>
          </a:ln>
        </p:spPr>
      </p:sp>
      <p:sp>
        <p:nvSpPr>
          <p:cNvPr id="18" name="Text 16"/>
          <p:cNvSpPr/>
          <p:nvPr/>
        </p:nvSpPr>
        <p:spPr>
          <a:xfrm>
            <a:off x="7018934"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9" name="Text 17"/>
          <p:cNvSpPr/>
          <p:nvPr/>
        </p:nvSpPr>
        <p:spPr>
          <a:xfrm>
            <a:off x="7018934"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Battle</a:t>
            </a:r>
            <a:endParaRPr lang="en-US" sz="1800" dirty="0"/>
          </a:p>
        </p:txBody>
      </p:sp>
      <p:sp>
        <p:nvSpPr>
          <p:cNvPr id="20" name="Shape 18"/>
          <p:cNvSpPr/>
          <p:nvPr/>
        </p:nvSpPr>
        <p:spPr>
          <a:xfrm>
            <a:off x="8636508" y="1920240"/>
            <a:ext cx="1388974" cy="2011680"/>
          </a:xfrm>
          <a:prstGeom prst="roundRect">
            <a:avLst>
              <a:gd name="adj" fmla="val 7900"/>
            </a:avLst>
          </a:prstGeom>
          <a:solidFill>
            <a:srgbClr val="F0C33D"/>
          </a:solidFill>
          <a:ln w="19050">
            <a:solidFill>
              <a:srgbClr val="1A3A2A"/>
            </a:solidFill>
            <a:prstDash val="solid"/>
          </a:ln>
        </p:spPr>
      </p:sp>
      <p:sp>
        <p:nvSpPr>
          <p:cNvPr id="21" name="Text 19"/>
          <p:cNvSpPr/>
          <p:nvPr/>
        </p:nvSpPr>
        <p:spPr>
          <a:xfrm>
            <a:off x="8636508"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22" name="Text 20"/>
          <p:cNvSpPr/>
          <p:nvPr/>
        </p:nvSpPr>
        <p:spPr>
          <a:xfrm>
            <a:off x="8636508"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a:t>
            </a:r>
            <a:endParaRPr lang="en-US" sz="1800" dirty="0"/>
          </a:p>
        </p:txBody>
      </p:sp>
      <p:sp>
        <p:nvSpPr>
          <p:cNvPr id="23" name="Shape 21"/>
          <p:cNvSpPr/>
          <p:nvPr/>
        </p:nvSpPr>
        <p:spPr>
          <a:xfrm>
            <a:off x="10254082" y="1920240"/>
            <a:ext cx="1388974" cy="2011680"/>
          </a:xfrm>
          <a:prstGeom prst="roundRect">
            <a:avLst>
              <a:gd name="adj" fmla="val 7900"/>
            </a:avLst>
          </a:prstGeom>
          <a:solidFill>
            <a:srgbClr val="F0C33D"/>
          </a:solidFill>
          <a:ln w="19050">
            <a:solidFill>
              <a:srgbClr val="1A3A2A"/>
            </a:solidFill>
            <a:prstDash val="solid"/>
          </a:ln>
        </p:spPr>
      </p:sp>
      <p:sp>
        <p:nvSpPr>
          <p:cNvPr id="24" name="Text 22"/>
          <p:cNvSpPr/>
          <p:nvPr/>
        </p:nvSpPr>
        <p:spPr>
          <a:xfrm>
            <a:off x="10254082"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V</a:t>
            </a:r>
            <a:endParaRPr lang="en-US" sz="6000" dirty="0"/>
          </a:p>
        </p:txBody>
      </p:sp>
      <p:sp>
        <p:nvSpPr>
          <p:cNvPr id="25" name="Text 23"/>
          <p:cNvSpPr/>
          <p:nvPr/>
        </p:nvSpPr>
        <p:spPr>
          <a:xfrm>
            <a:off x="10254082"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Vain</a:t>
            </a:r>
            <a:endParaRPr lang="en-US" sz="1800" dirty="0"/>
          </a:p>
        </p:txBody>
      </p:sp>
      <p:sp>
        <p:nvSpPr>
          <p:cNvPr id="26"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colours, longest wavelength first</a:t>
            </a:r>
            <a:endParaRPr lang="en-US" sz="2600" dirty="0"/>
          </a:p>
        </p:txBody>
      </p:sp>
      <p:sp>
        <p:nvSpPr>
          <p:cNvPr id="5" name="Shape 3"/>
          <p:cNvSpPr/>
          <p:nvPr/>
        </p:nvSpPr>
        <p:spPr>
          <a:xfrm>
            <a:off x="548640" y="1920240"/>
            <a:ext cx="1388974" cy="2011680"/>
          </a:xfrm>
          <a:prstGeom prst="roundRect">
            <a:avLst>
              <a:gd name="adj" fmla="val 7900"/>
            </a:avLst>
          </a:prstGeom>
          <a:solidFill>
            <a:srgbClr val="F0C33D"/>
          </a:solidFill>
          <a:ln w="19050">
            <a:solidFill>
              <a:srgbClr val="1A3A2A"/>
            </a:solidFill>
            <a:prstDash val="solid"/>
          </a:ln>
        </p:spPr>
      </p:sp>
      <p:sp>
        <p:nvSpPr>
          <p:cNvPr id="6" name="Text 4"/>
          <p:cNvSpPr/>
          <p:nvPr/>
        </p:nvSpPr>
        <p:spPr>
          <a:xfrm>
            <a:off x="548640"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7" name="Text 5"/>
          <p:cNvSpPr/>
          <p:nvPr/>
        </p:nvSpPr>
        <p:spPr>
          <a:xfrm>
            <a:off x="548640"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Richard</a:t>
            </a:r>
            <a:endParaRPr lang="en-US" sz="1800" dirty="0"/>
          </a:p>
        </p:txBody>
      </p:sp>
      <p:sp>
        <p:nvSpPr>
          <p:cNvPr id="8" name="Text 6"/>
          <p:cNvSpPr/>
          <p:nvPr/>
        </p:nvSpPr>
        <p:spPr>
          <a:xfrm>
            <a:off x="548640"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Red</a:t>
            </a:r>
            <a:endParaRPr lang="en-US" sz="1800" dirty="0"/>
          </a:p>
        </p:txBody>
      </p:sp>
      <p:sp>
        <p:nvSpPr>
          <p:cNvPr id="9" name="Text 7"/>
          <p:cNvSpPr/>
          <p:nvPr/>
        </p:nvSpPr>
        <p:spPr>
          <a:xfrm>
            <a:off x="548640"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700 nm, absorbed</a:t>
            </a:r>
            <a:endParaRPr lang="en-US" sz="1300" dirty="0"/>
          </a:p>
        </p:txBody>
      </p:sp>
      <p:sp>
        <p:nvSpPr>
          <p:cNvPr id="10" name="Shape 8"/>
          <p:cNvSpPr/>
          <p:nvPr/>
        </p:nvSpPr>
        <p:spPr>
          <a:xfrm>
            <a:off x="2166214" y="1920240"/>
            <a:ext cx="1388974" cy="2011680"/>
          </a:xfrm>
          <a:prstGeom prst="roundRect">
            <a:avLst>
              <a:gd name="adj" fmla="val 7900"/>
            </a:avLst>
          </a:prstGeom>
          <a:solidFill>
            <a:srgbClr val="F0C33D"/>
          </a:solidFill>
          <a:ln w="19050">
            <a:solidFill>
              <a:srgbClr val="1A3A2A"/>
            </a:solidFill>
            <a:prstDash val="solid"/>
          </a:ln>
        </p:spPr>
      </p:sp>
      <p:sp>
        <p:nvSpPr>
          <p:cNvPr id="11" name="Text 9"/>
          <p:cNvSpPr/>
          <p:nvPr/>
        </p:nvSpPr>
        <p:spPr>
          <a:xfrm>
            <a:off x="2166214"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2" name="Text 10"/>
          <p:cNvSpPr/>
          <p:nvPr/>
        </p:nvSpPr>
        <p:spPr>
          <a:xfrm>
            <a:off x="2166214"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Of</a:t>
            </a:r>
            <a:endParaRPr lang="en-US" sz="1800" dirty="0"/>
          </a:p>
        </p:txBody>
      </p:sp>
      <p:sp>
        <p:nvSpPr>
          <p:cNvPr id="13" name="Text 11"/>
          <p:cNvSpPr/>
          <p:nvPr/>
        </p:nvSpPr>
        <p:spPr>
          <a:xfrm>
            <a:off x="2166214"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Orange</a:t>
            </a:r>
            <a:endParaRPr lang="en-US" sz="1800" dirty="0"/>
          </a:p>
        </p:txBody>
      </p:sp>
      <p:sp>
        <p:nvSpPr>
          <p:cNvPr id="14" name="Text 12"/>
          <p:cNvSpPr/>
          <p:nvPr/>
        </p:nvSpPr>
        <p:spPr>
          <a:xfrm>
            <a:off x="2166214"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610 nm</a:t>
            </a:r>
            <a:endParaRPr lang="en-US" sz="1300" dirty="0"/>
          </a:p>
        </p:txBody>
      </p:sp>
      <p:sp>
        <p:nvSpPr>
          <p:cNvPr id="15" name="Shape 13"/>
          <p:cNvSpPr/>
          <p:nvPr/>
        </p:nvSpPr>
        <p:spPr>
          <a:xfrm>
            <a:off x="3783787" y="1920240"/>
            <a:ext cx="1388974" cy="2011680"/>
          </a:xfrm>
          <a:prstGeom prst="roundRect">
            <a:avLst>
              <a:gd name="adj" fmla="val 7900"/>
            </a:avLst>
          </a:prstGeom>
          <a:solidFill>
            <a:srgbClr val="F0C33D"/>
          </a:solidFill>
          <a:ln w="19050">
            <a:solidFill>
              <a:srgbClr val="1A3A2A"/>
            </a:solidFill>
            <a:prstDash val="solid"/>
          </a:ln>
        </p:spPr>
      </p:sp>
      <p:sp>
        <p:nvSpPr>
          <p:cNvPr id="16" name="Text 14"/>
          <p:cNvSpPr/>
          <p:nvPr/>
        </p:nvSpPr>
        <p:spPr>
          <a:xfrm>
            <a:off x="3783787"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Y</a:t>
            </a:r>
            <a:endParaRPr lang="en-US" sz="6000" dirty="0"/>
          </a:p>
        </p:txBody>
      </p:sp>
      <p:sp>
        <p:nvSpPr>
          <p:cNvPr id="17" name="Text 15"/>
          <p:cNvSpPr/>
          <p:nvPr/>
        </p:nvSpPr>
        <p:spPr>
          <a:xfrm>
            <a:off x="3783787"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York</a:t>
            </a:r>
            <a:endParaRPr lang="en-US" sz="1800" dirty="0"/>
          </a:p>
        </p:txBody>
      </p:sp>
      <p:sp>
        <p:nvSpPr>
          <p:cNvPr id="18" name="Text 16"/>
          <p:cNvSpPr/>
          <p:nvPr/>
        </p:nvSpPr>
        <p:spPr>
          <a:xfrm>
            <a:off x="3783787"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Yellow</a:t>
            </a:r>
            <a:endParaRPr lang="en-US" sz="1800" dirty="0"/>
          </a:p>
        </p:txBody>
      </p:sp>
      <p:sp>
        <p:nvSpPr>
          <p:cNvPr id="19" name="Text 17"/>
          <p:cNvSpPr/>
          <p:nvPr/>
        </p:nvSpPr>
        <p:spPr>
          <a:xfrm>
            <a:off x="3783787"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580 nm</a:t>
            </a:r>
            <a:endParaRPr lang="en-US" sz="1300" dirty="0"/>
          </a:p>
        </p:txBody>
      </p:sp>
      <p:sp>
        <p:nvSpPr>
          <p:cNvPr id="20" name="Shape 18"/>
          <p:cNvSpPr/>
          <p:nvPr/>
        </p:nvSpPr>
        <p:spPr>
          <a:xfrm>
            <a:off x="5401361" y="1920240"/>
            <a:ext cx="1388974" cy="2011680"/>
          </a:xfrm>
          <a:prstGeom prst="roundRect">
            <a:avLst>
              <a:gd name="adj" fmla="val 7900"/>
            </a:avLst>
          </a:prstGeom>
          <a:solidFill>
            <a:srgbClr val="F0C33D"/>
          </a:solidFill>
          <a:ln w="19050">
            <a:solidFill>
              <a:srgbClr val="1A3A2A"/>
            </a:solidFill>
            <a:prstDash val="solid"/>
          </a:ln>
        </p:spPr>
      </p:sp>
      <p:sp>
        <p:nvSpPr>
          <p:cNvPr id="21" name="Text 19"/>
          <p:cNvSpPr/>
          <p:nvPr/>
        </p:nvSpPr>
        <p:spPr>
          <a:xfrm>
            <a:off x="5401361"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22" name="Text 20"/>
          <p:cNvSpPr/>
          <p:nvPr/>
        </p:nvSpPr>
        <p:spPr>
          <a:xfrm>
            <a:off x="5401361"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Gave</a:t>
            </a:r>
            <a:endParaRPr lang="en-US" sz="1800" dirty="0"/>
          </a:p>
        </p:txBody>
      </p:sp>
      <p:sp>
        <p:nvSpPr>
          <p:cNvPr id="23" name="Text 21"/>
          <p:cNvSpPr/>
          <p:nvPr/>
        </p:nvSpPr>
        <p:spPr>
          <a:xfrm>
            <a:off x="5401361"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Green</a:t>
            </a:r>
            <a:endParaRPr lang="en-US" sz="1800" dirty="0"/>
          </a:p>
        </p:txBody>
      </p:sp>
      <p:sp>
        <p:nvSpPr>
          <p:cNvPr id="24" name="Text 22"/>
          <p:cNvSpPr/>
          <p:nvPr/>
        </p:nvSpPr>
        <p:spPr>
          <a:xfrm>
            <a:off x="5401361"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530 nm, mostly reflected</a:t>
            </a:r>
            <a:endParaRPr lang="en-US" sz="1300" dirty="0"/>
          </a:p>
        </p:txBody>
      </p:sp>
      <p:sp>
        <p:nvSpPr>
          <p:cNvPr id="25" name="Shape 23"/>
          <p:cNvSpPr/>
          <p:nvPr/>
        </p:nvSpPr>
        <p:spPr>
          <a:xfrm>
            <a:off x="7018934" y="1920240"/>
            <a:ext cx="1388974" cy="2011680"/>
          </a:xfrm>
          <a:prstGeom prst="roundRect">
            <a:avLst>
              <a:gd name="adj" fmla="val 7900"/>
            </a:avLst>
          </a:prstGeom>
          <a:solidFill>
            <a:srgbClr val="F0C33D"/>
          </a:solidFill>
          <a:ln w="19050">
            <a:solidFill>
              <a:srgbClr val="1A3A2A"/>
            </a:solidFill>
            <a:prstDash val="solid"/>
          </a:ln>
        </p:spPr>
      </p:sp>
      <p:sp>
        <p:nvSpPr>
          <p:cNvPr id="26" name="Text 24"/>
          <p:cNvSpPr/>
          <p:nvPr/>
        </p:nvSpPr>
        <p:spPr>
          <a:xfrm>
            <a:off x="7018934"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27" name="Text 25"/>
          <p:cNvSpPr/>
          <p:nvPr/>
        </p:nvSpPr>
        <p:spPr>
          <a:xfrm>
            <a:off x="7018934"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Battle</a:t>
            </a:r>
            <a:endParaRPr lang="en-US" sz="1800" dirty="0"/>
          </a:p>
        </p:txBody>
      </p:sp>
      <p:sp>
        <p:nvSpPr>
          <p:cNvPr id="28" name="Text 26"/>
          <p:cNvSpPr/>
          <p:nvPr/>
        </p:nvSpPr>
        <p:spPr>
          <a:xfrm>
            <a:off x="7018934"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Blue</a:t>
            </a:r>
            <a:endParaRPr lang="en-US" sz="1800" dirty="0"/>
          </a:p>
        </p:txBody>
      </p:sp>
      <p:sp>
        <p:nvSpPr>
          <p:cNvPr id="29" name="Text 27"/>
          <p:cNvSpPr/>
          <p:nvPr/>
        </p:nvSpPr>
        <p:spPr>
          <a:xfrm>
            <a:off x="7018934"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450 nm, absorbed</a:t>
            </a:r>
            <a:endParaRPr lang="en-US" sz="1300" dirty="0"/>
          </a:p>
        </p:txBody>
      </p:sp>
      <p:sp>
        <p:nvSpPr>
          <p:cNvPr id="30" name="Shape 28"/>
          <p:cNvSpPr/>
          <p:nvPr/>
        </p:nvSpPr>
        <p:spPr>
          <a:xfrm>
            <a:off x="8636508" y="1920240"/>
            <a:ext cx="1388974" cy="2011680"/>
          </a:xfrm>
          <a:prstGeom prst="roundRect">
            <a:avLst>
              <a:gd name="adj" fmla="val 7900"/>
            </a:avLst>
          </a:prstGeom>
          <a:solidFill>
            <a:srgbClr val="F0C33D"/>
          </a:solidFill>
          <a:ln w="19050">
            <a:solidFill>
              <a:srgbClr val="1A3A2A"/>
            </a:solidFill>
            <a:prstDash val="solid"/>
          </a:ln>
        </p:spPr>
      </p:sp>
      <p:sp>
        <p:nvSpPr>
          <p:cNvPr id="31" name="Text 29"/>
          <p:cNvSpPr/>
          <p:nvPr/>
        </p:nvSpPr>
        <p:spPr>
          <a:xfrm>
            <a:off x="8636508"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32" name="Text 30"/>
          <p:cNvSpPr/>
          <p:nvPr/>
        </p:nvSpPr>
        <p:spPr>
          <a:xfrm>
            <a:off x="8636508"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a:t>
            </a:r>
            <a:endParaRPr lang="en-US" sz="1800" dirty="0"/>
          </a:p>
        </p:txBody>
      </p:sp>
      <p:sp>
        <p:nvSpPr>
          <p:cNvPr id="33" name="Text 31"/>
          <p:cNvSpPr/>
          <p:nvPr/>
        </p:nvSpPr>
        <p:spPr>
          <a:xfrm>
            <a:off x="8636508"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Indigo</a:t>
            </a:r>
            <a:endParaRPr lang="en-US" sz="1800" dirty="0"/>
          </a:p>
        </p:txBody>
      </p:sp>
      <p:sp>
        <p:nvSpPr>
          <p:cNvPr id="34" name="Text 32"/>
          <p:cNvSpPr/>
          <p:nvPr/>
        </p:nvSpPr>
        <p:spPr>
          <a:xfrm>
            <a:off x="8636508"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440 nm</a:t>
            </a:r>
            <a:endParaRPr lang="en-US" sz="1300" dirty="0"/>
          </a:p>
        </p:txBody>
      </p:sp>
      <p:sp>
        <p:nvSpPr>
          <p:cNvPr id="35" name="Shape 33"/>
          <p:cNvSpPr/>
          <p:nvPr/>
        </p:nvSpPr>
        <p:spPr>
          <a:xfrm>
            <a:off x="10254082" y="1920240"/>
            <a:ext cx="1388974" cy="2011680"/>
          </a:xfrm>
          <a:prstGeom prst="roundRect">
            <a:avLst>
              <a:gd name="adj" fmla="val 7900"/>
            </a:avLst>
          </a:prstGeom>
          <a:solidFill>
            <a:srgbClr val="F0C33D"/>
          </a:solidFill>
          <a:ln w="19050">
            <a:solidFill>
              <a:srgbClr val="1A3A2A"/>
            </a:solidFill>
            <a:prstDash val="solid"/>
          </a:ln>
        </p:spPr>
      </p:sp>
      <p:sp>
        <p:nvSpPr>
          <p:cNvPr id="36" name="Text 34"/>
          <p:cNvSpPr/>
          <p:nvPr/>
        </p:nvSpPr>
        <p:spPr>
          <a:xfrm>
            <a:off x="10254082" y="2011680"/>
            <a:ext cx="1388974"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V</a:t>
            </a:r>
            <a:endParaRPr lang="en-US" sz="6000" dirty="0"/>
          </a:p>
        </p:txBody>
      </p:sp>
      <p:sp>
        <p:nvSpPr>
          <p:cNvPr id="37" name="Text 35"/>
          <p:cNvSpPr/>
          <p:nvPr/>
        </p:nvSpPr>
        <p:spPr>
          <a:xfrm>
            <a:off x="10254082" y="3108960"/>
            <a:ext cx="1388974"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Vain</a:t>
            </a:r>
            <a:endParaRPr lang="en-US" sz="1800" dirty="0"/>
          </a:p>
        </p:txBody>
      </p:sp>
      <p:sp>
        <p:nvSpPr>
          <p:cNvPr id="38" name="Text 36"/>
          <p:cNvSpPr/>
          <p:nvPr/>
        </p:nvSpPr>
        <p:spPr>
          <a:xfrm>
            <a:off x="10254082" y="4114800"/>
            <a:ext cx="1388974"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Violet</a:t>
            </a:r>
            <a:endParaRPr lang="en-US" sz="1800" dirty="0"/>
          </a:p>
        </p:txBody>
      </p:sp>
      <p:sp>
        <p:nvSpPr>
          <p:cNvPr id="39" name="Text 37"/>
          <p:cNvSpPr/>
          <p:nvPr/>
        </p:nvSpPr>
        <p:spPr>
          <a:xfrm>
            <a:off x="10254082" y="4709160"/>
            <a:ext cx="1388974"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about 400 nm</a:t>
            </a:r>
            <a:endParaRPr lang="en-US" sz="1300" dirty="0"/>
          </a:p>
        </p:txBody>
      </p:sp>
      <p:sp>
        <p:nvSpPr>
          <p:cNvPr id="4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leaf is not green because chlorophyll makes green light. Green is the light it did not absorb.</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54</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SKETCH</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Draw the spectrum</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axes and coloured pencils.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On axes with wavelengths and a coloured strip of the visible spectrum, students sketch chlorophyll’s absorption spectrum in pencil, then chlorophyll b’s in another colour, and check against chapter 4’s figure.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photosynthesis turns light energy into the chemical energy of carbon compounds, and why ecosystems depend on it  (C1.3.1)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Write the word equation, say where each atom of glucose comes from, and explain why the oxygen given off comes from water  (C1.3.2, C1.3.3)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pigments absorb only some wavelengths, and read and sketch an absorption spectrum with wavelengths and colours  (C1.3.5)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Label where each atom of glucose came from, and say in one sentence why a leaf looks green.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C1.3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Sunlight in, chemical energy out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Carbon from the air, hydrogen from water</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4 Why some colours and not others</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C1.3,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C1.3</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Photosynthesis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C1.3 Photosynthesis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C1.3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C1.3 Photosynthesis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48</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C1.3 Photosynthesis, lesson 1: Light into sugar</dc:title>
  <dc:subject>PptxGenJS Presentation</dc:subject>
  <dc:creator>Biology by Bradford</dc:creator>
  <cp:lastModifiedBy>Biology by Bradford</cp:lastModifiedBy>
  <cp:revision>1</cp:revision>
  <dcterms:created xsi:type="dcterms:W3CDTF">2026-10-20T06:43:09Z</dcterms:created>
  <dcterms:modified xsi:type="dcterms:W3CDTF">2026-10-20T06:43:09Z</dcterms:modified>
</cp:coreProperties>
</file>