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C1.3, Photosynthesis. Lesson 2 of 6: Pigments and spectra, 60 minutes.
The plan, minute by minute (each slide's footer says where you are):
0 to 5 min (5)  Do now: one green or several?
5 to 35 min (30)  Separate the greens
35 to 43 min (8)  Measure and identify
43 to 55 min (12)  Engelmann’s bacteria
55 to 60 min (5)  Exit
What students get wrong:
Rf can be more than 1, or is measured from the bottom of the paper. It is measured from the origin, and is always under 1.
The action spectrum is the same as the absorption spectrum. It is the rate at each wavelength: it follows absorption but is not identical.
Stretch and support:
Support: chapter captions as cut-up cards to put in order; the dotted key terms as a glossary; a writing frame for “explain the effect of light intensity” (rise, why, plateau, why).
Stretch: why might a red seaweed’s pigments not show up at all in this solvent?
Stretch: compare chlorophyll with haemoglobin and melanin: what does each absorb, and what is it for?
The lesson plan to print: https://www.biologybybradford.com/guides/downloads/ib-biology-c1-3-photosynthesis-lesson-2-plan.pdf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one green or several? (5 min).
The plan: “Is the green of a leaf one pigment or several? Which would travel furthest in a solvent, and why?” Students write a sentence each. Do not correct yet.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35 of 60: Separate the greens (30 min).
The plan: The practical below: grind, spot, run. While the solvent climbs, chapter 3’s figure is on the board (slide the time), then the Rf predict.
The activity: Separate the greens. Paper chromatography of spinach (chapter 3). Grind 4 or 5 leaves with a little sand and 1 cm³ of propanone to a paste. Draw a pencil origin 2 cm from the bottom of a strip of chromatography paper. Spot the extract with a fine pipette, drying between spots, until there is a small dark spot (under 2 mm). Stand the strip in solvent below the origin in a stoppered boiling tube. Take it out before the front reaches the top and mark the front at once. Measure and work out each Rf, and identify from the table for that solvent. Safety: propanone is highly flammable and an irritant: no flames, good ventilation, eye protection.
Needs: spinach, sand, mortar and pestle, propanone, chromatography paper or TLC strips, boiling tubes with bungs, fine pipettes, pencils, rulers, eye protection.
The time: 30 minutes, minutes 5 to 35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35 of 60: Separate the greens (30 min).
The plan: The practical below: grind, spot, run. While the solvent climbs, chapter 3’s figure is on the board (slide the time), then the Rf predict.
A leaf’s green is not one pigment but several, mixed. Chlorophyll a is the main one, blue-green. Chlorophyll b is yellow-green. Beside them are the yellow and orange carotenoids: carotenes and xanthophylls. All of them sit in the membranes of the chloroplast’s thylakoids.
Chromatography separates a mixture. A small, dark spot of leaf extract goes on a pencil line, the origin, near the bottom of a strip of chromatography paper (or a thin-layer plate, the stationary phase). The strip stands in a shallow layer of solvent (the mobile phase) below the spot, in a closed tube. The solvent climbs and carries the pigments with it.
Each pigment travels at its own speed. The more soluble it is in the solvent, and the less it clings to the paper, the further it goes. So the pigments end up as separate bands.
Rf has no units and is always less than 1. You identify a pigment by its colour and its Rf, read against a table made with the same solvent and the same paper or plate. Thin-layer plates run faster and separate better than paper.
Example: Rf = distance moved by the pigment ÷ distance moved by the solvent front, both from the origin, the pigment to the middle of its band.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35 of 60: Separate the greens (30 min).
The plan: The practical below: grind, spot, run. While the solvent climbs, chapter 3’s figure is on the board (slide the time), then the Rf predict.
A leaf’s green is not one pigment but several, mixed. Chlorophyll a is the main one, blue-green. Chlorophyll b is yellow-green. Beside them are the yellow and orange carotenoids: carotenes and xanthophylls. All of them sit in the membranes of the chloroplast’s thylakoids.
Chromatography separates a mixture. A small, dark spot of leaf extract goes on a pencil line, the origin, near the bottom of a strip of chromatography paper (or a thin-layer plate, the stationary phase). The strip stands in a shallow layer of solvent (the mobile phase) below the spot, in a closed tube. The solvent climbs and carries the pigments with it.
Each pigment travels at its own speed. The more soluble it is in the solvent, and the less it clings to the paper, the further it goes. So the pigments end up as separate bands.
Rf has no units and is always less than 1. You identify a pigment by its colour and its Rf, read against a table made with the same solvent and the same paper or plate. Thin-layer plates run faster and separate better than paper.
Example: Rf = distance moved by the pigment ÷ distance moved by the solvent front, both from the origin, the pigment to the middle of its band.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35 of 60: Separate the greens (30 min).
The plan: The practical below: grind, spot, run. While the solvent climbs, chapter 3’s figure is on the board (slide the time), then the Rf predict.
A leaf’s green is not one pigment but several, mixed. Chlorophyll a is the main one, blue-green. Chlorophyll b is yellow-green. Beside them are the yellow and orange carotenoids: carotenes and xanthophylls. All of them sit in the membranes of the chloroplast’s thylakoids.
Chromatography separates a mixture. A small, dark spot of leaf extract goes on a pencil line, the origin, near the bottom of a strip of chromatography paper (or a thin-layer plate, the stationary phase). The strip stands in a shallow layer of solvent (the mobile phase) below the spot, in a closed tube. The solvent climbs and carries the pigments with it.
Each pigment travels at its own speed. The more soluble it is in the solvent, and the less it clings to the paper, the further it goes. So the pigments end up as separate bands.
Rf has no units and is always less than 1. You identify a pigment by its colour and its Rf, read against a table made with the same solvent and the same paper or plate. Thin-layer plates run faster and separate better than paper.
Example: Rf = distance moved by the pigment ÷ distance moved by the solvent front, both from the origin, the pigment to the middle of its band.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35 of 60: Separate the greens (30 min).
The plan: The practical below: grind, spot, run. While the solvent climbs, chapter 3’s figure is on the board (slide the time), then the Rf predict.
A leaf’s green is not one pigment but several, mixed. Chlorophyll a is the main one, blue-green. Chlorophyll b is yellow-green. Beside them are the yellow and orange carotenoids: carotenes and xanthophylls. All of them sit in the membranes of the chloroplast’s thylakoids.
Chromatography separates a mixture. A small, dark spot of leaf extract goes on a pencil line, the origin, near the bottom of a strip of chromatography paper (or a thin-layer plate, the stationary phase). The strip stands in a shallow layer of solvent (the mobile phase) below the spot, in a closed tube. The solvent climbs and carries the pigments with it.
Each pigment travels at its own speed. The more soluble it is in the solvent, and the less it clings to the paper, the further it goes. So the pigments end up as separate bands.
Rf has no units and is always less than 1. You identify a pigment by its colour and its Rf, read against a table made with the same solvent and the same paper or plate. Thin-layer plates run faster and separate better than paper.
Example: Rf = distance moved by the pigment ÷ distance moved by the solvent front, both from the origin, the pigment to the middle of its band.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35 of 60: Separate the greens (30 min).
The plan: The practical below: grind, spot, run. While the solvent climbs, chapter 3’s figure is on the board (slide the time), then the Rf predict.
A leaf’s green is not one pigment but several, mixed. Chlorophyll a is the main one, blue-green. Chlorophyll b is yellow-green. Beside them are the yellow and orange carotenoids: carotenes and xanthophylls. All of them sit in the membranes of the chloroplast’s thylakoids.
Chromatography separates a mixture. A small, dark spot of leaf extract goes on a pencil line, the origin, near the bottom of a strip of chromatography paper (or a thin-layer plate, the stationary phase). The strip stands in a shallow layer of solvent (the mobile phase) below the spot, in a closed tube. The solvent climbs and carries the pigments with it.
Each pigment travels at its own speed. The more soluble it is in the solvent, and the less it clings to the paper, the further it goes. So the pigments end up as separate bands.
Rf has no units and is always less than 1. You identify a pigment by its colour and its Rf, read against a table made with the same solvent and the same paper or plate. Thin-layer plates run faster and separate better than paper.
Example: Rf = distance moved by the pigment ÷ distance moved by the solvent front, both from the origin, the pigment to the middle of its band.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35 of 60: Separate the greens (30 min).
The plan: The practical below: grind, spot, run. While the solvent climbs, chapter 3’s figure is on the board (slide the time), then the Rf predict.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35 of 60: Separate the greens (30 min).
The plan: The practical below: grind, spot, run. While the solvent climbs, chapter 3’s figure is on the board (slide the time), then the Rf predict.
Answer: B. 5.7 ÷ 8.0 = 0.71. Pigment distance over solvent distance, both from the origin; Rf is always less than 1, so 1.40 has the division upside down. In propanone on paper, a yellow band at 0.71 is a xanthophyll.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35 of 60: Separate the greens (30 min).
The plan: The practical below: grind, spot, run. While the solvent climbs, chapter 3’s figure is on the board (slide the time), then the Rf predict.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43 of 60: Measure and identify (8 min).
The plan: Measure the strip, work out each Rf and identify the pigments from the table. Pairs answer the four Chromatography questions (below). No lab: use the chromatography bench instead, in pairs.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43 of 60: Measure and identify (8 min).
The plan: Measure the strip, work out each Rf and identify the pigments from the table. Pairs answer the four Chromatography questions (below). No lab: use the chromatography bench instead, in pairs.
The activity: Chromatography questions. Four questions. A pigment that clings to the paper: does it move faster or slower? One that dissolves well in the solvent? What makes one pigment outrun another? How do you identify one? Pairs answer in one sentence each, then the class agrees model answers.
Needs: the questions on the board.
The time: 8 minutes, minutes 35 to 43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43 to 55 of 60: Engelmann’s bacteria (12 min).
The plan: Chapter 5: the predict (Engelmann), then Engelmann’s experiment: split the light, count, compare. Then Plot it, done as a class on the 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43 to 55 of 60: Engelmann’s bacteria (12 min).
The plan: Chapter 5: the predict (Engelmann), then Engelmann’s experiment: split the light, count, compare. Then Plot it, done as a class on the board.
An action spectrum plots how fast photosynthesis runs against the wavelength of the light a plant is given. You measure it by lighting the plant with one colour at a time, the same amount of light each time, and measuring the oxygen it gives off or the carbon dioxide it takes in. The rate of photosynthesis is the amount of oxygen produced (or carbon dioxide consumed) divided by the time taken, for example cm³ of oxygen ÷ 10 minutes, in cm³ min⁻¹. Then plot rate against wavelength.
The two spectra are alike because the light a leaf uses is the light its pigments absorb: both peak in the blue and the red and dip in the green. They are not the same. The action spectrum’s green dip is shallower, because chlorophyll b and the carotenoids absorb some of those wavelengths and pass the energy on, and because in a thick leaf green light bounces about and more of it is absorbed in the end. And absorbing light is not always using it: some of the energy that carotenoids absorb in the blue is lost as heat, so the action spectrum’s blue peak is lower than the combined absorption there.
Example: How we know In 1882 Theodor Engelmann lit a strand of a green alga with a spectrum from a prism and added bacteria that swim towards oxygen. They crowded where red and blue light fell. It was the first action spectrum, measured with living bacteria as oxygen detectors. The film below repeats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43 to 55 of 60: Engelmann’s bacteria (12 min).
The plan: Chapter 5: the predict (Engelmann), then Engelmann’s experiment: split the light, count, compare. Then Plot it, done as a class on the board.
An action spectrum plots how fast photosynthesis runs against the wavelength of the light a plant is given. You measure it by lighting the plant with one colour at a time, the same amount of light each time, and measuring the oxygen it gives off or the carbon dioxide it takes in. The rate of photosynthesis is the amount of oxygen produced (or carbon dioxide consumed) divided by the time taken, for example cm³ of oxygen ÷ 10 minutes, in cm³ min⁻¹. Then plot rate against wavelength.
The two spectra are alike because the light a leaf uses is the light its pigments absorb: both peak in the blue and the red and dip in the green. They are not the same. The action spectrum’s green dip is shallower, because chlorophyll b and the carotenoids absorb some of those wavelengths and pass the energy on, and because in a thick leaf green light bounces about and more of it is absorbed in the end. And absorbing light is not always using it: some of the energy that carotenoids absorb in the blue is lost as heat, so the action spectrum’s blue peak is lower than the combined absorption there.
Example: How we know In 1882 Theodor Engelmann lit a strand of a green alga with a spectrum from a prism and added bacteria that swim towards oxygen. They crowded where red and blue light fell. It was the first action spectrum, measured with living bacteria as oxygen detectors. The film below repeats it.
The animation "Engelmann’s bacteria", paused at 4.0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43 to 55 of 60: Engelmann’s bacteria (12 min).
The plan: Chapter 5: the predict (Engelmann), then Engelmann’s experiment: split the light, count, compare. Then Plot it, done as a class on the board.
An action spectrum plots how fast photosynthesis runs against the wavelength of the light a plant is given. You measure it by lighting the plant with one colour at a time, the same amount of light each time, and measuring the oxygen it gives off or the carbon dioxide it takes in. The rate of photosynthesis is the amount of oxygen produced (or carbon dioxide consumed) divided by the time taken, for example cm³ of oxygen ÷ 10 minutes, in cm³ min⁻¹. Then plot rate against wavelength.
The two spectra are alike because the light a leaf uses is the light its pigments absorb: both peak in the blue and the red and dip in the green. They are not the same. The action spectrum’s green dip is shallower, because chlorophyll b and the carotenoids absorb some of those wavelengths and pass the energy on, and because in a thick leaf green light bounces about and more of it is absorbed in the end. And absorbing light is not always using it: some of the energy that carotenoids absorb in the blue is lost as heat, so the action spectrum’s blue peak is lower than the combined absorption there.
Example: How we know In 1882 Theodor Engelmann lit a strand of a green alga with a spectrum from a prism and added bacteria that swim towards oxygen. They crowded where red and blue light fell. It was the first action spectrum, measured with living bacteria as oxygen detectors. The film below repeats it.
The animation "Engelmann’s bacteria", paused at 11.0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43 to 55 of 60: Engelmann’s bacteria (12 min).
The plan: Chapter 5: the predict (Engelmann), then Engelmann’s experiment: split the light, count, compare. Then Plot it, done as a class on the board.
An action spectrum plots how fast photosynthesis runs against the wavelength of the light a plant is given. You measure it by lighting the plant with one colour at a time, the same amount of light each time, and measuring the oxygen it gives off or the carbon dioxide it takes in. The rate of photosynthesis is the amount of oxygen produced (or carbon dioxide consumed) divided by the time taken, for example cm³ of oxygen ÷ 10 minutes, in cm³ min⁻¹. Then plot rate against wavelength.
The two spectra are alike because the light a leaf uses is the light its pigments absorb: both peak in the blue and the red and dip in the green. They are not the same. The action spectrum’s green dip is shallower, because chlorophyll b and the carotenoids absorb some of those wavelengths and pass the energy on, and because in a thick leaf green light bounces about and more of it is absorbed in the end. And absorbing light is not always using it: some of the energy that carotenoids absorb in the blue is lost as heat, so the action spectrum’s blue peak is lower than the combined absorption there.
Example: How we know In 1882 Theodor Engelmann lit a strand of a green alga with a spectrum from a prism and added bacteria that swim towards oxygen. They crowded where red and blue light fell. It was the first action spectrum, measured with living bacteria as oxygen detectors. The film below repeats it.
The animation "Engelmann’s bacteria", paused at 24.0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43 to 55 of 60: Engelmann’s bacteria (12 min).
The plan: Chapter 5: the predict (Engelmann), then Engelmann’s experiment: split the light, count, compare. Then Plot it, done as a class on the board.
An action spectrum plots how fast photosynthesis runs against the wavelength of the light a plant is given. You measure it by lighting the plant with one colour at a time, the same amount of light each time, and measuring the oxygen it gives off or the carbon dioxide it takes in. The rate of photosynthesis is the amount of oxygen produced (or carbon dioxide consumed) divided by the time taken, for example cm³ of oxygen ÷ 10 minutes, in cm³ min⁻¹. Then plot rate against wavelength.
The two spectra are alike because the light a leaf uses is the light its pigments absorb: both peak in the blue and the red and dip in the green. They are not the same. The action spectrum’s green dip is shallower, because chlorophyll b and the carotenoids absorb some of those wavelengths and pass the energy on, and because in a thick leaf green light bounces about and more of it is absorbed in the end. And absorbing light is not always using it: some of the energy that carotenoids absorb in the blue is lost as heat, so the action spectrum’s blue peak is lower than the combined absorption there.
Example: How we know In 1882 Theodor Engelmann lit a strand of a green alga with a spectrum from a prism and added bacteria that swim towards oxygen. They crowded where red and blue light fell. It was the first action spectrum, measured with living bacteria as oxygen detectors. The film below repeats it.
The animation "Engelmann’s bacteria", paused at 42.0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43 to 55 of 60: Engelmann’s bacteria (12 min).
The plan: Chapter 5: the predict (Engelmann), then Engelmann’s experiment: split the light, count, compare. Then Plot it, done as a class on the board.
The video is engelmann-1f3022.mp4, one loop of the animation in the guide. It plays in PowerPoint and Keynote. Google Slides does not play a video embedded in a .pptx: download engelmann-1f3022.mp4 (https://www.biologybybradford.com/guides/downloads/scenes/engelmann-1f3022.mp4), upload it to Google Drive, then Insert &gt; Video &gt; Google Drive.
In the guide the class can change it as it runs: https://www.biologybybradford.com/guides/ib-biology-c1-3-photosynthesis#action
What it shows, in order:
1. A strand of green alga, and bacteria that swim towards oxygen.
2. In white light the whole strand gives off oxygen. The bacteria gather evenly.
3. Engelmann put a prism under the slide. What will the bacteria do?
4. The bacteria crowd where red and blue light fall. Counted, they draw an action spectrum.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43 to 55 of 60: Engelmann’s bacteria (12 min).
The plan: Chapter 5: the predict (Engelmann), then Engelmann’s experiment: split the light, count, compare. Then Plot it, done as a class on the board.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43 to 55 of 60: Engelmann’s bacteria (12 min).
The plan: Chapter 5: the predict (Engelmann), then Engelmann’s experiment: split the light, count, compare. Then Plot it, done as a class on the board.
Answer: A. Under the red and the blue. Those are the colours the alga’s pigments absorb and use, so those parts of the strand gave off most oxygen. Engelmann measured an action spectrum with no instruments but a microscope and a prism.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43 to 55 of 60: Engelmann’s bacteria (12 min).
The plan: Chapter 5: the predict (Engelmann), then Engelmann’s experiment: split the light, count, compare. Then Plot it, done as a class on the board.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Work out an Rf from two distances, and give one similarity and one difference between the absorption and action spectra.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Work out an Rf from two distances, and give one similarity and one difference between the absorption and action 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https://www.biologybybradford.com/exam-maker/sit?topics=C1.3&amp;level=SL&amp;paper=quiz&amp;marks=15&amp;src=ep
The guide: https://www.biologybybradford.com/guides/ib-biology-c1-3-photosynthesis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C1.3  ·  Photosynthesis  ·  Lesson 2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video" Target="../media/media-20-1.mp4"/><Relationship Id="rId2" Type="http://schemas.microsoft.com/office/2007/relationships/media" Target="../media/media-20-1.mp4"/><Relationship Id="rId3" Type="http://schemas.openxmlformats.org/officeDocument/2006/relationships/image" Target="../media/image-20-3.png"/><Relationship Id="rId4" Type="http://schemas.openxmlformats.org/officeDocument/2006/relationships/slideLayout" Target="../slideLayouts/slideLayout2.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hyperlink" Target="https://www.biologybybradford.com/exam-maker/sit?topics=C1.3&amp;level=SL&amp;paper=quiz&amp;marks=15&amp;src=ep" TargetMode="External"/><Relationship Id="rId2" Type="http://schemas.openxmlformats.org/officeDocument/2006/relationships/hyperlink" Target="https://www.biologybybradford.com/guides/ib-biology-c1-3-photosynthesis" TargetMode="External"/><Relationship Id="rId3" Type="http://schemas.openxmlformats.org/officeDocument/2006/relationships/hyperlink" Target="https://www.biologybybradford.com/guides/ib-biology-c1-3-photosynthesis#chromatography" TargetMode="External"/><Relationship Id="rId4" Type="http://schemas.openxmlformats.org/officeDocument/2006/relationships/hyperlink" Target="https://www.biologybybradford.com/guides/ib-biology-c1-3-photosynthesis#action" TargetMode="External"/><Relationship Id="rId5" Type="http://schemas.openxmlformats.org/officeDocument/2006/relationships/hyperlink" Target="https://www.biologybybradford.com/tools/tarsia?topics=ib:C1.3&amp;level=HL" TargetMode="External"/><Relationship Id="rId6" Type="http://schemas.openxmlformats.org/officeDocument/2006/relationships/hyperlink" Target="https://www.biologybybradford.com/tools/dominos?topics=ib:C1.3&amp;level=HL" TargetMode="External"/><Relationship Id="rId7" Type="http://schemas.openxmlformats.org/officeDocument/2006/relationships/hyperlink" Target="https://www.biologybybradford.com/tools/picture-reveal?topics=ib:C1.3&amp;level=HL" TargetMode="External"/><Relationship Id="rId8" Type="http://schemas.openxmlformats.org/officeDocument/2006/relationships/hyperlink" Target="https://www.biologybybradford.com/tools/pub-quiz?topics=ib:C1.3&amp;level=HL" TargetMode="External"/><Relationship Id="rId9" Type="http://schemas.openxmlformats.org/officeDocument/2006/relationships/hyperlink" Target="https://www.biologybybradford.com/escape-rooms?bank=ib:C1.3&amp;level=HL#bank" TargetMode="External"/><Relationship Id="rId10" Type="http://schemas.openxmlformats.org/officeDocument/2006/relationships/hyperlink" Target="https://www.biologybybradford.com/mcqs/ib-biology-topic-c-1-3-photosynthesis" TargetMode="External"/><Relationship Id="rId11" Type="http://schemas.openxmlformats.org/officeDocument/2006/relationships/hyperlink" Target="https://www.biologybybradford.com/tools/revision-maps/c1-3-photosynthesis" TargetMode="External"/><Relationship Id="rId12" Type="http://schemas.openxmlformats.org/officeDocument/2006/relationships/hyperlink" Target="https://www.biologybybradford.com/exam-maker/ib/c1-3-photosynthesis" TargetMode="External"/><Relationship Id="rId13" Type="http://schemas.openxmlformats.org/officeDocument/2006/relationships/hyperlink" Target="https://www.splycr.com/?set=0815937c-ae27-57ea-a08e-99d8ea8a3231" TargetMode="External"/><Relationship Id="rId14" Type="http://schemas.openxmlformats.org/officeDocument/2006/relationships/slideLayout" Target="../slideLayouts/slideLayout2.xml"/><Relationship Id="rId15"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C1.3</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2 OF 6</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Photosynthesis</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Pigments and spectra</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C1.3.4 and C1.3.6</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Separating leaf pigments by chromatography, working out Rf, and comparing absorption and action spectra</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3, 5</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Separate leaf pigments by chromatography, work out Rf values and identify each pigment by colour and Rf  (C1.3.4)</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Compare absorption and action spectra, and plot an action spectrum from oxygen or carbon dioxide data  (C1.3.6)</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One green or several?</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“Is the green of a leaf one pigment or several? Which would travel furthest in a solvent, and why?”</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Students write a sentence each.</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35</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PRACTICAL</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30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Separate the greens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777240"/>
          </a:xfrm>
          <a:prstGeom prst="rect">
            <a:avLst/>
          </a:prstGeom>
          <a:noFill/>
          <a:ln/>
        </p:spPr>
        <p:txBody>
          <a:bodyPr wrap="square" rtlCol="0" anchor="t">
            <a:normAutofit/>
          </a:bodyPr>
          <a:lstStyle/>
          <a:p>
            <a:pPr indent="0" marL="0">
              <a:buNone/>
            </a:pPr>
            <a:r>
              <a:rPr lang="en-US" sz="1350" dirty="0">
                <a:solidFill>
                  <a:srgbClr val="1A3A2A"/>
                </a:solidFill>
                <a:latin typeface="Arial" pitchFamily="34" charset="0"/>
                <a:ea typeface="Arial" pitchFamily="34" charset="-122"/>
                <a:cs typeface="Arial" pitchFamily="34" charset="-120"/>
              </a:rPr>
              <a:t>Spinach, sand, mortar and pestle, propanone, chromatography paper or TLC strips, boiling tubes with bungs, fine pipettes, pencils, rulers, eye protection.</a:t>
            </a:r>
            <a:endParaRPr lang="en-US" sz="135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750" dirty="0">
                <a:solidFill>
                  <a:srgbClr val="1A3A2A"/>
                </a:solidFill>
                <a:latin typeface="Arial" pitchFamily="34" charset="0"/>
                <a:ea typeface="Arial" pitchFamily="34" charset="-122"/>
                <a:cs typeface="Arial" pitchFamily="34" charset="-120"/>
              </a:rPr>
              <a:t>Paper chromatography of spinach (chapter 3). Grind 4 or 5 leaves with a little sand and 1 cm³ of propanone to a paste. Draw a pencil origin 2 cm from the bottom of a strip of chromatography paper. Spot the extract with a fine pipette, drying between spots, until there is a small dark spot (under 2 mm). Stand the strip in solvent below the origin in a stoppered boiling tube. Take it out before the front reaches the top and mark the front at once. Measure and work out each Rf, and identify from the table for that solvent. Safety: propanone is highly flammable and an irritant: no flames, good ventilation, eye protection.</a:t>
            </a:r>
            <a:endParaRPr lang="en-US" sz="17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35</a:t>
            </a:r>
            <a:endParaRPr lang="en-US" sz="1000" dirty="0"/>
          </a:p>
        </p:txBody>
      </p:sp>
      <p:sp>
        <p:nvSpPr>
          <p:cNvPr id="3" name="Text 1"/>
          <p:cNvSpPr/>
          <p:nvPr/>
        </p:nvSpPr>
        <p:spPr>
          <a:xfrm>
            <a:off x="457200" y="320040"/>
            <a:ext cx="85039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C1.3.4 Separation and identification of pigments by chromatography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More than one green</a:t>
            </a:r>
            <a:endParaRPr lang="en-US" sz="2800" dirty="0"/>
          </a:p>
        </p:txBody>
      </p:sp>
      <p:sp>
        <p:nvSpPr>
          <p:cNvPr id="5" name="Shape 3"/>
          <p:cNvSpPr/>
          <p:nvPr/>
        </p:nvSpPr>
        <p:spPr>
          <a:xfrm>
            <a:off x="872621" y="1627632"/>
            <a:ext cx="5935717"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982349" y="1737360"/>
            <a:ext cx="5716261"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Pencil, not ink, for the origin: ink is a mixture and runs too.</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small, dark spot, built up by drying between drops.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Solvent below the origin, and a lid on the tube.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Take the strip out before the front reaches the top, and mark the front at once.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Work quickly: pigments fade in the light.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35</a:t>
            </a:r>
            <a:endParaRPr lang="en-US" sz="1000" dirty="0"/>
          </a:p>
        </p:txBody>
      </p:sp>
      <p:sp>
        <p:nvSpPr>
          <p:cNvPr id="3" name="Text 1"/>
          <p:cNvSpPr/>
          <p:nvPr/>
        </p:nvSpPr>
        <p:spPr>
          <a:xfrm>
            <a:off x="457200" y="320040"/>
            <a:ext cx="85039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C1.3.4 Separation and identification of pigments by chromatography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More than one green</a:t>
            </a:r>
            <a:endParaRPr lang="en-US" sz="2800" dirty="0"/>
          </a:p>
        </p:txBody>
      </p:sp>
      <p:sp>
        <p:nvSpPr>
          <p:cNvPr id="5" name="Shape 3"/>
          <p:cNvSpPr/>
          <p:nvPr/>
        </p:nvSpPr>
        <p:spPr>
          <a:xfrm>
            <a:off x="3486760" y="1581912"/>
            <a:ext cx="521817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88" y="1691640"/>
            <a:ext cx="499872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550" dirty="0">
                <a:solidFill>
                  <a:srgbClr val="1A3A2A"/>
                </a:solidFill>
                <a:latin typeface="Arial" pitchFamily="34" charset="0"/>
                <a:ea typeface="Arial" pitchFamily="34" charset="-122"/>
                <a:cs typeface="Arial" pitchFamily="34" charset="-120"/>
              </a:rPr>
              <a:t>Grind a leaf with a little sand and a few drops of propanone. Spot the extract on a pencil line 2 cm from the bottom of the strip, then stand the strip in propanone, below the line, with the lid on.</a:t>
            </a:r>
            <a:endParaRPr lang="en-US" sz="155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35</a:t>
            </a:r>
            <a:endParaRPr lang="en-US" sz="1000" dirty="0"/>
          </a:p>
        </p:txBody>
      </p:sp>
      <p:sp>
        <p:nvSpPr>
          <p:cNvPr id="3" name="Text 1"/>
          <p:cNvSpPr/>
          <p:nvPr/>
        </p:nvSpPr>
        <p:spPr>
          <a:xfrm>
            <a:off x="457200" y="320040"/>
            <a:ext cx="85039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C1.3.4 Separation and identification of pigments by chromatography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More than one green</a:t>
            </a:r>
            <a:endParaRPr lang="en-US" sz="2800" dirty="0"/>
          </a:p>
        </p:txBody>
      </p:sp>
      <p:sp>
        <p:nvSpPr>
          <p:cNvPr id="5" name="Shape 3"/>
          <p:cNvSpPr/>
          <p:nvPr/>
        </p:nvSpPr>
        <p:spPr>
          <a:xfrm>
            <a:off x="3486760" y="1581912"/>
            <a:ext cx="521817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88" y="1691640"/>
            <a:ext cx="499872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650" dirty="0">
                <a:solidFill>
                  <a:srgbClr val="1A3A2A"/>
                </a:solidFill>
                <a:latin typeface="Arial" pitchFamily="34" charset="0"/>
                <a:ea typeface="Arial" pitchFamily="34" charset="-122"/>
                <a:cs typeface="Arial" pitchFamily="34" charset="-120"/>
              </a:rPr>
              <a:t>Take the strip out before the solvent reaches the top and mark the front in pencil at once. The pigments have separated into bands. The table beside it lists known values for this solvent.</a:t>
            </a:r>
            <a:endParaRPr lang="en-US" sz="165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35</a:t>
            </a:r>
            <a:endParaRPr lang="en-US" sz="1000" dirty="0"/>
          </a:p>
        </p:txBody>
      </p:sp>
      <p:sp>
        <p:nvSpPr>
          <p:cNvPr id="3" name="Text 1"/>
          <p:cNvSpPr/>
          <p:nvPr/>
        </p:nvSpPr>
        <p:spPr>
          <a:xfrm>
            <a:off x="457200" y="320040"/>
            <a:ext cx="85039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C1.3.4 Separation and identification of pigments by chromatography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More than one green</a:t>
            </a:r>
            <a:endParaRPr lang="en-US" sz="2800" dirty="0"/>
          </a:p>
        </p:txBody>
      </p:sp>
      <p:sp>
        <p:nvSpPr>
          <p:cNvPr id="5" name="Shape 3"/>
          <p:cNvSpPr/>
          <p:nvPr/>
        </p:nvSpPr>
        <p:spPr>
          <a:xfrm>
            <a:off x="3486760" y="1581912"/>
            <a:ext cx="521817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88" y="1691640"/>
            <a:ext cx="499872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Measure from the origin line to the middle of each band and to the front. Work out Rf for each band, then name each pigment from its colour and its Rf.</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35</a:t>
            </a:r>
            <a:endParaRPr lang="en-US" sz="1000" dirty="0"/>
          </a:p>
        </p:txBody>
      </p:sp>
      <p:sp>
        <p:nvSpPr>
          <p:cNvPr id="3" name="Text 1"/>
          <p:cNvSpPr/>
          <p:nvPr/>
        </p:nvSpPr>
        <p:spPr>
          <a:xfrm>
            <a:off x="457200" y="320040"/>
            <a:ext cx="85039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C1.3.4 Separation and identification of pigments by chromatography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More than one green</a:t>
            </a:r>
            <a:endParaRPr lang="en-US" sz="2800" dirty="0"/>
          </a:p>
        </p:txBody>
      </p:sp>
      <p:sp>
        <p:nvSpPr>
          <p:cNvPr id="5" name="Shape 3"/>
          <p:cNvSpPr/>
          <p:nvPr/>
        </p:nvSpPr>
        <p:spPr>
          <a:xfrm>
            <a:off x="804672" y="1627632"/>
            <a:ext cx="6071616"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914400" y="1737360"/>
            <a:ext cx="5852160"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Pencil, not ink, for the origin: ink is a mixture and runs too.</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small, dark spot, built up by drying between drops.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Solvent below the origin, and a lid on the tube.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Take the strip out before the front reaches the top, and mark the front at once.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Work quickly: pigments fade in the light.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35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solvent front has moved 8.0 cm from the origin and a yellow band 5.7 cm. What is the band’s Rf?</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1.40</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0.71</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0.57</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2.30</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35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solvent front has moved 8.0 cm from the origin and a yellow band 5.7 cm. What is the band’s Rf?</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1.40</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0.71</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0.57</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2.30</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5.7 ÷ 8.0 = 0.71. Pigment distance over solvent distance, both from the origin; Rf is always less than 1, so 1.40 has the division upside down. In propanone on paper, a yellow band at 0.71 is a xanthophyll.</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35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Measure from the origin line, not from the bottom of the paper, and to the middle of the band. And an Rf only means something beside a table made with the same solvent.</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43</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Measure and identify</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Pairs answer the four Chromatography questions.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43</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DISCUSS</a:t>
            </a:r>
            <a:endParaRPr lang="en-US" sz="1100" dirty="0"/>
          </a:p>
        </p:txBody>
      </p:sp>
      <p:sp>
        <p:nvSpPr>
          <p:cNvPr id="4" name="Text 2"/>
          <p:cNvSpPr/>
          <p:nvPr/>
        </p:nvSpPr>
        <p:spPr>
          <a:xfrm>
            <a:off x="175564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Chromatography questions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The questions on the board.</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Four questions. A pigment that clings to the paper: does it move faster or slower? One that dissolves well in the solvent? What makes one pigment outrun another? How do you identify one? Pairs answer in one sentence each, then the class agrees model answers.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43 to 55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Engelmann’s bacteria</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5: Absorbed is not the same as used</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43 to 55</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C1.3.6 Absorption and action spectra compared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Absorbed is not the same as used</a:t>
            </a:r>
            <a:endParaRPr lang="en-US" sz="2800" dirty="0"/>
          </a:p>
        </p:txBody>
      </p:sp>
      <p:sp>
        <p:nvSpPr>
          <p:cNvPr id="5" name="Shape 3"/>
          <p:cNvSpPr/>
          <p:nvPr/>
        </p:nvSpPr>
        <p:spPr>
          <a:xfrm>
            <a:off x="438912" y="2148854"/>
            <a:ext cx="6803136" cy="3566133"/>
          </a:xfrm>
          <a:prstGeom prst="roundRect">
            <a:avLst>
              <a:gd name="adj" fmla="val 307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258582"/>
            <a:ext cx="6583680" cy="3346677"/>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Rate of photosynthesis = oxygen produced (or carbon dioxide consumed) ÷ time.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Similar: both spectra peak in blue and red and dip in green.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Different: the action spectrum is a rate, its green dip is shallower, and its blue peak is lower than the absorption there.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43 to 55</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C1.3.6 Absorption and action spectra compared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Absorbed is not the same as used</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strand of green alga, and bacteria that swim towards oxygen.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No light</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43 to 55</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C1.3.6 Absorption and action spectra compared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Absorbed is not the same as used</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 white light the whole strand gives off oxygen. The bacteria gather evenly.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White light</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43 to 55</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C1.3.6 Absorption and action spectra compared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Absorbed is not the same as used</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Engelmann put a prism under the slide. What will the bacteria do?</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A prism</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43 to 55</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C1.3.6 Absorption and action spectra compared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Absorbed is not the same as used</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bacteria crowd where red and blue light fall. Counted, they draw an action spectrum.</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Spectrum</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43 to 55</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C1.3.6 Absorption and action spectra compared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Absorbed is not the same as used</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2947309" y="1600200"/>
            <a:ext cx="6297077"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038749" y="1691640"/>
            <a:ext cx="6114197"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Engelmann’s bacteria: click to play. It loops every 30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43 to 55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Engelmann shone a spectrum along a strand of alga and added bacteria that swim towards oxygen. Where did the bacteria gather?</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Under the red and the blue light</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Evenly all along the strand of alga</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Under the green light, and nowhere else</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At the violet end of the strand</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43 to 55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Engelmann shone a spectrum along a strand of alga and added bacteria that swim towards oxygen. Where did the bacteria gather?</a:t>
            </a:r>
            <a:endParaRPr lang="en-US" sz="2600" dirty="0"/>
          </a:p>
        </p:txBody>
      </p:sp>
      <p:sp>
        <p:nvSpPr>
          <p:cNvPr id="5" name="Text 3"/>
          <p:cNvSpPr/>
          <p:nvPr/>
        </p:nvSpPr>
        <p:spPr>
          <a:xfrm>
            <a:off x="731520" y="224028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Under the red and the blue light</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Evenly all along the strand of alga</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Under the green light, and nowhere else</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At the violet end of the strand</a:t>
            </a:r>
            <a:endParaRPr lang="en-US" sz="1900" dirty="0"/>
          </a:p>
        </p:txBody>
      </p:sp>
      <p:sp>
        <p:nvSpPr>
          <p:cNvPr id="9" name="Text 7"/>
          <p:cNvSpPr/>
          <p:nvPr/>
        </p:nvSpPr>
        <p:spPr>
          <a:xfrm>
            <a:off x="731520" y="4999736"/>
            <a:ext cx="10728655" cy="132791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Under the red and the blue. Those are the colours the alga’s pigments absorb and use, so those parts of the strand gave off most oxygen. Engelmann measured an action spectrum with no instruments but a microscope and a prism.</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43 to 55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An action spectrum is not “the light a plant absorbs”. It is what the plant does with each colour: its rate of photosynthesis.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Separate leaf pigments by chromatography, work out Rf values and identify each pigment by colour and Rf  (C1.3.4)</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Compare absorption and action spectra, and plot an action spectrum from oxygen or carbon dioxide data  (C1.3.6)</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Work out an Rf from two distances, and give one similarity and one difference between the absorption and action spectra.</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C1.3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3 More than one green</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5 Absorbed is not the same as used</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C1.3,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C1.3,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C1.3</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C1.3</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Photosynthesis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C1.3 Photosynthesis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C1.3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C1.3 Photosynthesis (SL)</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C1.3 Photosynthesis, lesson 2: Pigments and spectra</dc:title>
  <dc:subject>PptxGenJS Presentation</dc:subject>
  <dc:creator>Biology by Bradford</dc:creator>
  <cp:lastModifiedBy>Biology by Bradford</cp:lastModifiedBy>
  <cp:revision>1</cp:revision>
  <dcterms:created xsi:type="dcterms:W3CDTF">2026-10-20T06:43:12Z</dcterms:created>
  <dcterms:modified xsi:type="dcterms:W3CDTF">2026-10-20T06:43:12Z</dcterms:modified>
</cp:coreProperties>
</file>