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C1.3, Photosynthesis. Lesson 5 of 6: The thylakoid at work (higher level), 60 minutes.
The plan, minute by minute (each slide's footer says where you are):
0 to 5 min (5)  Do now: where do protons collect?
5 to 17 min (12)  The thylakoid, step by step
17 to 32 min (15)  Act it out
32 to 42 min (10)  NADP and the map
42 to 55 min (13)  Plan a 7-mark answer
55 to 60 min (5)  Exit
What students get wrong:
Protons collect in the stroma, or in the “intermembrane space”. They collect in the lumen.
Cyclic photophosphorylation makes reduced NADP. It makes ATP only.
ATP and reduced NADP “move to the stroma”. They are made on the stroma side.
Stretch and support:
Stretch: compare a mitochondrion’s chain with the thylakoid’s in a table: source of electrons, last acceptor, where protons collect, where ATP is made.
Stretch: make a respiration and photosynthesis Tarsia puzzle in the Tarsia builder, ticking C1.2 and C1.3 together.
The lesson plan to print: https://www.biologybybradford.com/guides/downloads/ib-biology-c1-3-photosynthesis-lesson-5-plan.pdf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where do protons collect? (5 min).
The plan: In a mitochondrion, where do protons collect, and where is ATP made? Now guess for a chloroplast (chapter 10’s predict).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where do protons collect? (5 min).
The plan: In a mitochondrion, where do protons collect, and where is ATP made? Now guess for a chloroplast (chapter 10’s predict).
The excited electron from photosystem II passes along a chain of electron carriers in the thylakoid membrane towards photosystem I, giving up energy at each step. One carrier uses that energy for proton pumping: it moves protons across the membrane from the stroma into the thylakoid lumen.
Protons come into the lumen two ways: pumped by the chain, and released by photolysis. The lumen is small, so their concentration rises fast, and the membrane does not let them back. That difference is the proton gradient. The only way back to the stroma is through ATP synthase, a protein that spans the membrane. Protons flowing down their gradient turn part of it, and the energy joins ADP and phosphate: ATP, made on the stroma side. Making ATP with energy from a proton gradient is chemiosmosis, and when light is the first source the whole process is photophosphorylation.
You met the same machine in mitochondria (C1.2). The difference is direction: a thylakoid pumps protons into its lumen and makes ATP outside it, in the stroma, while a mitochondrion pumps them out of the matrix and makes ATP inside it.
In non-cyclic photophosphorylation the electrons come from photosystem II, pass along the chain to photosystem I and on to NADP (chapter 11). In cyclic photophosphorylation, electrons excited at photosystem I go back to the chain, pump more protons and return to photosystem I. It makes ATP only: no reduced NADP, no water split, no oxygen. It tops up the ATP, because the Calvin cycle uses more ATP than reduced NADP.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where do protons collect? (5 min).
The plan: In a mitochondrion, where do protons collect, and where is ATP made? Now guess for a chloroplast (chapter 10’s predict).
The excited electron from photosystem II passes along a chain of electron carriers in the thylakoid membrane towards photosystem I, giving up energy at each step. One carrier uses that energy for proton pumping: it moves protons across the membrane from the stroma into the thylakoid lumen.
Protons come into the lumen two ways: pumped by the chain, and released by photolysis. The lumen is small, so their concentration rises fast, and the membrane does not let them back. That difference is the proton gradient. The only way back to the stroma is through ATP synthase, a protein that spans the membrane. Protons flowing down their gradient turn part of it, and the energy joins ADP and phosphate: ATP, made on the stroma side. Making ATP with energy from a proton gradient is chemiosmosis, and when light is the first source the whole process is photophosphorylation.
You met the same machine in mitochondria (C1.2). The difference is direction: a thylakoid pumps protons into its lumen and makes ATP outside it, in the stroma, while a mitochondrion pumps them out of the matrix and makes ATP inside it.
In non-cyclic photophosphorylation the electrons come from photosystem II, pass along the chain to photosystem I and on to NADP (chapter 11). In cyclic photophosphorylation, electrons excited at photosystem I go back to the chain, pump more protons and return to photosystem I. It makes ATP only: no reduced NADP, no water split, no oxygen. It tops up the ATP, because the Calvin cycle uses more ATP than reduced NADP.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where do protons collect? (5 min).
The plan: In a mitochondrion, where do protons collect, and where is ATP made? Now guess for a chloroplast (chapter 10’s predict).
The excited electron from photosystem II passes along a chain of electron carriers in the thylakoid membrane towards photosystem I, giving up energy at each step. One carrier uses that energy for proton pumping: it moves protons across the membrane from the stroma into the thylakoid lumen.
Protons come into the lumen two ways: pumped by the chain, and released by photolysis. The lumen is small, so their concentration rises fast, and the membrane does not let them back. That difference is the proton gradient. The only way back to the stroma is through ATP synthase, a protein that spans the membrane. Protons flowing down their gradient turn part of it, and the energy joins ADP and phosphate: ATP, made on the stroma side. Making ATP with energy from a proton gradient is chemiosmosis, and when light is the first source the whole process is photophosphorylation.
You met the same machine in mitochondria (C1.2). The difference is direction: a thylakoid pumps protons into its lumen and makes ATP outside it, in the stroma, while a mitochondrion pumps them out of the matrix and makes ATP inside it.
In non-cyclic photophosphorylation the electrons come from photosystem II, pass along the chain to photosystem I and on to NADP (chapter 11). In cyclic photophosphorylation, electrons excited at photosystem I go back to the chain, pump more protons and return to photosystem I. It makes ATP only: no reduced NADP, no water split, no oxygen. It tops up the ATP, because the Calvin cycle uses more ATP than reduced NADP.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where do protons collect? (5 min).
The plan: In a mitochondrion, where do protons collect, and where is ATP made? Now guess for a chloroplast (chapter 10’s predict).
The excited electron from photosystem II passes along a chain of electron carriers in the thylakoid membrane towards photosystem I, giving up energy at each step. One carrier uses that energy for proton pumping: it moves protons across the membrane from the stroma into the thylakoid lumen.
Protons come into the lumen two ways: pumped by the chain, and released by photolysis. The lumen is small, so their concentration rises fast, and the membrane does not let them back. That difference is the proton gradient. The only way back to the stroma is through ATP synthase, a protein that spans the membrane. Protons flowing down their gradient turn part of it, and the energy joins ADP and phosphate: ATP, made on the stroma side. Making ATP with energy from a proton gradient is chemiosmosis, and when light is the first source the whole process is photophosphorylation.
You met the same machine in mitochondria (C1.2). The difference is direction: a thylakoid pumps protons into its lumen and makes ATP outside it, in the stroma, while a mitochondrion pumps them out of the matrix and makes ATP inside it.
In non-cyclic photophosphorylation the electrons come from photosystem II, pass along the chain to photosystem I and on to NADP (chapter 11). In cyclic photophosphorylation, electrons excited at photosystem I go back to the chain, pump more protons and return to photosystem I. It makes ATP only: no reduced NADP, no water split, no oxygen. It tops up the ATP, because the Calvin cycle uses more ATP than reduced NADP.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where do protons collect? (5 min).
The plan: In a mitochondrion, where do protons collect, and where is ATP made? Now guess for a chloroplast (chapter 10’s predict).
The excited electron from photosystem II passes along a chain of electron carriers in the thylakoid membrane towards photosystem I, giving up energy at each step. One carrier uses that energy for proton pumping: it moves protons across the membrane from the stroma into the thylakoid lumen.
Protons come into the lumen two ways: pumped by the chain, and released by photolysis. The lumen is small, so their concentration rises fast, and the membrane does not let them back. That difference is the proton gradient. The only way back to the stroma is through ATP synthase, a protein that spans the membrane. Protons flowing down their gradient turn part of it, and the energy joins ADP and phosphate: ATP, made on the stroma side. Making ATP with energy from a proton gradient is chemiosmosis, and when light is the first source the whole process is photophosphorylation.
You met the same machine in mitochondria (C1.2). The difference is direction: a thylakoid pumps protons into its lumen and makes ATP outside it, in the stroma, while a mitochondrion pumps them out of the matrix and makes ATP inside it.
In non-cyclic photophosphorylation the electrons come from photosystem II, pass along the chain to photosystem I and on to NADP (chapter 11). In cyclic photophosphorylation, electrons excited at photosystem I go back to the chain, pump more protons and return to photosystem I. It makes ATP only: no reduced NADP, no water split, no oxygen. It tops up the ATP, because the Calvin cycle uses more ATP than reduced NADP.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where do protons collect? (5 min).
The plan: In a mitochondrion, where do protons collect, and where is ATP made? Now guess for a chloroplast (chapter 10’s predict).
The excited electron from photosystem II passes along a chain of electron carriers in the thylakoid membrane towards photosystem I, giving up energy at each step. One carrier uses that energy for proton pumping: it moves protons across the membrane from the stroma into the thylakoid lumen.
Protons come into the lumen two ways: pumped by the chain, and released by photolysis. The lumen is small, so their concentration rises fast, and the membrane does not let them back. That difference is the proton gradient. The only way back to the stroma is through ATP synthase, a protein that spans the membrane. Protons flowing down their gradient turn part of it, and the energy joins ADP and phosphate: ATP, made on the stroma side. Making ATP with energy from a proton gradient is chemiosmosis, and when light is the first source the whole process is photophosphorylation.
You met the same machine in mitochondria (C1.2). The difference is direction: a thylakoid pumps protons into its lumen and makes ATP outside it, in the stroma, while a mitochondrion pumps them out of the matrix and makes ATP inside it.
In non-cyclic photophosphorylation the electrons come from photosystem II, pass along the chain to photosystem I and on to NADP (chapter 11). In cyclic photophosphorylation, electrons excited at photosystem I go back to the chain, pump more protons and return to photosystem I. It makes ATP only: no reduced NADP, no water split, no oxygen. It tops up the ATP, because the Calvin cycle uses more ATP than reduced NADP.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where do protons collect? (5 min).
The plan: In a mitochondrion, where do protons collect, and where is ATP made? Now guess for a chloroplast (chapter 10’s predict).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where do protons collect? (5 min).
The plan: In a mitochondrion, where do protons collect, and where is ATP made? Now guess for a chloroplast (chapter 10’s predict).
Answer: C. In the lumen. The chain pumps protons in from the stroma, and photolysis releases more there. The lumen’s small volume lets a steep gradient build fast, and ATP synthase lets them back out into the stroma, where the ATP is made.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where do protons collect? (5 min).
The plan: In a mitochondrion, where do protons collect, and where is ATP made? Now guess for a chloroplast (chapter 10’s predict).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The thylakoid, step by step (12 min).
The plan: Chapter 10’s figure step by step. Switch to Cyclic: what stops?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32 of 60: Act it out (15 min).
The plan: Act it out (below): the light-dependent reactions modelled in plasticine on an A3 thylakoid.
The activity: Act it out. On an A3 drawing of a thylakoid membrane (stroma below, lumen above), pairs model the light-dependent reactions (chapters 10 and 11). Plasticine balls are protons. A sticky note stands for NADP, which turns into reduced NADP only once it holds two electron tokens and one proton. ADP and phosphate balls are joined at ATP synthase only as protons pass through it. Then one partner narrates while the other moves the pieces, using a markscheme’s points as the script.
Needs: A3 thylakoid drawings, plasticine in two colours, sticky notes and tokens.
The time: 15 minutes, minutes 17 to 32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42 of 60: NADP and the map (10 min).
The plan: Chapter 11: the predict, then Map the thylakoid with the labels hidden and the Loads and Spends tiles. Then the chemiosmosis film (thylakoid), with the light 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42 of 60: NADP and the map (10 min).
The plan: Chapter 11: the predict, then Map the thylakoid with the labels hidden and the Loads and Spends tiles. Then the chemiosmosis film (thylakoid), with the light off.
Electrons arriving at photosystem I have given up energy along the chain. Light absorbed by photosystem I’s array excites them again, and from its reaction centre they pass, by a short carrier on the stroma side, to NADP. NADP picks up two electrons from photosystem I and one hydrogen ion (a proton) from the stroma, and becomes reduced NADP. This is a reduction, and taking that proton from the stroma steepens the gradient a little.
Reduced NADP carries the hydrogen, as electrons and a proton, to the Calvin cycle in the stroma, where it reduces carbon compounds (chapter 13). This is how the hydrogen from chapter 2 gets from water to carbon dioxide: water’s electrons go through photosystem II, the chain and photosystem I, to NADP.
A thylakoid is a system in which every part has its place. On the lumen side: photolysis at photosystem II, and the store of protons. In the membrane: the photosystems, the chain and ATP synthase, held in order so electrons pass from one to the next. On the stroma side: ATP is made and NADP is reduced, right where the Calvin cycle’s enzymes are. Thylakoids are stacked in grana, joined by single unstacked sheets of membrane that run through the stroma; the stacking gives a large area of membrane, and the small lumen builds a steep gradient fast. Nothing has to “move to the stroma”: ATP and reduced NADP are made in it.
Parts of the figure:
Stroma The fluid round the thylakoids. The Calvin cycle runs here, and ATP and reduced NADP are made and used here.
Envelope Two membranes round the chloroplast. The thylakoids are a separate system inside it.
Granum A stack of thylakoids. Stacking gives a large area of membrane in a small space, and single sheets join one stack to the next.
Granum A stack of thylakoids. Stacking gives a large area of membrane in a small space, and single sheets join one stack to the next.
Granum A stack of thylakoids. Stacking gives a large area of membrane in a small space, and single sheets join one stack to the next.
Thylakoid lumen The small space inside a thylakoid. Photolysis happens on its side of photosystem II, and protons pile up here.
Stroma The fluid round the thylakoids. The Calvin cycle runs here, and ATP and reduced NADP are made and used here.
Photosystem II Splits water on the lumen side and passes its electrons on.
Chain of carriers Passes electrons from photosystem II towards photosystem I, and pumps protons into the lumen.
Photosystem I Its excited electrons pass on, on the stroma side, to NADP.
NADP Reduced here, on the stroma side, by two electrons from photosystem I and a proton from the stroma.
ATP synthase Lets protons flow back from the lumen to the stroma and makes ATP on the stroma 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42 of 60: NADP and the map (10 min).
The plan: Chapter 11: the predict, then Map the thylakoid with the labels hidden and the Loads and Spends tiles. Then the chemiosmosis film (thylakoid), with the light off.
Electrons arriving at photosystem I have given up energy along the chain. Light absorbed by photosystem I’s array excites them again, and from its reaction centre they pass, by a short carrier on the stroma side, to NADP. NADP picks up two electrons from photosystem I and one hydrogen ion (a proton) from the stroma, and becomes reduced NADP. This is a reduction, and taking that proton from the stroma steepens the gradient a little.
Reduced NADP carries the hydrogen, as electrons and a proton, to the Calvin cycle in the stroma, where it reduces carbon compounds (chapter 13). This is how the hydrogen from chapter 2 gets from water to carbon dioxide: water’s electrons go through photosystem II, the chain and photosystem I, to NADP.
A thylakoid is a system in which every part has its place. On the lumen side: photolysis at photosystem II, and the store of protons. In the membrane: the photosystems, the chain and ATP synthase, held in order so electrons pass from one to the next. On the stroma side: ATP is made and NADP is reduced, right where the Calvin cycle’s enzymes are. Thylakoids are stacked in grana, joined by single unstacked sheets of membrane that run through the stroma; the stacking gives a large area of membrane, and the small lumen builds a steep gradient fast. Nothing has to “move to the stroma”: ATP and reduced NADP are made in it.
The animation "The thylakoid at work", paused at 7.0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42 of 60: NADP and the map (10 min).
The plan: Chapter 11: the predict, then Map the thylakoid with the labels hidden and the Loads and Spends tiles. Then the chemiosmosis film (thylakoid), with the light off.
Electrons arriving at photosystem I have given up energy along the chain. Light absorbed by photosystem I’s array excites them again, and from its reaction centre they pass, by a short carrier on the stroma side, to NADP. NADP picks up two electrons from photosystem I and one hydrogen ion (a proton) from the stroma, and becomes reduced NADP. This is a reduction, and taking that proton from the stroma steepens the gradient a little.
Reduced NADP carries the hydrogen, as electrons and a proton, to the Calvin cycle in the stroma, where it reduces carbon compounds (chapter 13). This is how the hydrogen from chapter 2 gets from water to carbon dioxide: water’s electrons go through photosystem II, the chain and photosystem I, to NADP.
A thylakoid is a system in which every part has its place. On the lumen side: photolysis at photosystem II, and the store of protons. In the membrane: the photosystems, the chain and ATP synthase, held in order so electrons pass from one to the next. On the stroma side: ATP is made and NADP is reduced, right where the Calvin cycle’s enzymes are. Thylakoids are stacked in grana, joined by single unstacked sheets of membrane that run through the stroma; the stacking gives a large area of membrane, and the small lumen builds a steep gradient fast. Nothing has to “move to the stroma”: ATP and reduced NADP are made in it.
The animation "The thylakoid at work", paused at 13.0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42 of 60: NADP and the map (10 min).
The plan: Chapter 11: the predict, then Map the thylakoid with the labels hidden and the Loads and Spends tiles. Then the chemiosmosis film (thylakoid), with the light off.
Electrons arriving at photosystem I have given up energy along the chain. Light absorbed by photosystem I’s array excites them again, and from its reaction centre they pass, by a short carrier on the stroma side, to NADP. NADP picks up two electrons from photosystem I and one hydrogen ion (a proton) from the stroma, and becomes reduced NADP. This is a reduction, and taking that proton from the stroma steepens the gradient a little.
Reduced NADP carries the hydrogen, as electrons and a proton, to the Calvin cycle in the stroma, where it reduces carbon compounds (chapter 13). This is how the hydrogen from chapter 2 gets from water to carbon dioxide: water’s electrons go through photosystem II, the chain and photosystem I, to NADP.
A thylakoid is a system in which every part has its place. On the lumen side: photolysis at photosystem II, and the store of protons. In the membrane: the photosystems, the chain and ATP synthase, held in order so electrons pass from one to the next. On the stroma side: ATP is made and NADP is reduced, right where the Calvin cycle’s enzymes are. Thylakoids are stacked in grana, joined by single unstacked sheets of membrane that run through the stroma; the stacking gives a large area of membrane, and the small lumen builds a steep gradient fast. Nothing has to “move to the stroma”: ATP and reduced NADP are made in it.
The animation "The thylakoid at work", paused at 19.0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42 of 60: NADP and the map (10 min).
The plan: Chapter 11: the predict, then Map the thylakoid with the labels hidden and the Loads and Spends tiles. Then the chemiosmosis film (thylakoid), with the light off.
Electrons arriving at photosystem I have given up energy along the chain. Light absorbed by photosystem I’s array excites them again, and from its reaction centre they pass, by a short carrier on the stroma side, to NADP. NADP picks up two electrons from photosystem I and one hydrogen ion (a proton) from the stroma, and becomes reduced NADP. This is a reduction, and taking that proton from the stroma steepens the gradient a little.
Reduced NADP carries the hydrogen, as electrons and a proton, to the Calvin cycle in the stroma, where it reduces carbon compounds (chapter 13). This is how the hydrogen from chapter 2 gets from water to carbon dioxide: water’s electrons go through photosystem II, the chain and photosystem I, to NADP.
A thylakoid is a system in which every part has its place. On the lumen side: photolysis at photosystem II, and the store of protons. In the membrane: the photosystems, the chain and ATP synthase, held in order so electrons pass from one to the next. On the stroma side: ATP is made and NADP is reduced, right where the Calvin cycle’s enzymes are. Thylakoids are stacked in grana, joined by single unstacked sheets of membrane that run through the stroma; the stacking gives a large area of membrane, and the small lumen builds a steep gradient fast. Nothing has to “move to the stroma”: ATP and reduced NADP are made in it.
The animation "The thylakoid at work", paused at 25.5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42 of 60: NADP and the map (10 min).
The plan: Chapter 11: the predict, then Map the thylakoid with the labels hidden and the Loads and Spends tiles. Then the chemiosmosis film (thylakoid), with the light off.
Electrons arriving at photosystem I have given up energy along the chain. Light absorbed by photosystem I’s array excites them again, and from its reaction centre they pass, by a short carrier on the stroma side, to NADP. NADP picks up two electrons from photosystem I and one hydrogen ion (a proton) from the stroma, and becomes reduced NADP. This is a reduction, and taking that proton from the stroma steepens the gradient a little.
Reduced NADP carries the hydrogen, as electrons and a proton, to the Calvin cycle in the stroma, where it reduces carbon compounds (chapter 13). This is how the hydrogen from chapter 2 gets from water to carbon dioxide: water’s electrons go through photosystem II, the chain and photosystem I, to NADP.
A thylakoid is a system in which every part has its place. On the lumen side: photolysis at photosystem II, and the store of protons. In the membrane: the photosystems, the chain and ATP synthase, held in order so electrons pass from one to the next. On the stroma side: ATP is made and NADP is reduced, right where the Calvin cycle’s enzymes are. Thylakoids are stacked in grana, joined by single unstacked sheets of membrane that run through the stroma; the stacking gives a large area of membrane, and the small lumen builds a steep gradient fast. Nothing has to “move to the stroma”: ATP and reduced NADP are made in it.
The animation "The thylakoid at work", paused at 33.0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42 of 60: NADP and the map (10 min).
The plan: Chapter 11: the predict, then Map the thylakoid with the labels hidden and the Loads and Spends tiles. Then the chemiosmosis film (thylakoid), with the light off.
Electrons arriving at photosystem I have given up energy along the chain. Light absorbed by photosystem I’s array excites them again, and from its reaction centre they pass, by a short carrier on the stroma side, to NADP. NADP picks up two electrons from photosystem I and one hydrogen ion (a proton) from the stroma, and becomes reduced NADP. This is a reduction, and taking that proton from the stroma steepens the gradient a little.
Reduced NADP carries the hydrogen, as electrons and a proton, to the Calvin cycle in the stroma, where it reduces carbon compounds (chapter 13). This is how the hydrogen from chapter 2 gets from water to carbon dioxide: water’s electrons go through photosystem II, the chain and photosystem I, to NADP.
A thylakoid is a system in which every part has its place. On the lumen side: photolysis at photosystem II, and the store of protons. In the membrane: the photosystems, the chain and ATP synthase, held in order so electrons pass from one to the next. On the stroma side: ATP is made and NADP is reduced, right where the Calvin cycle’s enzymes are. Thylakoids are stacked in grana, joined by single unstacked sheets of membrane that run through the stroma; the stacking gives a large area of membrane, and the small lumen builds a steep gradient fast. Nothing has to “move to the stroma”: ATP and reduced NADP are made in it.
The animation "The thylakoid at work", paused at 40.0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42 of 60: NADP and the map (10 min).
The plan: Chapter 11: the predict, then Map the thylakoid with the labels hidden and the Loads and Spends tiles. Then the chemiosmosis film (thylakoid), with the light off.
The video is chemiosmosis-305eab.mp4, one loop of the animation in the guide. It plays in PowerPoint and Keynote. Google Slides does not play a video embedded in a .pptx: download chemiosmosis-305eab.mp4 (https://www.biologybybradford.com/guides/downloads/scenes/chemiosmosis-305eab.mp4), upload it to Google Drive, then Insert &gt; Video &gt; Google Drive.
In the guide the class can change it as it runs: https://www.biologybybradford.com/guides/ib-biology-c1-3-photosynthesis#nadp
What it shows, in order:
1. Light energy is passed through an array of pigments to the reaction centre, a special chlorophyll, which gives off an excited electron.
2. The reaction centre replaces its lost electrons by splitting water (photolysis). The protons stay in the lumen; the oxygen is a waste product.
3. The electron passes along a chain of carriers, which uses its energy to pump protons from the stroma into the lumen.
4. At photosystem I light lifts the electron again. Two electrons and a proton from the stroma reduce NADP.
5. Protons flow out of the lumen through ATP synthase, making ATP in the stroma, where the Calvin cycle will use it.
6. The thylakoid as a system: water split on the lumen side, ATP and reduced NADP made on the stroma 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42 of 60: NADP and the map (10 min).
The plan: Chapter 11: the predict, then Map the thylakoid with the labels hidden and the Loads and Spends tiles. Then the chemiosmosis film (thylakoid), with the light off.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42 of 60: NADP and the map (10 min).
The plan: Chapter 11: the predict, then Map the thylakoid with the labels hidden and the Loads and Spends tiles. Then the chemiosmosis film (thylakoid), with the light off.
Answer: A. The stroma side. Photosystem I hands its electrons to NADP there, with a proton from the stroma, and the reduced NADP is made exactly where the Calvin cycle will use it. Nothing has to cross the membrane.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42 of 60: NADP and the map (10 min).
The plan: Chapter 11: the predict, then Map the thylakoid with the labels hidden and the Loads and Spends tiles. Then the chemiosmosis film (thylakoid), with the light off.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42 of 60: NADP and the map (10 min).
The plan: Chapter 11: the predict, then Map the thylakoid with the labels hidden and the Loads and Spends tiles. Then the chemiosmosis film (thylakoid), with the light off.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42 of 60: NADP and the map (10 min).
The plan: Chapter 11: the predict, then Map the thylakoid with the labels hidden and the Loads and Spends tiles. Then the chemiosmosis film (thylakoid), with the light off.
Loads: Lumen (where protons pile up and water is split)
Spends: Stroma (where ATP and reduced NADP are made, then spent by the Calvin cycle)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42 to 55 of 60: Plan a 7-mark answer (13 min).
The plan: Plan a 7-mark answer (below) on the light-dependent reactions, then write it.
The activity: Plan a 7-mark answer. The C1.3 exam maker’s higher level extended question on how the light-dependent reactions produce ATP and NADPH (7 marks; the question says NADPH where this guide says reduced NADP). Students list the points they will make (photosystems, photolysis, chain, pumping, gradient, ATP synthase, photosystem I, NADP, cyclic), then write. Peer mark against the exam maker’s markscheme.
Needs: lined paper.
The time: 13 minutes, minutes 42 to 55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42 to 55 of 60: Plan a 7-mark answer (13 min).
The plan: Plan a 7-mark answer (below) on the light-dependent reactions, then write it.
The activity: Meet the membrane. If there is time. One student is the host at the door of the thylakoid; each other student is a part (photosystem II, photosystem I, a carrier, ATP synthase, ATP, ADP, NADP, reduced NADP, a proton, an electron, water, the lumen, the stroma) and introduces themselves to the host: where they live and who they work with.
Needs: name cards.
The time: 13 minutes, minutes 42 to 55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Where in a thylakoid are water split, ATP made and NADP reduced?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Where in a thylakoid are water split, ATP made and NADP reduced?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https://www.biologybybradford.com/exam-maker/sit?topics=C1.3&amp;level=HL&amp;paper=quiz&amp;marks=15&amp;src=ep
The guide: https://www.biologybybradford.com/guides/ib-biology-c1-3-photosynthesis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FF7EB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C1.3  ·  Photosynthesis  ·  Lesson 5 (HL)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video" Target="../media/media-22-1.mp4"/><Relationship Id="rId2" Type="http://schemas.microsoft.com/office/2007/relationships/media" Target="../media/media-22-1.mp4"/><Relationship Id="rId3" Type="http://schemas.openxmlformats.org/officeDocument/2006/relationships/image" Target="../media/image-22-3.png"/><Relationship Id="rId4" Type="http://schemas.openxmlformats.org/officeDocument/2006/relationships/slideLayout" Target="../slideLayouts/slideLayout2.xml"/><Relationship Id="rId5"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hyperlink" Target="https://www.biologybybradford.com/exam-maker/sit?topics=C1.3&amp;level=HL&amp;paper=quiz&amp;marks=15&amp;src=ep" TargetMode="External"/><Relationship Id="rId2" Type="http://schemas.openxmlformats.org/officeDocument/2006/relationships/hyperlink" Target="https://www.biologybybradford.com/guides/ib-biology-c1-3-photosynthesis" TargetMode="External"/><Relationship Id="rId3" Type="http://schemas.openxmlformats.org/officeDocument/2006/relationships/hyperlink" Target="https://www.biologybybradford.com/guides/ib-biology-c1-3-photosynthesis#chemiosmosis" TargetMode="External"/><Relationship Id="rId4" Type="http://schemas.openxmlformats.org/officeDocument/2006/relationships/hyperlink" Target="https://www.biologybybradford.com/guides/ib-biology-c1-3-photosynthesis#nadp" TargetMode="External"/><Relationship Id="rId5" Type="http://schemas.openxmlformats.org/officeDocument/2006/relationships/hyperlink" Target="https://www.biologybybradford.com/tools/tarsia?topics=ib:C1.3&amp;level=HL" TargetMode="External"/><Relationship Id="rId6" Type="http://schemas.openxmlformats.org/officeDocument/2006/relationships/hyperlink" Target="https://www.biologybybradford.com/tools/dominos?topics=ib:C1.3&amp;level=HL" TargetMode="External"/><Relationship Id="rId7" Type="http://schemas.openxmlformats.org/officeDocument/2006/relationships/hyperlink" Target="https://www.biologybybradford.com/tools/picture-reveal?topics=ib:C1.3&amp;level=HL" TargetMode="External"/><Relationship Id="rId8" Type="http://schemas.openxmlformats.org/officeDocument/2006/relationships/hyperlink" Target="https://www.biologybybradford.com/tools/pub-quiz?topics=ib:C1.3&amp;level=HL" TargetMode="External"/><Relationship Id="rId9" Type="http://schemas.openxmlformats.org/officeDocument/2006/relationships/hyperlink" Target="https://www.biologybybradford.com/escape-rooms?bank=ib:C1.3&amp;level=HL#bank" TargetMode="External"/><Relationship Id="rId10" Type="http://schemas.openxmlformats.org/officeDocument/2006/relationships/hyperlink" Target="https://www.biologybybradford.com/mcqs/ib-biology-topic-c-1-3-photosynthesis" TargetMode="External"/><Relationship Id="rId11" Type="http://schemas.openxmlformats.org/officeDocument/2006/relationships/hyperlink" Target="https://www.biologybybradford.com/mcqs/ib-biology-topic-c-1-3-photosynthesis-hl" TargetMode="External"/><Relationship Id="rId12" Type="http://schemas.openxmlformats.org/officeDocument/2006/relationships/hyperlink" Target="https://www.biologybybradford.com/tools/revision-maps/c1-3-photosynthesis" TargetMode="External"/><Relationship Id="rId13" Type="http://schemas.openxmlformats.org/officeDocument/2006/relationships/hyperlink" Target="https://www.biologybybradford.com/exam-maker/ib/c1-3-photosynthesis" TargetMode="External"/><Relationship Id="rId14" Type="http://schemas.openxmlformats.org/officeDocument/2006/relationships/hyperlink" Target="https://www.splycr.com/?set=0815937c-ae27-57ea-a08e-99d8ea8a3231" TargetMode="External"/><Relationship Id="rId15" Type="http://schemas.openxmlformats.org/officeDocument/2006/relationships/hyperlink" Target="https://www.splycr.com/?set=54d5176d-5b4f-5352-bcb6-1debb928d323" TargetMode="External"/><Relationship Id="rId16" Type="http://schemas.openxmlformats.org/officeDocument/2006/relationships/slideLayout" Target="../slideLayouts/slideLayout2.xml"/><Relationship Id="rId17"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C1.3</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5 OF 6</a:t>
            </a:r>
            <a:endParaRPr lang="en-US" sz="1100" dirty="0"/>
          </a:p>
        </p:txBody>
      </p:sp>
      <p:sp>
        <p:nvSpPr>
          <p:cNvPr id="6" name="Text 4"/>
          <p:cNvSpPr/>
          <p:nvPr/>
        </p:nvSpPr>
        <p:spPr>
          <a:xfrm>
            <a:off x="4828032" y="64008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HL</a:t>
            </a:r>
            <a:endParaRPr lang="en-US" sz="1100" dirty="0"/>
          </a:p>
        </p:txBody>
      </p:sp>
      <p:sp>
        <p:nvSpPr>
          <p:cNvPr id="7" name="Text 5"/>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Photosynthesis</a:t>
            </a:r>
            <a:endParaRPr lang="en-US" sz="1800" dirty="0"/>
          </a:p>
        </p:txBody>
      </p:sp>
      <p:sp>
        <p:nvSpPr>
          <p:cNvPr id="8" name="Text 6"/>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The thylakoid at work</a:t>
            </a:r>
            <a:endParaRPr lang="en-US" sz="4000" dirty="0"/>
          </a:p>
        </p:txBody>
      </p:sp>
      <p:sp>
        <p:nvSpPr>
          <p:cNvPr id="9" name="Text 7"/>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C1.3.12, C1.3.13 and C1.3.14</a:t>
            </a:r>
            <a:endParaRPr lang="en-US" sz="1600" dirty="0"/>
          </a:p>
        </p:txBody>
      </p:sp>
      <p:sp>
        <p:nvSpPr>
          <p:cNvPr id="10" name="Text 8"/>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Chemiosmosis in the thylakoid, cyclic and non-cyclic photophosphorylation, NADP reduced at photosystem I, and where each step happens</a:t>
            </a:r>
            <a:endParaRPr lang="en-US" sz="1700" dirty="0"/>
          </a:p>
        </p:txBody>
      </p:sp>
      <p:sp>
        <p:nvSpPr>
          <p:cNvPr id="11" name="Text 9"/>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10, 11</a:t>
            </a:r>
            <a:endParaRPr lang="en-US" sz="1300" dirty="0"/>
          </a:p>
        </p:txBody>
      </p:sp>
      <p:sp>
        <p:nvSpPr>
          <p:cNvPr id="12" name="Shape 10"/>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3" name="Text 11"/>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4" name="Text 12"/>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how a proton gradient and ATP synthase make ATP in the thylakoid, by cyclic and non-cyclic photophosphorylation  (C1.3.12)</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how photosystem I reduces NADP, and where in a thylakoid each light-dependent step happens  (C1.3.13, C1.3.14)</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Where do protons collect?</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In a mitochondrion, where do protons collect, and where is ATP made?</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719632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C1.3.12 ATP production by chemiosmosis in thylakoids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Protons downhill make ATP</a:t>
            </a:r>
            <a:endParaRPr lang="en-US" sz="2800" dirty="0"/>
          </a:p>
        </p:txBody>
      </p:sp>
      <p:sp>
        <p:nvSpPr>
          <p:cNvPr id="5" name="Shape 3"/>
          <p:cNvSpPr/>
          <p:nvPr/>
        </p:nvSpPr>
        <p:spPr>
          <a:xfrm>
            <a:off x="3486714" y="1581912"/>
            <a:ext cx="521826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96442" y="1691640"/>
            <a:ext cx="499881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thylakoid membrane: photosystems, a chain of carriers and ATP synthase.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719632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C1.3.12 ATP production by chemiosmosis in thylakoids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Protons downhill make ATP</a:t>
            </a:r>
            <a:endParaRPr lang="en-US" sz="2800" dirty="0"/>
          </a:p>
        </p:txBody>
      </p:sp>
      <p:sp>
        <p:nvSpPr>
          <p:cNvPr id="5" name="Shape 3"/>
          <p:cNvSpPr/>
          <p:nvPr/>
        </p:nvSpPr>
        <p:spPr>
          <a:xfrm>
            <a:off x="3486714" y="1581912"/>
            <a:ext cx="521826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96442" y="1691640"/>
            <a:ext cx="499881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Electrons give up energy along the chain, which pumps protons into the lumen.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719632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C1.3.12 ATP production by chemiosmosis in thylakoids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Protons downhill make ATP</a:t>
            </a:r>
            <a:endParaRPr lang="en-US" sz="2800" dirty="0"/>
          </a:p>
        </p:txBody>
      </p:sp>
      <p:sp>
        <p:nvSpPr>
          <p:cNvPr id="5" name="Shape 3"/>
          <p:cNvSpPr/>
          <p:nvPr/>
        </p:nvSpPr>
        <p:spPr>
          <a:xfrm>
            <a:off x="3486714" y="1581912"/>
            <a:ext cx="521826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96442" y="1691640"/>
            <a:ext cx="499881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Protons pile up in the small lumen: a proton gradient.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719632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C1.3.12 ATP production by chemiosmosis in thylakoids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Protons downhill make ATP</a:t>
            </a:r>
            <a:endParaRPr lang="en-US" sz="2800" dirty="0"/>
          </a:p>
        </p:txBody>
      </p:sp>
      <p:sp>
        <p:nvSpPr>
          <p:cNvPr id="5" name="Shape 3"/>
          <p:cNvSpPr/>
          <p:nvPr/>
        </p:nvSpPr>
        <p:spPr>
          <a:xfrm>
            <a:off x="3486714" y="1581912"/>
            <a:ext cx="521826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96442" y="1691640"/>
            <a:ext cx="499881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They flow back through ATP synthase, which makes ATP in the stroma: chemiosmosis.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719632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C1.3.12 ATP production by chemiosmosis in thylakoids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Protons downhill make ATP</a:t>
            </a:r>
            <a:endParaRPr lang="en-US" sz="2800" dirty="0"/>
          </a:p>
        </p:txBody>
      </p:sp>
      <p:sp>
        <p:nvSpPr>
          <p:cNvPr id="5" name="Shape 3"/>
          <p:cNvSpPr/>
          <p:nvPr/>
        </p:nvSpPr>
        <p:spPr>
          <a:xfrm>
            <a:off x="3486714" y="1581912"/>
            <a:ext cx="521826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96442" y="1691640"/>
            <a:ext cx="499881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Non-cyclic: on to NADP. Cyclic: back round the chain, for more ATP.</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719632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C1.3.12 ATP production by chemiosmosis in thylakoids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Protons downhill make ATP</a:t>
            </a:r>
            <a:endParaRPr lang="en-US" sz="2800" dirty="0"/>
          </a:p>
        </p:txBody>
      </p:sp>
      <p:sp>
        <p:nvSpPr>
          <p:cNvPr id="5" name="Shape 3"/>
          <p:cNvSpPr/>
          <p:nvPr/>
        </p:nvSpPr>
        <p:spPr>
          <a:xfrm>
            <a:off x="804618" y="1627632"/>
            <a:ext cx="6071724"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914346" y="1737360"/>
            <a:ext cx="5852268"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Electrons along the chain pump protons from the stroma into the lumen; photolysis adds more.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Protons flow back through ATP synthase, which makes ATP on the stroma side.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Non-cyclic: electrons from photosystem II to NADP. Cyclic: electrons from photosystem I round the chain again, for ATP only.</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48768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In a working chloroplast, where do protons build up?</a:t>
            </a:r>
            <a:endParaRPr lang="en-US" sz="2600" dirty="0"/>
          </a:p>
        </p:txBody>
      </p:sp>
      <p:sp>
        <p:nvSpPr>
          <p:cNvPr id="5" name="Text 3"/>
          <p:cNvSpPr/>
          <p:nvPr/>
        </p:nvSpPr>
        <p:spPr>
          <a:xfrm>
            <a:off x="731520" y="144780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In the stroma, round the thylakoids</a:t>
            </a:r>
            <a:endParaRPr lang="en-US" sz="1900" dirty="0"/>
          </a:p>
        </p:txBody>
      </p:sp>
      <p:sp>
        <p:nvSpPr>
          <p:cNvPr id="6" name="Text 4"/>
          <p:cNvSpPr/>
          <p:nvPr/>
        </p:nvSpPr>
        <p:spPr>
          <a:xfrm>
            <a:off x="731520" y="213766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In the intermembrane space of the chloroplast</a:t>
            </a:r>
            <a:endParaRPr lang="en-US" sz="1900" dirty="0"/>
          </a:p>
        </p:txBody>
      </p:sp>
      <p:sp>
        <p:nvSpPr>
          <p:cNvPr id="7" name="Text 5"/>
          <p:cNvSpPr/>
          <p:nvPr/>
        </p:nvSpPr>
        <p:spPr>
          <a:xfrm>
            <a:off x="731520" y="282752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In the lumen, inside each thylakoid</a:t>
            </a:r>
            <a:endParaRPr lang="en-US" sz="1900" dirty="0"/>
          </a:p>
        </p:txBody>
      </p:sp>
      <p:sp>
        <p:nvSpPr>
          <p:cNvPr id="8" name="Text 6"/>
          <p:cNvSpPr/>
          <p:nvPr/>
        </p:nvSpPr>
        <p:spPr>
          <a:xfrm>
            <a:off x="731520" y="351739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In the cytoplasm, outside the chloroplast</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48768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In a working chloroplast, where do protons build up?</a:t>
            </a:r>
            <a:endParaRPr lang="en-US" sz="2600" dirty="0"/>
          </a:p>
        </p:txBody>
      </p:sp>
      <p:sp>
        <p:nvSpPr>
          <p:cNvPr id="5" name="Text 3"/>
          <p:cNvSpPr/>
          <p:nvPr/>
        </p:nvSpPr>
        <p:spPr>
          <a:xfrm>
            <a:off x="731520" y="144780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In the stroma, round the thylakoids</a:t>
            </a:r>
            <a:endParaRPr lang="en-US" sz="1900" dirty="0"/>
          </a:p>
        </p:txBody>
      </p:sp>
      <p:sp>
        <p:nvSpPr>
          <p:cNvPr id="6" name="Text 4"/>
          <p:cNvSpPr/>
          <p:nvPr/>
        </p:nvSpPr>
        <p:spPr>
          <a:xfrm>
            <a:off x="731520" y="213766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In the intermembrane space of the chloroplast</a:t>
            </a:r>
            <a:endParaRPr lang="en-US" sz="1900" dirty="0"/>
          </a:p>
        </p:txBody>
      </p:sp>
      <p:sp>
        <p:nvSpPr>
          <p:cNvPr id="7" name="Text 5"/>
          <p:cNvSpPr/>
          <p:nvPr/>
        </p:nvSpPr>
        <p:spPr>
          <a:xfrm>
            <a:off x="731520" y="282752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In the lumen, inside each thylakoid</a:t>
            </a:r>
            <a:endParaRPr lang="en-US" sz="1900" dirty="0"/>
          </a:p>
        </p:txBody>
      </p:sp>
      <p:sp>
        <p:nvSpPr>
          <p:cNvPr id="8" name="Text 6"/>
          <p:cNvSpPr/>
          <p:nvPr/>
        </p:nvSpPr>
        <p:spPr>
          <a:xfrm>
            <a:off x="731520" y="351739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In the cytoplasm, outside the chloroplast</a:t>
            </a:r>
            <a:endParaRPr lang="en-US" sz="1900" dirty="0"/>
          </a:p>
        </p:txBody>
      </p:sp>
      <p:sp>
        <p:nvSpPr>
          <p:cNvPr id="9" name="Text 7"/>
          <p:cNvSpPr/>
          <p:nvPr/>
        </p:nvSpPr>
        <p:spPr>
          <a:xfrm>
            <a:off x="731520" y="4207256"/>
            <a:ext cx="10728655" cy="212039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In the lumen. The chain pumps protons in from the stroma, and photolysis releases more there. The lumen’s small volume lets a steep gradient build fast, and ATP synthase lets them back out into the stroma, where the ATP is made.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Protons do not collect in an “intermembrane space”, as they do in a mitochondrion. In a chloroplast they collect in the thylakoid lumen.</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The thylakoid, step by step</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Switch to Cyclic: what stops?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32</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MODEL</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Act it out</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A3 thylakoid drawings, plasticine in two colours, sticky notes and tokens.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On an A3 drawing of a thylakoid membrane (stroma below, lumen above), pairs model the light-dependent reactions (chapters 10 and 11). Plasticine balls are protons. A sticky note stands for NADP, which turns into reduced NADP only once it holds two electron tokens and one proton. ADP and phosphate balls are joined at ATP synthase only as protons pass through it. Then one partner narrates while the other moves the pieces, using a markscheme’s points as the script.</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42</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NADP and the map</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11: NADP reduced, and the thylakoid as a system</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42</a:t>
            </a:r>
            <a:endParaRPr lang="en-US" sz="1000" dirty="0"/>
          </a:p>
        </p:txBody>
      </p:sp>
      <p:sp>
        <p:nvSpPr>
          <p:cNvPr id="3" name="Text 1"/>
          <p:cNvSpPr/>
          <p:nvPr/>
        </p:nvSpPr>
        <p:spPr>
          <a:xfrm>
            <a:off x="457200" y="320040"/>
            <a:ext cx="96103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C1.3.13 C1.3.14 NADP reduced by photosystem I, and the thylakoid as a system</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NADP reduced, and the thylakoid as a system</a:t>
            </a:r>
            <a:endParaRPr lang="en-US" sz="2800" dirty="0"/>
          </a:p>
        </p:txBody>
      </p:sp>
      <p:sp>
        <p:nvSpPr>
          <p:cNvPr id="5" name="Shape 3"/>
          <p:cNvSpPr/>
          <p:nvPr/>
        </p:nvSpPr>
        <p:spPr>
          <a:xfrm>
            <a:off x="937573" y="1627632"/>
            <a:ext cx="5805814"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047301" y="1737360"/>
            <a:ext cx="5586358"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NADP is reduced at photosystem I, by two electrons from it and a proton from the stroma.</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Photolysis and the proton store are on the lumen side; ATP and reduced NADP are made on the stroma side.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Grana give a large area of membrane; the small lumen gives a steep gradient fast.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42</a:t>
            </a:r>
            <a:endParaRPr lang="en-US" sz="1000" dirty="0"/>
          </a:p>
        </p:txBody>
      </p:sp>
      <p:sp>
        <p:nvSpPr>
          <p:cNvPr id="3" name="Text 1"/>
          <p:cNvSpPr/>
          <p:nvPr/>
        </p:nvSpPr>
        <p:spPr>
          <a:xfrm>
            <a:off x="457200" y="320040"/>
            <a:ext cx="96103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C1.3.13 C1.3.14 NADP reduced by photosystem I, and the thylakoid as a system</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NADP reduced, and the thylakoid as a system</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Light energy is passed through an array of pigments to the reaction centre, a special chlorophyll, which gives off an excited electron.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H+ in the lumen 0 · ATP 0 · O2 0</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42</a:t>
            </a:r>
            <a:endParaRPr lang="en-US" sz="1000" dirty="0"/>
          </a:p>
        </p:txBody>
      </p:sp>
      <p:sp>
        <p:nvSpPr>
          <p:cNvPr id="3" name="Text 1"/>
          <p:cNvSpPr/>
          <p:nvPr/>
        </p:nvSpPr>
        <p:spPr>
          <a:xfrm>
            <a:off x="457200" y="320040"/>
            <a:ext cx="96103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C1.3.13 C1.3.14 NADP reduced by photosystem I, and the thylakoid as a system</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NADP reduced, and the thylakoid as a system</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reaction centre replaces its lost electrons by splitting water (photolysis). The protons stay in the lumen; the oxygen is a waste product.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H+ in the lumen 4 · ATP 0 · O2 1</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42</a:t>
            </a:r>
            <a:endParaRPr lang="en-US" sz="1000" dirty="0"/>
          </a:p>
        </p:txBody>
      </p:sp>
      <p:sp>
        <p:nvSpPr>
          <p:cNvPr id="3" name="Text 1"/>
          <p:cNvSpPr/>
          <p:nvPr/>
        </p:nvSpPr>
        <p:spPr>
          <a:xfrm>
            <a:off x="457200" y="320040"/>
            <a:ext cx="96103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C1.3.13 C1.3.14 NADP reduced by photosystem I, and the thylakoid as a system</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NADP reduced, and the thylakoid as a system</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electron passes along a chain of carriers, which uses its energy to pump protons from the stroma into the lumen.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H+ in the lumen 6 · ATP 0 · O2 1</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42</a:t>
            </a:r>
            <a:endParaRPr lang="en-US" sz="1000" dirty="0"/>
          </a:p>
        </p:txBody>
      </p:sp>
      <p:sp>
        <p:nvSpPr>
          <p:cNvPr id="3" name="Text 1"/>
          <p:cNvSpPr/>
          <p:nvPr/>
        </p:nvSpPr>
        <p:spPr>
          <a:xfrm>
            <a:off x="457200" y="320040"/>
            <a:ext cx="96103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C1.3.13 C1.3.14 NADP reduced by photosystem I, and the thylakoid as a system</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NADP reduced, and the thylakoid as a system</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At photosystem I light lifts the electron again. Two electrons and a proton from the stroma reduce NADP.</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H+ in the lumen 16 · ATP 1 · O2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42</a:t>
            </a:r>
            <a:endParaRPr lang="en-US" sz="1000" dirty="0"/>
          </a:p>
        </p:txBody>
      </p:sp>
      <p:sp>
        <p:nvSpPr>
          <p:cNvPr id="3" name="Text 1"/>
          <p:cNvSpPr/>
          <p:nvPr/>
        </p:nvSpPr>
        <p:spPr>
          <a:xfrm>
            <a:off x="457200" y="320040"/>
            <a:ext cx="96103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C1.3.13 C1.3.14 NADP reduced by photosystem I, and the thylakoid as a system</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NADP reduced, and the thylakoid as a system</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Protons flow out of the lumen through ATP synthase, making ATP in the stroma, where the Calvin cycle will use it.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H+ in the lumen 10 · ATP 7 · O2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42</a:t>
            </a:r>
            <a:endParaRPr lang="en-US" sz="1000" dirty="0"/>
          </a:p>
        </p:txBody>
      </p:sp>
      <p:sp>
        <p:nvSpPr>
          <p:cNvPr id="3" name="Text 1"/>
          <p:cNvSpPr/>
          <p:nvPr/>
        </p:nvSpPr>
        <p:spPr>
          <a:xfrm>
            <a:off x="457200" y="320040"/>
            <a:ext cx="96103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C1.3.13 C1.3.14 NADP reduced by photosystem I, and the thylakoid as a system</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NADP reduced, and the thylakoid as a system</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thylakoid as a system: water split on the lumen side, ATP and reduced NADP made on the stroma side.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6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H+ in the lumen 16 · ATP 11 · O2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42</a:t>
            </a:r>
            <a:endParaRPr lang="en-US" sz="1000" dirty="0"/>
          </a:p>
        </p:txBody>
      </p:sp>
      <p:sp>
        <p:nvSpPr>
          <p:cNvPr id="3" name="Text 1"/>
          <p:cNvSpPr/>
          <p:nvPr/>
        </p:nvSpPr>
        <p:spPr>
          <a:xfrm>
            <a:off x="457200" y="320040"/>
            <a:ext cx="96103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C1.3.13 C1.3.14 NADP reduced by photosystem I, and the thylakoid as a system</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NADP reduced, and the thylakoid as a system</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3071882" y="1600200"/>
            <a:ext cx="6047930"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163322" y="1691640"/>
            <a:ext cx="5865050"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The thylakoid at work: click to play. It loops every 42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42</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On which side of the thylakoid membrane is NADP reduced, and why does that side make sense?</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stroma side, where the Calvin cycle uses it</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lumen side, where protons are most crowded</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lumen side, so it can cross to the stroma</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Either side, since NADP passes through the membrane</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42</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On which side of the thylakoid membrane is NADP reduced, and why does that side make sense?</a:t>
            </a:r>
            <a:endParaRPr lang="en-US" sz="2600" dirty="0"/>
          </a:p>
        </p:txBody>
      </p:sp>
      <p:sp>
        <p:nvSpPr>
          <p:cNvPr id="5" name="Text 3"/>
          <p:cNvSpPr/>
          <p:nvPr/>
        </p:nvSpPr>
        <p:spPr>
          <a:xfrm>
            <a:off x="731520" y="1844040"/>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stroma side, where the Calvin cycle uses it</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lumen side, where protons are most crowded</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lumen side, so it can cross to the stroma</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Either side, since NADP passes through the membrane</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The stroma side. Photosystem I hands its electrons to NADP there, with a proton from the stroma, and the reduced NADP is made exactly where the Calvin cycle will use it. Nothing has to cross the membrane.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42</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NADP is reduced at photosystem I, not photosystem II; photosystem II splits water. Electrons go through II first: the numbers record the order of discovery.</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42</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Two sides of the thylakoid</a:t>
            </a:r>
            <a:endParaRPr lang="en-US" sz="2600" dirty="0"/>
          </a:p>
        </p:txBody>
      </p:sp>
      <p:sp>
        <p:nvSpPr>
          <p:cNvPr id="5" name="Shape 3"/>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L</a:t>
            </a:r>
            <a:endParaRPr lang="en-US" sz="6000" dirty="0"/>
          </a:p>
        </p:txBody>
      </p:sp>
      <p:sp>
        <p:nvSpPr>
          <p:cNvPr id="7" name="Text 5"/>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Loads</a:t>
            </a:r>
            <a:endParaRPr lang="en-US" sz="1800" dirty="0"/>
          </a:p>
        </p:txBody>
      </p:sp>
      <p:sp>
        <p:nvSpPr>
          <p:cNvPr id="8" name="Shape 6"/>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10" name="Text 8"/>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Spends</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42</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Two sides of the thylakoid</a:t>
            </a:r>
            <a:endParaRPr lang="en-US" sz="2600" dirty="0"/>
          </a:p>
        </p:txBody>
      </p:sp>
      <p:sp>
        <p:nvSpPr>
          <p:cNvPr id="5" name="Shape 3"/>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L</a:t>
            </a:r>
            <a:endParaRPr lang="en-US" sz="6000" dirty="0"/>
          </a:p>
        </p:txBody>
      </p:sp>
      <p:sp>
        <p:nvSpPr>
          <p:cNvPr id="7" name="Text 5"/>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Loads</a:t>
            </a:r>
            <a:endParaRPr lang="en-US" sz="1800" dirty="0"/>
          </a:p>
        </p:txBody>
      </p:sp>
      <p:sp>
        <p:nvSpPr>
          <p:cNvPr id="8" name="Text 6"/>
          <p:cNvSpPr/>
          <p:nvPr/>
        </p:nvSpPr>
        <p:spPr>
          <a:xfrm>
            <a:off x="360410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Lumen</a:t>
            </a:r>
            <a:endParaRPr lang="en-US" sz="1800" dirty="0"/>
          </a:p>
        </p:txBody>
      </p:sp>
      <p:sp>
        <p:nvSpPr>
          <p:cNvPr id="9" name="Text 7"/>
          <p:cNvSpPr/>
          <p:nvPr/>
        </p:nvSpPr>
        <p:spPr>
          <a:xfrm>
            <a:off x="360410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where protons pile up and water is split</a:t>
            </a:r>
            <a:endParaRPr lang="en-US" sz="1300" dirty="0"/>
          </a:p>
        </p:txBody>
      </p:sp>
      <p:sp>
        <p:nvSpPr>
          <p:cNvPr id="10" name="Shape 8"/>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12" name="Text 10"/>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Spends</a:t>
            </a:r>
            <a:endParaRPr lang="en-US" sz="1800" dirty="0"/>
          </a:p>
        </p:txBody>
      </p:sp>
      <p:sp>
        <p:nvSpPr>
          <p:cNvPr id="13" name="Text 11"/>
          <p:cNvSpPr/>
          <p:nvPr/>
        </p:nvSpPr>
        <p:spPr>
          <a:xfrm>
            <a:off x="621014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Stroma</a:t>
            </a:r>
            <a:endParaRPr lang="en-US" sz="1800" dirty="0"/>
          </a:p>
        </p:txBody>
      </p:sp>
      <p:sp>
        <p:nvSpPr>
          <p:cNvPr id="14" name="Text 12"/>
          <p:cNvSpPr/>
          <p:nvPr/>
        </p:nvSpPr>
        <p:spPr>
          <a:xfrm>
            <a:off x="621014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where ATP and reduced NADP are made, then spent by the Calvin cycle</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42 to 55</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WRITE</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13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Plan a 7-mark answer</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Lined paper.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The C1.3 exam maker’s higher level extended question on how the light-dependent reactions produce ATP and NADPH (7 marks; the question says NADPH where this guide says reduced NADP). Students list the points they will make (photosystems, photolysis, chain, pumping, gradient, ATP synthase, photosystem I, NADP, cyclic), then write. Peer mark against the exam maker’s markscheme.</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42 to 55</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ROLE PLAY</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13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Meet the membrane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Name cards.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If there is time. One student is the host at the door of the thylakoid; each other student is a part (photosystem II, photosystem I, a carrier, ATP synthase, ATP, ADP, NADP, reduced NADP, a proton, an electron, water, the lumen, the stroma) and introduces themselves to the host: where they live and who they work with.</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a proton gradient and ATP synthase make ATP in the thylakoid, by cyclic and non-cyclic photophosphorylation  (C1.3.12)</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photosystem I reduces NADP, and where in a thylakoid each light-dependent step happens  (C1.3.13, C1.3.14)</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Where in a thylakoid are water split, ATP made and NADP reduced?</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C1.3 at higher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10 Protons downhill make ATP</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11 NADP reduced, and the thylakoid as a system</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C1.3,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C1.3,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C1.3</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C1.3</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Photosynthesis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Photosynthesis (HL)</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C1.3 Photosynthesis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C1.3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C1.3 Photosynthesis (SL)</a:t>
            </a:r>
            <a:endParaRPr lang="en-US" sz="1300" dirty="0"/>
          </a:p>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C1.3 Photosynthesis (HL)</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C1.3 Photosynthesis, lesson 5: The thylakoid at work (HL)</dc:title>
  <dc:subject>PptxGenJS Presentation</dc:subject>
  <dc:creator>Biology by Bradford</dc:creator>
  <cp:lastModifiedBy>Biology by Bradford</cp:lastModifiedBy>
  <cp:revision>1</cp:revision>
  <dcterms:created xsi:type="dcterms:W3CDTF">2026-10-20T06:43:15Z</dcterms:created>
  <dcterms:modified xsi:type="dcterms:W3CDTF">2026-10-20T06:43:15Z</dcterms:modified>
</cp:coreProperties>
</file>