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Lst>
  <p:notesMasterIdLst>
    <p:notesMasterId r:id="rId7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notesMaster" Target="notesMasters/notesMaster1.xml"/><Relationship Id="rId77" Type="http://schemas.openxmlformats.org/officeDocument/2006/relationships/presProps" Target="presProps.xml"/><Relationship Id="rId78" Type="http://schemas.openxmlformats.org/officeDocument/2006/relationships/viewProps" Target="viewProps.xml"/><Relationship Id="rId79" Type="http://schemas.openxmlformats.org/officeDocument/2006/relationships/theme" Target="theme/theme1.xml"/><Relationship Id="rId8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C1.3, Photosynthesis. Lesson 6 of 6: The Calvin cycle, and the whole system (higher level), 60 minutes.
The plan, minute by minute (each slide's footer says where you are):
0 to 5 min (5)  Do now: true or false?
5 to 17 min (12)  Rubisco
17 to 29 min (12)  Count the carbons
29 to 35 min (6)  Where the carbon goes
35 to 45 min (10)  Each half needs the other
45 to 55 min (10)  Hexagons
55 to 60 min (5)  Exit
What students get wrong:
The light-independent reactions happen in the dark. They need the light reactions’ products, so they run in the light.
The light-dependent reactions make glucose. The Calvin cycle does.
Glyceraldehyde 3-phosphate is reduced in the Calvin cycle. GP (glycerate 3-phosphate) is reduced to TP.
Rubisco is abundant because it is used up. It is abundant because it is slow.
No carbon dioxide only stops the Calvin cycle. It stops photosystem II too (chapter 15).
Stretch and support:
Stretch: in the 1950s Calvin’s group switched the light off on algae and measured the cycle’s molecules: GP rose and RuBP fell. Explain both from the cycle.
Support: leave the Count the carbons balls on the bench while students write; use the Fresh Rolls Rise tiles as a frame.
Stretch: make a respiration and photosynthesis Tarsia puzzle in the Tarsia builder, ticking C1.2 and C1.3 together.
The lesson plan to print: https://www.biologybybradford.com/guides/downloads/ib-biology-c1-3-photosynthesis-lesson-6-plan.pdf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true or false? (5 min).
The plan: True or false, with a reason: “The light-independent reactions happen at night.”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Rubisco (12 min).
The plan: Chapter 12: the predict, the figure, then rounds 1 and 2 of the Rubisco race in pairs.
The activity: The Rubisco race. Pairs play rounds 1 and 2 on one device (chapter 12): how many Rubisco to keep up, and how many on the hot day?
Needs: a device per pair.
The time: 12 minutes, minutes 5 to 17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Rubisco (12 min).
The plan: Chapter 12: the predict, the figure, then rounds 1 and 2 of the Rubisco race in pairs.
The light-independent reactions are a cycle in the stroma, the Calvin cycle, named after Melvin Calvin, who worked it out with radioactive carbon in algae. Its first step is carbon fixation. Carbon dioxide joins a five-carbon sugar already in the stroma, ribulose bisphosphate (RuBP). The six carbons split at once into two molecules of the three-carbon glycerate 3-phosphate (GP). The enzyme is Rubisco. So the substrates are RuBP and carbon dioxide, and the product is GP.
“Fixation” means turning carbon from a gas into part of an organic molecule: the carbon is now held. Adding carbon dioxide to a molecule is also called carboxylation, so fixation by Rubisco is the carboxylation of RuBP.
Rubisco is slow. Each active site fixes only about three carbon dioxide molecules a second, where catalase (C1.1) breaks down millions of hydrogen peroxide molecules a second. And it is not effective at low carbon dioxide concentrations: when carbon dioxide is scarce (on a hot day, with the stomata closed) it works far below its best. So the stroma needs a high concentration of Rubisco to fix carbon dioxide as fast as the light-dependent reactions supply ATP and reduced NADP. Rubisco is up to about half of the soluble protein in a leaf, and it is the most abundant enzyme on Earth.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Rubisco (12 min).
The plan: Chapter 12: the predict, the figure, then rounds 1 and 2 of the Rubisco race in pairs.
The light-independent reactions are a cycle in the stroma, the Calvin cycle, named after Melvin Calvin, who worked it out with radioactive carbon in algae. Its first step is carbon fixation. Carbon dioxide joins a five-carbon sugar already in the stroma, ribulose bisphosphate (RuBP). The six carbons split at once into two molecules of the three-carbon glycerate 3-phosphate (GP). The enzyme is Rubisco. So the substrates are RuBP and carbon dioxide, and the product is GP.
“Fixation” means turning carbon from a gas into part of an organic molecule: the carbon is now held. Adding carbon dioxide to a molecule is also called carboxylation, so fixation by Rubisco is the carboxylation of RuBP.
Rubisco is slow. Each active site fixes only about three carbon dioxide molecules a second, where catalase (C1.1) breaks down millions of hydrogen peroxide molecules a second. And it is not effective at low carbon dioxide concentrations: when carbon dioxide is scarce (on a hot day, with the stomata closed) it works far below its best. So the stroma needs a high concentration of Rubisco to fix carbon dioxide as fast as the light-dependent reactions supply ATP and reduced NADP. Rubisco is up to about half of the soluble protein in a leaf, and it is the most abundant enzyme on Earth.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Rubisco (12 min).
The plan: Chapter 12: the predict, the figure, then rounds 1 and 2 of the Rubisco race in pairs.
The light-independent reactions are a cycle in the stroma, the Calvin cycle, named after Melvin Calvin, who worked it out with radioactive carbon in algae. Its first step is carbon fixation. Carbon dioxide joins a five-carbon sugar already in the stroma, ribulose bisphosphate (RuBP). The six carbons split at once into two molecules of the three-carbon glycerate 3-phosphate (GP). The enzyme is Rubisco. So the substrates are RuBP and carbon dioxide, and the product is GP.
“Fixation” means turning carbon from a gas into part of an organic molecule: the carbon is now held. Adding carbon dioxide to a molecule is also called carboxylation, so fixation by Rubisco is the carboxylation of RuBP.
Rubisco is slow. Each active site fixes only about three carbon dioxide molecules a second, where catalase (C1.1) breaks down millions of hydrogen peroxide molecules a second. And it is not effective at low carbon dioxide concentrations: when carbon dioxide is scarce (on a hot day, with the stomata closed) it works far below its best. So the stroma needs a high concentration of Rubisco to fix carbon dioxide as fast as the light-dependent reactions supply ATP and reduced NADP. Rubisco is up to about half of the soluble protein in a leaf, and it is the most abundant enzyme on Earth.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Rubisco (12 min).
The plan: Chapter 12: the predict, the figure, then rounds 1 and 2 of the Rubisco race in pairs.
The light-independent reactions are a cycle in the stroma, the Calvin cycle, named after Melvin Calvin, who worked it out with radioactive carbon in algae. Its first step is carbon fixation. Carbon dioxide joins a five-carbon sugar already in the stroma, ribulose bisphosphate (RuBP). The six carbons split at once into two molecules of the three-carbon glycerate 3-phosphate (GP). The enzyme is Rubisco. So the substrates are RuBP and carbon dioxide, and the product is GP.
“Fixation” means turning carbon from a gas into part of an organic molecule: the carbon is now held. Adding carbon dioxide to a molecule is also called carboxylation, so fixation by Rubisco is the carboxylation of RuBP.
Rubisco is slow. Each active site fixes only about three carbon dioxide molecules a second, where catalase (C1.1) breaks down millions of hydrogen peroxide molecules a second. And it is not effective at low carbon dioxide concentrations: when carbon dioxide is scarce (on a hot day, with the stomata closed) it works far below its best. So the stroma needs a high concentration of Rubisco to fix carbon dioxide as fast as the light-dependent reactions supply ATP and reduced NADP. Rubisco is up to about half of the soluble protein in a leaf, and it is the most abundant enzyme on Earth.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Rubisco (12 min).
The plan: Chapter 12: the predict, the figure, then rounds 1 and 2 of the Rubisco race in pairs.
The light-independent reactions are a cycle in the stroma, the Calvin cycle, named after Melvin Calvin, who worked it out with radioactive carbon in algae. Its first step is carbon fixation. Carbon dioxide joins a five-carbon sugar already in the stroma, ribulose bisphosphate (RuBP). The six carbons split at once into two molecules of the three-carbon glycerate 3-phosphate (GP). The enzyme is Rubisco. So the substrates are RuBP and carbon dioxide, and the product is GP.
“Fixation” means turning carbon from a gas into part of an organic molecule: the carbon is now held. Adding carbon dioxide to a molecule is also called carboxylation, so fixation by Rubisco is the carboxylation of RuBP.
Rubisco is slow. Each active site fixes only about three carbon dioxide molecules a second, where catalase (C1.1) breaks down millions of hydrogen peroxide molecules a second. And it is not effective at low carbon dioxide concentrations: when carbon dioxide is scarce (on a hot day, with the stomata closed) it works far below its best. So the stroma needs a high concentration of Rubisco to fix carbon dioxide as fast as the light-dependent reactions supply ATP and reduced NADP. Rubisco is up to about half of the soluble protein in a leaf, and it is the most abundant enzyme on Earth.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Rubisco (12 min).
The plan: Chapter 12: the predict, the figure, then rounds 1 and 2 of the Rubisco race in pairs.
The light-independent reactions are a cycle in the stroma, the Calvin cycle, named after Melvin Calvin, who worked it out with radioactive carbon in algae. Its first step is carbon fixation. Carbon dioxide joins a five-carbon sugar already in the stroma, ribulose bisphosphate (RuBP). The six carbons split at once into two molecules of the three-carbon glycerate 3-phosphate (GP). The enzyme is Rubisco. So the substrates are RuBP and carbon dioxide, and the product is GP.
“Fixation” means turning carbon from a gas into part of an organic molecule: the carbon is now held. Adding carbon dioxide to a molecule is also called carboxylation, so fixation by Rubisco is the carboxylation of RuBP.
Rubisco is slow. Each active site fixes only about three carbon dioxide molecules a second, where catalase (C1.1) breaks down millions of hydrogen peroxide molecules a second. And it is not effective at low carbon dioxide concentrations: when carbon dioxide is scarce (on a hot day, with the stomata closed) it works far below its best. So the stroma needs a high concentration of Rubisco to fix carbon dioxide as fast as the light-dependent reactions supply ATP and reduced NADP. Rubisco is up to about half of the soluble protein in a leaf, and it is the most abundant enzyme on Earth.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Rubisco (12 min).
The plan: Chapter 12: the predict, the figure, then rounds 1 and 2 of the Rubisco race in pairs.
The light-independent reactions are a cycle in the stroma, the Calvin cycle, named after Melvin Calvin, who worked it out with radioactive carbon in algae. Its first step is carbon fixation. Carbon dioxide joins a five-carbon sugar already in the stroma, ribulose bisphosphate (RuBP). The six carbons split at once into two molecules of the three-carbon glycerate 3-phosphate (GP). The enzyme is Rubisco. So the substrates are RuBP and carbon dioxide, and the product is GP.
“Fixation” means turning carbon from a gas into part of an organic molecule: the carbon is now held. Adding carbon dioxide to a molecule is also called carboxylation, so fixation by Rubisco is the carboxylation of RuBP.
Rubisco is slow. Each active site fixes only about three carbon dioxide molecules a second, where catalase (C1.1) breaks down millions of hydrogen peroxide molecules a second. And it is not effective at low carbon dioxide concentrations: when carbon dioxide is scarce (on a hot day, with the stomata closed) it works far below its best. So the stroma needs a high concentration of Rubisco to fix carbon dioxide as fast as the light-dependent reactions supply ATP and reduced NADP. Rubisco is up to about half of the soluble protein in a leaf, and it is the most abundant enzyme on Earth.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Rubisco (12 min).
The plan: Chapter 12: the predict, the figure, then rounds 1 and 2 of the Rubisco race in pairs.
The light-independent reactions are a cycle in the stroma, the Calvin cycle, named after Melvin Calvin, who worked it out with radioactive carbon in algae. Its first step is carbon fixation. Carbon dioxide joins a five-carbon sugar already in the stroma, ribulose bisphosphate (RuBP). The six carbons split at once into two molecules of the three-carbon glycerate 3-phosphate (GP). The enzyme is Rubisco. So the substrates are RuBP and carbon dioxide, and the product is GP.
“Fixation” means turning carbon from a gas into part of an organic molecule: the carbon is now held. Adding carbon dioxide to a molecule is also called carboxylation, so fixation by Rubisco is the carboxylation of RuBP.
Rubisco is slow. Each active site fixes only about three carbon dioxide molecules a second, where catalase (C1.1) breaks down millions of hydrogen peroxide molecules a second. And it is not effective at low carbon dioxide concentrations: when carbon dioxide is scarce (on a hot day, with the stomata closed) it works far below its best. So the stroma needs a high concentration of Rubisco to fix carbon dioxide as fast as the light-dependent reactions supply ATP and reduced NADP. Rubisco is up to about half of the soluble protein in a leaf, and it is the most abundant enzyme on Earth.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Rubisco (12 min).
The plan: Chapter 12: the predict, the figure, then rounds 1 and 2 of the Rubisco race in pairs.
The light-independent reactions are a cycle in the stroma, the Calvin cycle, named after Melvin Calvin, who worked it out with radioactive carbon in algae. Its first step is carbon fixation. Carbon dioxide joins a five-carbon sugar already in the stroma, ribulose bisphosphate (RuBP). The six carbons split at once into two molecules of the three-carbon glycerate 3-phosphate (GP). The enzyme is Rubisco. So the substrates are RuBP and carbon dioxide, and the product is GP.
“Fixation” means turning carbon from a gas into part of an organic molecule: the carbon is now held. Adding carbon dioxide to a molecule is also called carboxylation, so fixation by Rubisco is the carboxylation of RuBP.
Rubisco is slow. Each active site fixes only about three carbon dioxide molecules a second, where catalase (C1.1) breaks down millions of hydrogen peroxide molecules a second. And it is not effective at low carbon dioxide concentrations: when carbon dioxide is scarce (on a hot day, with the stomata closed) it works far below its best. So the stroma needs a high concentration of Rubisco to fix carbon dioxide as fast as the light-dependent reactions supply ATP and reduced NADP. Rubisco is up to about half of the soluble protein in a leaf, and it is the most abundant enzyme on Earth.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Rubisco (12 min).
The plan: Chapter 12: the predict, the figure, then rounds 1 and 2 of the Rubisco race in pairs.
The light-independent reactions are a cycle in the stroma, the Calvin cycle, named after Melvin Calvin, who worked it out with radioactive carbon in algae. Its first step is carbon fixation. Carbon dioxide joins a five-carbon sugar already in the stroma, ribulose bisphosphate (RuBP). The six carbons split at once into two molecules of the three-carbon glycerate 3-phosphate (GP). The enzyme is Rubisco. So the substrates are RuBP and carbon dioxide, and the product is GP.
“Fixation” means turning carbon from a gas into part of an organic molecule: the carbon is now held. Adding carbon dioxide to a molecule is also called carboxylation, so fixation by Rubisco is the carboxylation of RuBP.
Rubisco is slow. Each active site fixes only about three carbon dioxide molecules a second, where catalase (C1.1) breaks down millions of hydrogen peroxide molecules a second. And it is not effective at low carbon dioxide concentrations: when carbon dioxide is scarce (on a hot day, with the stomata closed) it works far below its best. So the stroma needs a high concentration of Rubisco to fix carbon dioxide as fast as the light-dependent reactions supply ATP and reduced NADP. Rubisco is up to about half of the soluble protein in a leaf, and it is the most abundant enzyme on Earth.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Rubisco (12 min).
The plan: Chapter 12: the predict, the figure, then rounds 1 and 2 of the Rubisco race in pairs.
Ask for a show of hands, or mini whiteboards, before revealing. (Answer: D,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Rubisco (12 min).
The plan: Chapter 12: the predict, the figure, then rounds 1 and 2 of the Rubisco race in pairs.
Answer: D. Rubisco is slow, and slower still when carbon dioxide is low. To fix carbon dioxide as fast as the light reactions supply ATP and reduced NADP, a leaf needs a great many Rubisco molecules. That is why it is the most abundant enzyme on Earth.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Rubisco (12 min).
The plan: Chapter 12: the predict, the figure, then rounds 1 and 2 of the Rubisco race in pairs.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Count the carbons (12 min).
The plan: Chapter 13: the predict, then Count the carbons (below) in plasticine alongside the figure. Then the Fresh Rolls Rise tiles.
The activity: Count the carbons. Plasticine balls as carbon atoms (chapter 13). Three RuBP of five balls each and three carbon dioxide of one: fix them into six GP of three; turn them into TP (an ATP card and a reduced NADP card each); take one TP out; remake three RuBP from the five left. Count the balls at every stage: fifteen plus three in, fifteen plus three out.
Needs: plasticine in two colours, and ATP and reduced NADP cards.
The time: 12 minutes, minutes 17 to 29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Count the carbons (12 min).
The plan: Chapter 13: the predict, then Count the carbons (below) in plasticine alongside the figure. Then the Fresh Rolls Rise tiles.
Reduced NADP and ATP from the light-dependent reactions turn GP into triose phosphate (TP), a three-carbon sugar, in the stroma. Reduced NADP gives the hydrogen (it reduces GP) and ATP gives the energy. NADP and ADP go back to the thylakoid. TP is the first sugar and the cycle’s product: some of it leaves to make glucose and everything else (chapter 14).
The rest has to remake RuBP, using more ATP. Five TP (fifteen carbons) are rearranged into three RuBP (fifteen carbons), so the cycle can fix carbon dioxide again. This is regeneration. You do not need the steps in between. Counting a round: three RuBP fix three carbon dioxide to give six GP; six GP give six TP; one TP leaves; five remake three RuBP. Three carbons in, three carbons out as one TP.
To make one glucose (six carbons, two TP), six carbon dioxide must be fixed, and five-sixths of all the TP made goes back to RuBP. Without regenerating RuBP, fixation would stop within moments. One turn of the cycle fixes one carbon dioxide, so six turns make one glucose. The figure runs three turns at a time (a “round”) only because three is the smallest number that gives a whole TP out.
Why a cycle? The molecule that accepts carbon dioxide is remade every turn, so a small stock of RuBP keeps fixing carbon as long as ATP and reduced NADP keep coming. The tally in the corner counts ATP and reduced NADP as they are used; it is there to show the cost, not to be learned.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Count the carbons (12 min).
The plan: Chapter 13: the predict, then Count the carbons (below) in plasticine alongside the figure. Then the Fresh Rolls Rise tiles.
Reduced NADP and ATP from the light-dependent reactions turn GP into triose phosphate (TP), a three-carbon sugar, in the stroma. Reduced NADP gives the hydrogen (it reduces GP) and ATP gives the energy. NADP and ADP go back to the thylakoid. TP is the first sugar and the cycle’s product: some of it leaves to make glucose and everything else (chapter 14).
The rest has to remake RuBP, using more ATP. Five TP (fifteen carbons) are rearranged into three RuBP (fifteen carbons), so the cycle can fix carbon dioxide again. This is regeneration. You do not need the steps in between. Counting a round: three RuBP fix three carbon dioxide to give six GP; six GP give six TP; one TP leaves; five remake three RuBP. Three carbons in, three carbons out as one TP.
To make one glucose (six carbons, two TP), six carbon dioxide must be fixed, and five-sixths of all the TP made goes back to RuBP. Without regenerating RuBP, fixation would stop within moments. One turn of the cycle fixes one carbon dioxide, so six turns make one glucose. The figure runs three turns at a time (a “round”) only because three is the smallest number that gives a whole TP out.
Why a cycle? The molecule that accepts carbon dioxide is remade every turn, so a small stock of RuBP keeps fixing carbon as long as ATP and reduced NADP keep coming. The tally in the corner counts ATP and reduced NADP as they are used; it is there to show the cost, not to be learned.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Count the carbons (12 min).
The plan: Chapter 13: the predict, then Count the carbons (below) in plasticine alongside the figure. Then the Fresh Rolls Rise tiles.
Reduced NADP and ATP from the light-dependent reactions turn GP into triose phosphate (TP), a three-carbon sugar, in the stroma. Reduced NADP gives the hydrogen (it reduces GP) and ATP gives the energy. NADP and ADP go back to the thylakoid. TP is the first sugar and the cycle’s product: some of it leaves to make glucose and everything else (chapter 14).
The rest has to remake RuBP, using more ATP. Five TP (fifteen carbons) are rearranged into three RuBP (fifteen carbons), so the cycle can fix carbon dioxide again. This is regeneration. You do not need the steps in between. Counting a round: three RuBP fix three carbon dioxide to give six GP; six GP give six TP; one TP leaves; five remake three RuBP. Three carbons in, three carbons out as one TP.
To make one glucose (six carbons, two TP), six carbon dioxide must be fixed, and five-sixths of all the TP made goes back to RuBP. Without regenerating RuBP, fixation would stop within moments. One turn of the cycle fixes one carbon dioxide, so six turns make one glucose. The figure runs three turns at a time (a “round”) only because three is the smallest number that gives a whole TP out.
Why a cycle? The molecule that accepts carbon dioxide is remade every turn, so a small stock of RuBP keeps fixing carbon as long as ATP and reduced NADP keep coming. The tally in the corner counts ATP and reduced NADP as they are used; it is there to show the cost, not to be learned.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Count the carbons (12 min).
The plan: Chapter 13: the predict, then Count the carbons (below) in plasticine alongside the figure. Then the Fresh Rolls Rise tiles.
Reduced NADP and ATP from the light-dependent reactions turn GP into triose phosphate (TP), a three-carbon sugar, in the stroma. Reduced NADP gives the hydrogen (it reduces GP) and ATP gives the energy. NADP and ADP go back to the thylakoid. TP is the first sugar and the cycle’s product: some of it leaves to make glucose and everything else (chapter 14).
The rest has to remake RuBP, using more ATP. Five TP (fifteen carbons) are rearranged into three RuBP (fifteen carbons), so the cycle can fix carbon dioxide again. This is regeneration. You do not need the steps in between. Counting a round: three RuBP fix three carbon dioxide to give six GP; six GP give six TP; one TP leaves; five remake three RuBP. Three carbons in, three carbons out as one TP.
To make one glucose (six carbons, two TP), six carbon dioxide must be fixed, and five-sixths of all the TP made goes back to RuBP. Without regenerating RuBP, fixation would stop within moments. One turn of the cycle fixes one carbon dioxide, so six turns make one glucose. The figure runs three turns at a time (a “round”) only because three is the smallest number that gives a whole TP out.
Why a cycle? The molecule that accepts carbon dioxide is remade every turn, so a small stock of RuBP keeps fixing carbon as long as ATP and reduced NADP keep coming. The tally in the corner counts ATP and reduced NADP as they are used; it is there to show the cost, not to be learned.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Count the carbons (12 min).
The plan: Chapter 13: the predict, then Count the carbons (below) in plasticine alongside the figure. Then the Fresh Rolls Rise tiles.
Reduced NADP and ATP from the light-dependent reactions turn GP into triose phosphate (TP), a three-carbon sugar, in the stroma. Reduced NADP gives the hydrogen (it reduces GP) and ATP gives the energy. NADP and ADP go back to the thylakoid. TP is the first sugar and the cycle’s product: some of it leaves to make glucose and everything else (chapter 14).
The rest has to remake RuBP, using more ATP. Five TP (fifteen carbons) are rearranged into three RuBP (fifteen carbons), so the cycle can fix carbon dioxide again. This is regeneration. You do not need the steps in between. Counting a round: three RuBP fix three carbon dioxide to give six GP; six GP give six TP; one TP leaves; five remake three RuBP. Three carbons in, three carbons out as one TP.
To make one glucose (six carbons, two TP), six carbon dioxide must be fixed, and five-sixths of all the TP made goes back to RuBP. Without regenerating RuBP, fixation would stop within moments. One turn of the cycle fixes one carbon dioxide, so six turns make one glucose. The figure runs three turns at a time (a “round”) only because three is the smallest number that gives a whole TP out.
Why a cycle? The molecule that accepts carbon dioxide is remade every turn, so a small stock of RuBP keeps fixing carbon as long as ATP and reduced NADP keep coming. The tally in the corner counts ATP and reduced NADP as they are used; it is there to show the cost, not to be learned.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Count the carbons (12 min).
The plan: Chapter 13: the predict, then Count the carbons (below) in plasticine alongside the figure. Then the Fresh Rolls Rise tiles.
Reduced NADP and ATP from the light-dependent reactions turn GP into triose phosphate (TP), a three-carbon sugar, in the stroma. Reduced NADP gives the hydrogen (it reduces GP) and ATP gives the energy. NADP and ADP go back to the thylakoid. TP is the first sugar and the cycle’s product: some of it leaves to make glucose and everything else (chapter 14).
The rest has to remake RuBP, using more ATP. Five TP (fifteen carbons) are rearranged into three RuBP (fifteen carbons), so the cycle can fix carbon dioxide again. This is regeneration. You do not need the steps in between. Counting a round: three RuBP fix three carbon dioxide to give six GP; six GP give six TP; one TP leaves; five remake three RuBP. Three carbons in, three carbons out as one TP.
To make one glucose (six carbons, two TP), six carbon dioxide must be fixed, and five-sixths of all the TP made goes back to RuBP. Without regenerating RuBP, fixation would stop within moments. One turn of the cycle fixes one carbon dioxide, so six turns make one glucose. The figure runs three turns at a time (a “round”) only because three is the smallest number that gives a whole TP out.
Why a cycle? The molecule that accepts carbon dioxide is remade every turn, so a small stock of RuBP keeps fixing carbon as long as ATP and reduced NADP keep coming. The tally in the corner counts ATP and reduced NADP as they are used; it is there to show the cost, not to be learned.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Count the carbons (12 min).
The plan: Chapter 13: the predict, then Count the carbons (below) in plasticine alongside the figure. Then the Fresh Rolls Rise tiles.
Reduced NADP and ATP from the light-dependent reactions turn GP into triose phosphate (TP), a three-carbon sugar, in the stroma. Reduced NADP gives the hydrogen (it reduces GP) and ATP gives the energy. NADP and ADP go back to the thylakoid. TP is the first sugar and the cycle’s product: some of it leaves to make glucose and everything else (chapter 14).
The rest has to remake RuBP, using more ATP. Five TP (fifteen carbons) are rearranged into three RuBP (fifteen carbons), so the cycle can fix carbon dioxide again. This is regeneration. You do not need the steps in between. Counting a round: three RuBP fix three carbon dioxide to give six GP; six GP give six TP; one TP leaves; five remake three RuBP. Three carbons in, three carbons out as one TP.
To make one glucose (six carbons, two TP), six carbon dioxide must be fixed, and five-sixths of all the TP made goes back to RuBP. Without regenerating RuBP, fixation would stop within moments. One turn of the cycle fixes one carbon dioxide, so six turns make one glucose. The figure runs three turns at a time (a “round”) only because three is the smallest number that gives a whole TP out.
Why a cycle? The molecule that accepts carbon dioxide is remade every turn, so a small stock of RuBP keeps fixing carbon as long as ATP and reduced NADP keep coming. The tally in the corner counts ATP and reduced NADP as they are used; it is there to show the cost, not to be learned.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Count the carbons (12 min).
The plan: Chapter 13: the predict, then Count the carbons (below) in plasticine alongside the figure. Then the Fresh Rolls Rise tiles.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Count the carbons (12 min).
The plan: Chapter 13: the predict, then Count the carbons (below) in plasticine alongside the figure. Then the Fresh Rolls Rise tiles.
Answer: C. Five. They hold fifteen carbons, exactly enough for three RuBP, so the cycle can fix three more carbon dioxide. Only one TP in six, three carbons, leaves: the three carbons that came in as carbon dioxide.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Count the carbons (12 min).
The plan: Chapter 13: the predict, then Count the carbons (below) in plasticine alongside the figure. Then the Fresh Rolls Rise tiles.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Count the carbons (12 min).
The plan: Chapter 13: the predict, then Count the carbons (below) in plasticine alongside the figure. Then the Fresh Rolls Rise tiles.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Count the carbons (12 min).
The plan: Chapter 13: the predict, then Count the carbons (below) in plasticine alongside the figure. Then the Fresh Rolls Rise tiles.
Fresh: Fix (Rubisco joins carbon dioxide to RuBP, making GP)
Rolls: Reduce (ATP and reduced NADP turn GP into TP)
Rise: Regenerate (five TP in six remade into RuBP, using ATP)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35 of 60: Where the carbon goes (6 min).
The plan: Chapter 14: the predict, then the carbon trail on its Built into the plant route.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35 of 60: Where the carbon goes (6 min).
The plan: Chapter 14: the predict, then the carbon trail on its Built into the plant route.
Every carbon atom in every compound of a photosynthesising organism was fixed in the Calvin cycle. Its other carbon compounds are made by metabolic pathways that can be traced back to triose phosphate, or to another intermediate of the cycle. You do not need the details of the pathways.
Carbohydrates come first: TP makes glucose, and glucose makes sucrose (the sugar carried in the phloem), starch (the store) and cellulose (the cell walls). Lipids follow: TP makes glycerol and, through the acetyl groups of respiration, fatty acids, which join into triglycerides and, with phosphate, into phospholipids.
Amino acids need nitrogen as well as carbon. It comes from nitrate (or ammonium) taken up from the soil, and two amino acids need sulfur too. Nucleotides need nitrogen for their bases and phosphorus for their phosphate. These mineral nutrients come in through the roots by active transport (B2.1).
Fixation in the Calvin cycle is how carbon enters every food web: the carbon fixed in a leaf ends up in the plant’s own body, in whatever eats it, or back in the air through respiration. The carbon trail below follows one atom.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35 of 60: Where the carbon goes (6 min).
The plan: Chapter 14: the predict, then the carbon trail on its Built into the plant route.
Every carbon atom in every compound of a photosynthesising organism was fixed in the Calvin cycle. Its other carbon compounds are made by metabolic pathways that can be traced back to triose phosphate, or to another intermediate of the cycle. You do not need the details of the pathways.
Carbohydrates come first: TP makes glucose, and glucose makes sucrose (the sugar carried in the phloem), starch (the store) and cellulose (the cell walls). Lipids follow: TP makes glycerol and, through the acetyl groups of respiration, fatty acids, which join into triglycerides and, with phosphate, into phospholipids.
Amino acids need nitrogen as well as carbon. It comes from nitrate (or ammonium) taken up from the soil, and two amino acids need sulfur too. Nucleotides need nitrogen for their bases and phosphorus for their phosphate. These mineral nutrients come in through the roots by active transport (B2.1).
Fixation in the Calvin cycle is how carbon enters every food web: the carbon fixed in a leaf ends up in the plant’s own body, in whatever eats it, or back in the air through respiration. The carbon trail below follows one atom.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35 of 60: Where the carbon goes (6 min).
The plan: Chapter 14: the predict, then the carbon trail on its Built into the plant route.
Every carbon atom in every compound of a photosynthesising organism was fixed in the Calvin cycle. Its other carbon compounds are made by metabolic pathways that can be traced back to triose phosphate, or to another intermediate of the cycle. You do not need the details of the pathways.
Carbohydrates come first: TP makes glucose, and glucose makes sucrose (the sugar carried in the phloem), starch (the store) and cellulose (the cell walls). Lipids follow: TP makes glycerol and, through the acetyl groups of respiration, fatty acids, which join into triglycerides and, with phosphate, into phospholipids.
Amino acids need nitrogen as well as carbon. It comes from nitrate (or ammonium) taken up from the soil, and two amino acids need sulfur too. Nucleotides need nitrogen for their bases and phosphorus for their phosphate. These mineral nutrients come in through the roots by active transport (B2.1).
Fixation in the Calvin cycle is how carbon enters every food web: the carbon fixed in a leaf ends up in the plant’s own body, in whatever eats it, or back in the air through respiration. The carbon trail below follows one atom.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35 of 60: Where the carbon goes (6 min).
The plan: Chapter 14: the predict, then the carbon trail on its Built into the plant route.
Every carbon atom in every compound of a photosynthesising organism was fixed in the Calvin cycle. Its other carbon compounds are made by metabolic pathways that can be traced back to triose phosphate, or to another intermediate of the cycle. You do not need the details of the pathways.
Carbohydrates come first: TP makes glucose, and glucose makes sucrose (the sugar carried in the phloem), starch (the store) and cellulose (the cell walls). Lipids follow: TP makes glycerol and, through the acetyl groups of respiration, fatty acids, which join into triglycerides and, with phosphate, into phospholipids.
Amino acids need nitrogen as well as carbon. It comes from nitrate (or ammonium) taken up from the soil, and two amino acids need sulfur too. Nucleotides need nitrogen for their bases and phosphorus for their phosphate. These mineral nutrients come in through the roots by active transport (B2.1).
Fixation in the Calvin cycle is how carbon enters every food web: the carbon fixed in a leaf ends up in the plant’s own body, in whatever eats it, or back in the air through respiration. The carbon trail below follows one atom.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35 of 60: Where the carbon goes (6 min).
The plan: Chapter 14: the predict, then the carbon trail on its Built into the plant route.
Every carbon atom in every compound of a photosynthesising organism was fixed in the Calvin cycle. Its other carbon compounds are made by metabolic pathways that can be traced back to triose phosphate, or to another intermediate of the cycle. You do not need the details of the pathways.
Carbohydrates come first: TP makes glucose, and glucose makes sucrose (the sugar carried in the phloem), starch (the store) and cellulose (the cell walls). Lipids follow: TP makes glycerol and, through the acetyl groups of respiration, fatty acids, which join into triglycerides and, with phosphate, into phospholipids.
Amino acids need nitrogen as well as carbon. It comes from nitrate (or ammonium) taken up from the soil, and two amino acids need sulfur too. Nucleotides need nitrogen for their bases and phosphorus for their phosphate. These mineral nutrients come in through the roots by active transport (B2.1).
Fixation in the Calvin cycle is how carbon enters every food web: the carbon fixed in a leaf ends up in the plant’s own body, in whatever eats it, or back in the air through respiration. The carbon trail below follows one atom.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35 of 60: Where the carbon goes (6 min).
The plan: Chapter 14: the predict, then the carbon trail on its Built into the plant route.
Every carbon atom in every compound of a photosynthesising organism was fixed in the Calvin cycle. Its other carbon compounds are made by metabolic pathways that can be traced back to triose phosphate, or to another intermediate of the cycle. You do not need the details of the pathways.
Carbohydrates come first: TP makes glucose, and glucose makes sucrose (the sugar carried in the phloem), starch (the store) and cellulose (the cell walls). Lipids follow: TP makes glycerol and, through the acetyl groups of respiration, fatty acids, which join into triglycerides and, with phosphate, into phospholipids.
Amino acids need nitrogen as well as carbon. It comes from nitrate (or ammonium) taken up from the soil, and two amino acids need sulfur too. Nucleotides need nitrogen for their bases and phosphorus for their phosphate. These mineral nutrients come in through the roots by active transport (B2.1).
Fixation in the Calvin cycle is how carbon enters every food web: the carbon fixed in a leaf ends up in the plant’s own body, in whatever eats it, or back in the air through respiration. The carbon trail below follows one atom.
The animation "Follow one carbon atom", paused at 3.0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35 of 60: Where the carbon goes (6 min).
The plan: Chapter 14: the predict, then the carbon trail on its Built into the plant route.
Every carbon atom in every compound of a photosynthesising organism was fixed in the Calvin cycle. Its other carbon compounds are made by metabolic pathways that can be traced back to triose phosphate, or to another intermediate of the cycle. You do not need the details of the pathways.
Carbohydrates come first: TP makes glucose, and glucose makes sucrose (the sugar carried in the phloem), starch (the store) and cellulose (the cell walls). Lipids follow: TP makes glycerol and, through the acetyl groups of respiration, fatty acids, which join into triglycerides and, with phosphate, into phospholipids.
Amino acids need nitrogen as well as carbon. It comes from nitrate (or ammonium) taken up from the soil, and two amino acids need sulfur too. Nucleotides need nitrogen for their bases and phosphorus for their phosphate. These mineral nutrients come in through the roots by active transport (B2.1).
Fixation in the Calvin cycle is how carbon enters every food web: the carbon fixed in a leaf ends up in the plant’s own body, in whatever eats it, or back in the air through respiration. The carbon trail below follows one atom.
The animation "Follow one carbon atom", paused at 9.0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35 of 60: Where the carbon goes (6 min).
The plan: Chapter 14: the predict, then the carbon trail on its Built into the plant route.
Every carbon atom in every compound of a photosynthesising organism was fixed in the Calvin cycle. Its other carbon compounds are made by metabolic pathways that can be traced back to triose phosphate, or to another intermediate of the cycle. You do not need the details of the pathways.
Carbohydrates come first: TP makes glucose, and glucose makes sucrose (the sugar carried in the phloem), starch (the store) and cellulose (the cell walls). Lipids follow: TP makes glycerol and, through the acetyl groups of respiration, fatty acids, which join into triglycerides and, with phosphate, into phospholipids.
Amino acids need nitrogen as well as carbon. It comes from nitrate (or ammonium) taken up from the soil, and two amino acids need sulfur too. Nucleotides need nitrogen for their bases and phosphorus for their phosphate. These mineral nutrients come in through the roots by active transport (B2.1).
Fixation in the Calvin cycle is how carbon enters every food web: the carbon fixed in a leaf ends up in the plant’s own body, in whatever eats it, or back in the air through respiration. The carbon trail below follows one atom.
The animation "Follow one carbon atom", paused at 14.0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35 of 60: Where the carbon goes (6 min).
The plan: Chapter 14: the predict, then the carbon trail on its Built into the plant route.
Every carbon atom in every compound of a photosynthesising organism was fixed in the Calvin cycle. Its other carbon compounds are made by metabolic pathways that can be traced back to triose phosphate, or to another intermediate of the cycle. You do not need the details of the pathways.
Carbohydrates come first: TP makes glucose, and glucose makes sucrose (the sugar carried in the phloem), starch (the store) and cellulose (the cell walls). Lipids follow: TP makes glycerol and, through the acetyl groups of respiration, fatty acids, which join into triglycerides and, with phosphate, into phospholipids.
Amino acids need nitrogen as well as carbon. It comes from nitrate (or ammonium) taken up from the soil, and two amino acids need sulfur too. Nucleotides need nitrogen for their bases and phosphorus for their phosphate. These mineral nutrients come in through the roots by active transport (B2.1).
Fixation in the Calvin cycle is how carbon enters every food web: the carbon fixed in a leaf ends up in the plant’s own body, in whatever eats it, or back in the air through respiration. The carbon trail below follows one atom.
The animation "Follow one carbon atom", paused at 20.0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35 of 60: Where the carbon goes (6 min).
The plan: Chapter 14: the predict, then the carbon trail on its Built into the plant route.
Every carbon atom in every compound of a photosynthesising organism was fixed in the Calvin cycle. Its other carbon compounds are made by metabolic pathways that can be traced back to triose phosphate, or to another intermediate of the cycle. You do not need the details of the pathways.
Carbohydrates come first: TP makes glucose, and glucose makes sucrose (the sugar carried in the phloem), starch (the store) and cellulose (the cell walls). Lipids follow: TP makes glycerol and, through the acetyl groups of respiration, fatty acids, which join into triglycerides and, with phosphate, into phospholipids.
Amino acids need nitrogen as well as carbon. It comes from nitrate (or ammonium) taken up from the soil, and two amino acids need sulfur too. Nucleotides need nitrogen for their bases and phosphorus for their phosphate. These mineral nutrients come in through the roots by active transport (B2.1).
Fixation in the Calvin cycle is how carbon enters every food web: the carbon fixed in a leaf ends up in the plant’s own body, in whatever eats it, or back in the air through respiration. The carbon trail below follows one atom.
The animation "Follow one carbon atom", paused at 26.0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35 of 60: Where the carbon goes (6 min).
The plan: Chapter 14: the predict, then the carbon trail on its Built into the plant route.
Every carbon atom in every compound of a photosynthesising organism was fixed in the Calvin cycle. Its other carbon compounds are made by metabolic pathways that can be traced back to triose phosphate, or to another intermediate of the cycle. You do not need the details of the pathways.
Carbohydrates come first: TP makes glucose, and glucose makes sucrose (the sugar carried in the phloem), starch (the store) and cellulose (the cell walls). Lipids follow: TP makes glycerol and, through the acetyl groups of respiration, fatty acids, which join into triglycerides and, with phosphate, into phospholipids.
Amino acids need nitrogen as well as carbon. It comes from nitrate (or ammonium) taken up from the soil, and two amino acids need sulfur too. Nucleotides need nitrogen for their bases and phosphorus for their phosphate. These mineral nutrients come in through the roots by active transport (B2.1).
Fixation in the Calvin cycle is how carbon enters every food web: the carbon fixed in a leaf ends up in the plant’s own body, in whatever eats it, or back in the air through respiration. The carbon trail below follows one atom.
The animation "Follow one carbon atom", paused at 33.0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35 of 60: Where the carbon goes (6 min).
The plan: Chapter 14: the predict, then the carbon trail on its Built into the plant route.
The video is carbon-7b890a.mp4, one loop of the animation in the guide. It plays in PowerPoint and Keynote. Google Slides does not play a video embedded in a .pptx: download carbon-7b890a.mp4 (https://www.biologybybradford.com/guides/downloads/scenes/carbon-7b890a.mp4), upload it to Google Drive, then Insert &gt; Video &gt; Google Drive.
In the guide the class can change it as it runs: https://www.biologybybradford.com/guides/ib-biology-c1-3-photosynthesis#products
What it shows, in order:
1. One carbon atom, in a molecule of carbon dioxide in the air.
2. It diffuses in through a stoma and into a chloroplast.
3. Rubisco joins the CO2 to RuBP; the product splits into two molecules of GP.
4. GP is reduced to TP with ATP and reduced NADP. One TP in six leaves the cycle; the rest remake RuBP.
5. Every carbon compound in the plant is made from the Calvin cycle’s products. Here, with nitrogen from nitrate in the soil, an amino acid.
6. Joined into a protein, the atom stays in the plant until the plant, or whatever eats it, respires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35 of 60: Where the carbon goes (6 min).
The plan: Chapter 14: the predict, then the carbon trail on its Built into the plant route.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35 of 60: Where the carbon goes (6 min).
The plan: Chapter 14: the predict, then the carbon trail on its Built into the plant route.
Answer: A. Proteins. Their amino acids need nitrogen, and nitrate is the plant’s source of it. It can still fix carbon and make sugars, starch and cellulose, but it cannot build enzymes, Rubisco included, so it soon grows poorly and its leaves yellow.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35 of 60: Where the carbon goes (6 min).
The plan: Chapter 14: the predict, then the carbon trail on its Built into the plant route.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Each half needs the other (10 min).
The plan: Chapter 15: the predict, the figure’s three states, then the photosynthesis film, HL, with the light off and then the carbon dioxide off. The metabolism map’s Follow a molecule, on ATP.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Each half needs the other (10 min).
The plan: Chapter 15: the predict, the figure’s three states, then the photosynthesis film, HL, with the light off and then the carbon dioxide off. The metabolism map’s Follow a molecule, on ATP.
The light-dependent reactions in the thylakoids make ATP and reduced NADP. The light-independent reactions, the Calvin cycle in the stroma, use them and hand back ADP, phosphate and NADP. Each half needs what the other makes: that is their interdependence.
No light. The photosystems are not excited, so no ATP or reduced NADP is made. The Calvin cycle runs on for a few seconds on what is left, then stops.
No carbon dioxide. The Calvin cycle cannot fix carbon, so it stops using ATP and reduced NADP, and no NADP comes back. Once all the stroma’s NADP is reduced, photosystem I has nothing to pass its electrons to. The chain backs up, and photosystem II cannot pass its electrons on, so it stops, and so does photolysis.
So a leaf’s two halves run at the pace of the slower one, which links back to limiting factors (chapter 6). In bright light, carbon dioxide or Rubisco limits the rate; in dim light, the light-dependent reactions do. And a plant in the dark still respires. Everything in Unit 4 so far is on one map below, the metabolism map, where you can see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Each half needs the other (10 min).
The plan: Chapter 15: the predict, the figure’s three states, then the photosynthesis film, HL, with the light off and then the carbon dioxide off. The metabolism map’s Follow a molecule, on ATP.
The light-dependent reactions in the thylakoids make ATP and reduced NADP. The light-independent reactions, the Calvin cycle in the stroma, use them and hand back ADP, phosphate and NADP. Each half needs what the other makes: that is their interdependence.
No light. The photosystems are not excited, so no ATP or reduced NADP is made. The Calvin cycle runs on for a few seconds on what is left, then stops.
No carbon dioxide. The Calvin cycle cannot fix carbon, so it stops using ATP and reduced NADP, and no NADP comes back. Once all the stroma’s NADP is reduced, photosystem I has nothing to pass its electrons to. The chain backs up, and photosystem II cannot pass its electrons on, so it stops, and so does photolysis.
So a leaf’s two halves run at the pace of the slower one, which links back to limiting factors (chapter 6). In bright light, carbon dioxide or Rubisco limits the rate; in dim light, the light-dependent reactions do. And a plant in the dark still respires. Everything in Unit 4 so far is on one map below, the metabolism map, where you can see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Each half needs the other (10 min).
The plan: Chapter 15: the predict, the figure’s three states, then the photosynthesis film, HL, with the light off and then the carbon dioxide off. The metabolism map’s Follow a molecule, on ATP.
The light-dependent reactions in the thylakoids make ATP and reduced NADP. The light-independent reactions, the Calvin cycle in the stroma, use them and hand back ADP, phosphate and NADP. Each half needs what the other makes: that is their interdependence.
No light. The photosystems are not excited, so no ATP or reduced NADP is made. The Calvin cycle runs on for a few seconds on what is left, then stops.
No carbon dioxide. The Calvin cycle cannot fix carbon, so it stops using ATP and reduced NADP, and no NADP comes back. Once all the stroma’s NADP is reduced, photosystem I has nothing to pass its electrons to. The chain backs up, and photosystem II cannot pass its electrons on, so it stops, and so does photolysis.
So a leaf’s two halves run at the pace of the slower one, which links back to limiting factors (chapter 6). In bright light, carbon dioxide or Rubisco limits the rate; in dim light, the light-dependent reactions do. And a plant in the dark still respires. Everything in Unit 4 so far is on one map below, the metabolism map, where you can see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Each half needs the other (10 min).
The plan: Chapter 15: the predict, the figure’s three states, then the photosynthesis film, HL, with the light off and then the carbon dioxide off. The metabolism map’s Follow a molecule, on ATP.
The light-dependent reactions in the thylakoids make ATP and reduced NADP. The light-independent reactions, the Calvin cycle in the stroma, use them and hand back ADP, phosphate and NADP. Each half needs what the other makes: that is their interdependence.
No light. The photosystems are not excited, so no ATP or reduced NADP is made. The Calvin cycle runs on for a few seconds on what is left, then stops.
No carbon dioxide. The Calvin cycle cannot fix carbon, so it stops using ATP and reduced NADP, and no NADP comes back. Once all the stroma’s NADP is reduced, photosystem I has nothing to pass its electrons to. The chain backs up, and photosystem II cannot pass its electrons on, so it stops, and so does photolysis.
So a leaf’s two halves run at the pace of the slower one, which links back to limiting factors (chapter 6). In bright light, carbon dioxide or Rubisco limits the rate; in dim light, the light-dependent reactions do. And a plant in the dark still respires. Everything in Unit 4 so far is on one map below, the metabolism map, where you can see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Each half needs the other (10 min).
The plan: Chapter 15: the predict, the figure’s three states, then the photosynthesis film, HL, with the light off and then the carbon dioxide off. The metabolism map’s Follow a molecule, on ATP.
The light-dependent reactions in the thylakoids make ATP and reduced NADP. The light-independent reactions, the Calvin cycle in the stroma, use them and hand back ADP, phosphate and NADP. Each half needs what the other makes: that is their interdependence.
No light. The photosystems are not excited, so no ATP or reduced NADP is made. The Calvin cycle runs on for a few seconds on what is left, then stops.
No carbon dioxide. The Calvin cycle cannot fix carbon, so it stops using ATP and reduced NADP, and no NADP comes back. Once all the stroma’s NADP is reduced, photosystem I has nothing to pass its electrons to. The chain backs up, and photosystem II cannot pass its electrons on, so it stops, and so does photolysis.
So a leaf’s two halves run at the pace of the slower one, which links back to limiting factors (chapter 6). In bright light, carbon dioxide or Rubisco limits the rate; in dim light, the light-dependent reactions do. And a plant in the dark still respires. Everything in Unit 4 so far is on one map below, the metabolism map, where you can see both.
The animation "Photosynthesis, the whole system", paused at 8.9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Each half needs the other (10 min).
The plan: Chapter 15: the predict, the figure’s three states, then the photosynthesis film, HL, with the light off and then the carbon dioxide off. The metabolism map’s Follow a molecule, on ATP.
The light-dependent reactions in the thylakoids make ATP and reduced NADP. The light-independent reactions, the Calvin cycle in the stroma, use them and hand back ADP, phosphate and NADP. Each half needs what the other makes: that is their interdependence.
No light. The photosystems are not excited, so no ATP or reduced NADP is made. The Calvin cycle runs on for a few seconds on what is left, then stops.
No carbon dioxide. The Calvin cycle cannot fix carbon, so it stops using ATP and reduced NADP, and no NADP comes back. Once all the stroma’s NADP is reduced, photosystem I has nothing to pass its electrons to. The chain backs up, and photosystem II cannot pass its electrons on, so it stops, and so does photolysis.
So a leaf’s two halves run at the pace of the slower one, which links back to limiting factors (chapter 6). In bright light, carbon dioxide or Rubisco limits the rate; in dim light, the light-dependent reactions do. And a plant in the dark still respires. Everything in Unit 4 so far is on one map below, the metabolism map, where you can see both.
The animation "Photosynthesis, the whole system", paused at 13.0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Each half needs the other (10 min).
The plan: Chapter 15: the predict, the figure’s three states, then the photosynthesis film, HL, with the light off and then the carbon dioxide off. The metabolism map’s Follow a molecule, on ATP.
The light-dependent reactions in the thylakoids make ATP and reduced NADP. The light-independent reactions, the Calvin cycle in the stroma, use them and hand back ADP, phosphate and NADP. Each half needs what the other makes: that is their interdependence.
No light. The photosystems are not excited, so no ATP or reduced NADP is made. The Calvin cycle runs on for a few seconds on what is left, then stops.
No carbon dioxide. The Calvin cycle cannot fix carbon, so it stops using ATP and reduced NADP, and no NADP comes back. Once all the stroma’s NADP is reduced, photosystem I has nothing to pass its electrons to. The chain backs up, and photosystem II cannot pass its electrons on, so it stops, and so does photolysis.
So a leaf’s two halves run at the pace of the slower one, which links back to limiting factors (chapter 6). In bright light, carbon dioxide or Rubisco limits the rate; in dim light, the light-dependent reactions do. And a plant in the dark still respires. Everything in Unit 4 so far is on one map below, the metabolism map, where you can see both.
The animation "Photosynthesis, the whole system", paused at 21.0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Each half needs the other (10 min).
The plan: Chapter 15: the predict, the figure’s three states, then the photosynthesis film, HL, with the light off and then the carbon dioxide off. The metabolism map’s Follow a molecule, on ATP.
The light-dependent reactions in the thylakoids make ATP and reduced NADP. The light-independent reactions, the Calvin cycle in the stroma, use them and hand back ADP, phosphate and NADP. Each half needs what the other makes: that is their interdependence.
No light. The photosystems are not excited, so no ATP or reduced NADP is made. The Calvin cycle runs on for a few seconds on what is left, then stops.
No carbon dioxide. The Calvin cycle cannot fix carbon, so it stops using ATP and reduced NADP, and no NADP comes back. Once all the stroma’s NADP is reduced, photosystem I has nothing to pass its electrons to. The chain backs up, and photosystem II cannot pass its electrons on, so it stops, and so does photolysis.
So a leaf’s two halves run at the pace of the slower one, which links back to limiting factors (chapter 6). In bright light, carbon dioxide or Rubisco limits the rate; in dim light, the light-dependent reactions do. And a plant in the dark still respires. Everything in Unit 4 so far is on one map below, the metabolism map, where you can see both.
The animation "Photosynthesis, the whole system", paused at 30.0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Each half needs the other (10 min).
The plan: Chapter 15: the predict, the figure’s three states, then the photosynthesis film, HL, with the light off and then the carbon dioxide off. The metabolism map’s Follow a molecule, on ATP.
The light-dependent reactions in the thylakoids make ATP and reduced NADP. The light-independent reactions, the Calvin cycle in the stroma, use them and hand back ADP, phosphate and NADP. Each half needs what the other makes: that is their interdependence.
No light. The photosystems are not excited, so no ATP or reduced NADP is made. The Calvin cycle runs on for a few seconds on what is left, then stops.
No carbon dioxide. The Calvin cycle cannot fix carbon, so it stops using ATP and reduced NADP, and no NADP comes back. Once all the stroma’s NADP is reduced, photosystem I has nothing to pass its electrons to. The chain backs up, and photosystem II cannot pass its electrons on, so it stops, and so does photolysis.
So a leaf’s two halves run at the pace of the slower one, which links back to limiting factors (chapter 6). In bright light, carbon dioxide or Rubisco limits the rate; in dim light, the light-dependent reactions do. And a plant in the dark still respires. Everything in Unit 4 so far is on one map below, the metabolism map, where you can see both.
The animation "Photosynthesis, the whole system", paused at 37.0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Each half needs the other (10 min).
The plan: Chapter 15: the predict, the figure’s three states, then the photosynthesis film, HL, with the light off and then the carbon dioxide off. The metabolism map’s Follow a molecule, on ATP.
The light-dependent reactions in the thylakoids make ATP and reduced NADP. The light-independent reactions, the Calvin cycle in the stroma, use them and hand back ADP, phosphate and NADP. Each half needs what the other makes: that is their interdependence.
No light. The photosystems are not excited, so no ATP or reduced NADP is made. The Calvin cycle runs on for a few seconds on what is left, then stops.
No carbon dioxide. The Calvin cycle cannot fix carbon, so it stops using ATP and reduced NADP, and no NADP comes back. Once all the stroma’s NADP is reduced, photosystem I has nothing to pass its electrons to. The chain backs up, and photosystem II cannot pass its electrons on, so it stops, and so does photolysis.
So a leaf’s two halves run at the pace of the slower one, which links back to limiting factors (chapter 6). In bright light, carbon dioxide or Rubisco limits the rate; in dim light, the light-dependent reactions do. And a plant in the dark still respires. Everything in Unit 4 so far is on one map below, the metabolism map, where you can see both.
The animation "Photosynthesis, the whole system", paused at 43.4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Each half needs the other (10 min).
The plan: Chapter 15: the predict, the figure’s three states, then the photosynthesis film, HL, with the light off and then the carbon dioxide off. The metabolism map’s Follow a molecule, on ATP.
The light-dependent reactions in the thylakoids make ATP and reduced NADP. The light-independent reactions, the Calvin cycle in the stroma, use them and hand back ADP, phosphate and NADP. Each half needs what the other makes: that is their interdependence.
No light. The photosystems are not excited, so no ATP or reduced NADP is made. The Calvin cycle runs on for a few seconds on what is left, then stops.
No carbon dioxide. The Calvin cycle cannot fix carbon, so it stops using ATP and reduced NADP, and no NADP comes back. Once all the stroma’s NADP is reduced, photosystem I has nothing to pass its electrons to. The chain backs up, and photosystem II cannot pass its electrons on, so it stops, and so does photolysis.
So a leaf’s two halves run at the pace of the slower one, which links back to limiting factors (chapter 6). In bright light, carbon dioxide or Rubisco limits the rate; in dim light, the light-dependent reactions do. And a plant in the dark still respires. Everything in Unit 4 so far is on one map below, the metabolism map, where you can see both.
The animation "Photosynthesis, the whole system", paused at 54.5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Each half needs the other (10 min).
The plan: Chapter 15: the predict, the figure’s three states, then the photosynthesis film, HL, with the light off and then the carbon dioxide off. The metabolism map’s Follow a molecule, on ATP.
The light-dependent reactions in the thylakoids make ATP and reduced NADP. The light-independent reactions, the Calvin cycle in the stroma, use them and hand back ADP, phosphate and NADP. Each half needs what the other makes: that is their interdependence.
No light. The photosystems are not excited, so no ATP or reduced NADP is made. The Calvin cycle runs on for a few seconds on what is left, then stops.
No carbon dioxide. The Calvin cycle cannot fix carbon, so it stops using ATP and reduced NADP, and no NADP comes back. Once all the stroma’s NADP is reduced, photosystem I has nothing to pass its electrons to. The chain backs up, and photosystem II cannot pass its electrons on, so it stops, and so does photolysis.
So a leaf’s two halves run at the pace of the slower one, which links back to limiting factors (chapter 6). In bright light, carbon dioxide or Rubisco limits the rate; in dim light, the light-dependent reactions do. And a plant in the dark still respires. Everything in Unit 4 so far is on one map below, the metabolism map, where you can see both.
The animation "Photosynthesis, the whole system", paused at 62.0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Each half needs the other (10 min).
The plan: Chapter 15: the predict, the figure’s three states, then the photosynthesis film, HL, with the light off and then the carbon dioxide off. The metabolism map’s Follow a molecule, on ATP.
The light-dependent reactions in the thylakoids make ATP and reduced NADP. The light-independent reactions, the Calvin cycle in the stroma, use them and hand back ADP, phosphate and NADP. Each half needs what the other makes: that is their interdependence.
No light. The photosystems are not excited, so no ATP or reduced NADP is made. The Calvin cycle runs on for a few seconds on what is left, then stops.
No carbon dioxide. The Calvin cycle cannot fix carbon, so it stops using ATP and reduced NADP, and no NADP comes back. Once all the stroma’s NADP is reduced, photosystem I has nothing to pass its electrons to. The chain backs up, and photosystem II cannot pass its electrons on, so it stops, and so does photolysis.
So a leaf’s two halves run at the pace of the slower one, which links back to limiting factors (chapter 6). In bright light, carbon dioxide or Rubisco limits the rate; in dim light, the light-dependent reactions do. And a plant in the dark still respires. Everything in Unit 4 so far is on one map below, the metabolism map, where you can see both.
The animation "Photosynthesis, the whole system", paused at 72.5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Each half needs the other (10 min).
The plan: Chapter 15: the predict, the figure’s three states, then the photosynthesis film, HL, with the light off and then the carbon dioxide off. The metabolism map’s Follow a molecule, on ATP.
The light-dependent reactions in the thylakoids make ATP and reduced NADP. The light-independent reactions, the Calvin cycle in the stroma, use them and hand back ADP, phosphate and NADP. Each half needs what the other makes: that is their interdependence.
No light. The photosystems are not excited, so no ATP or reduced NADP is made. The Calvin cycle runs on for a few seconds on what is left, then stops.
No carbon dioxide. The Calvin cycle cannot fix carbon, so it stops using ATP and reduced NADP, and no NADP comes back. Once all the stroma’s NADP is reduced, photosystem I has nothing to pass its electrons to. The chain backs up, and photosystem II cannot pass its electrons on, so it stops, and so does photolysis.
So a leaf’s two halves run at the pace of the slower one, which links back to limiting factors (chapter 6). In bright light, carbon dioxide or Rubisco limits the rate; in dim light, the light-dependent reactions do. And a plant in the dark still respires. Everything in Unit 4 so far is on one map below, the metabolism map, where you can see both.
The animation "Photosynthesis, the whole system", paused at 82.0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Each half needs the other (10 min).
The plan: Chapter 15: the predict, the figure’s three states, then the photosynthesis film, HL, with the light off and then the carbon dioxide off. The metabolism map’s Follow a molecule, on ATP.
The video is photosynthesis-f16464.mp4, one loop of the animation in the guide. It plays in PowerPoint and Keynote. Google Slides does not play a video embedded in a .pptx: download photosynthesis-f16464.mp4 (https://www.biologybybradford.com/guides/downloads/scenes/photosynthesis-f16464.mp4), upload it to Google Drive, then Insert &gt; Video &gt; Google Drive.
In the guide the class can change it as it runs: https://www.biologybybradford.com/guides/ib-biology-c1-3-photosynthesis#interdependence
What it shows, in order:
1. Into a leaf, a palisade cell, a chloroplast, and one thylakoid membrane.
2. Light energy passes through an array of pigments to the reaction centre, which emits an excited electron.
3. Photolysis: water is split. Its electrons refill photosystem II, its protons stay in the lumen, and its oxygen is a waste product.
4. Electrons passing along the chain pump protons into the lumen; protons flowing back through ATP synthase make ATP.
5. At photosystem I the electrons are lifted again and reduce NADP, with a proton from the stroma.
6. Sometimes the electron from photosystem I goes back round the chain (cyclic): more ATP, and no NADP reduced.
7. Rubisco fixes 3 CO2 onto 3 RuBP: 6 GP.
8. ATP and reduced NADP turn 6 GP into 6 TP; ADP and NADP go back to the thylakoid.
9. 1 TP leaves the cycle; the other 5 are remade into 3 RuBP, using ATP.
10. Two halves, each running on what the other makes: ATP and reduced NADP one way, ADP and NADP the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Each half needs the other (10 min).
The plan: Chapter 15: the predict, the figure’s three states, then the photosynthesis film, HL, with the light off and then the carbon dioxide off. The metabolism map’s Follow a molecule, on ATP.
The light-dependent reactions in the thylakoids make ATP and reduced NADP. The light-independent reactions, the Calvin cycle in the stroma, use them and hand back ADP, phosphate and NADP. Each half needs what the other makes: that is their interdependence.
No light. The photosystems are not excited, so no ATP or reduced NADP is made. The Calvin cycle runs on for a few seconds on what is left, then stops.
No carbon dioxide. The Calvin cycle cannot fix carbon, so it stops using ATP and reduced NADP, and no NADP comes back. Once all the stroma’s NADP is reduced, photosystem I has nothing to pass its electrons to. The chain backs up, and photosystem II cannot pass its electrons on, so it stops, and so does photolysis.
So a leaf’s two halves run at the pace of the slower one, which links back to limiting factors (chapter 6). In bright light, carbon dioxide or Rubisco limits the rate; in dim light, the light-dependent reactions do. And a plant in the dark still respires. Everything in Unit 4 so far is on one map below, the metabolism map, where you can see both.
The animation "Respiration and photosynthesis on one map", paused at 6.0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Each half needs the other (10 min).
The plan: Chapter 15: the predict, the figure’s three states, then the photosynthesis film, HL, with the light off and then the carbon dioxide off. The metabolism map’s Follow a molecule, on ATP.
The light-dependent reactions in the thylakoids make ATP and reduced NADP. The light-independent reactions, the Calvin cycle in the stroma, use them and hand back ADP, phosphate and NADP. Each half needs what the other makes: that is their interdependence.
No light. The photosystems are not excited, so no ATP or reduced NADP is made. The Calvin cycle runs on for a few seconds on what is left, then stops.
No carbon dioxide. The Calvin cycle cannot fix carbon, so it stops using ATP and reduced NADP, and no NADP comes back. Once all the stroma’s NADP is reduced, photosystem I has nothing to pass its electrons to. The chain backs up, and photosystem II cannot pass its electrons on, so it stops, and so does photolysis.
So a leaf’s two halves run at the pace of the slower one, which links back to limiting factors (chapter 6). In bright light, carbon dioxide or Rubisco limits the rate; in dim light, the light-dependent reactions do. And a plant in the dark still respires. Everything in Unit 4 so far is on one map below, the metabolism map, where you can see both.
The animation "Respiration and photosynthesis on one map", paused at 16.0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Each half needs the other (10 min).
The plan: Chapter 15: the predict, the figure’s three states, then the photosynthesis film, HL, with the light off and then the carbon dioxide off. The metabolism map’s Follow a molecule, on ATP.
The light-dependent reactions in the thylakoids make ATP and reduced NADP. The light-independent reactions, the Calvin cycle in the stroma, use them and hand back ADP, phosphate and NADP. Each half needs what the other makes: that is their interdependence.
No light. The photosystems are not excited, so no ATP or reduced NADP is made. The Calvin cycle runs on for a few seconds on what is left, then stops.
No carbon dioxide. The Calvin cycle cannot fix carbon, so it stops using ATP and reduced NADP, and no NADP comes back. Once all the stroma’s NADP is reduced, photosystem I has nothing to pass its electrons to. The chain backs up, and photosystem II cannot pass its electrons on, so it stops, and so does photolysis.
So a leaf’s two halves run at the pace of the slower one, which links back to limiting factors (chapter 6). In bright light, carbon dioxide or Rubisco limits the rate; in dim light, the light-dependent reactions do. And a plant in the dark still respires. Everything in Unit 4 so far is on one map below, the metabolism map, where you can see both.
The animation "Respiration and photosynthesis on one map", paused at 28.0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Each half needs the other (10 min).
The plan: Chapter 15: the predict, the figure’s three states, then the photosynthesis film, HL, with the light off and then the carbon dioxide off. The metabolism map’s Follow a molecule, on ATP.
The light-dependent reactions in the thylakoids make ATP and reduced NADP. The light-independent reactions, the Calvin cycle in the stroma, use them and hand back ADP, phosphate and NADP. Each half needs what the other makes: that is their interdependence.
No light. The photosystems are not excited, so no ATP or reduced NADP is made. The Calvin cycle runs on for a few seconds on what is left, then stops.
No carbon dioxide. The Calvin cycle cannot fix carbon, so it stops using ATP and reduced NADP, and no NADP comes back. Once all the stroma’s NADP is reduced, photosystem I has nothing to pass its electrons to. The chain backs up, and photosystem II cannot pass its electrons on, so it stops, and so does photolysis.
So a leaf’s two halves run at the pace of the slower one, which links back to limiting factors (chapter 6). In bright light, carbon dioxide or Rubisco limits the rate; in dim light, the light-dependent reactions do. And a plant in the dark still respires. Everything in Unit 4 so far is on one map below, the metabolism map, where you can see both.
The animation "Respiration and photosynthesis on one map", paused at 34.0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Each half needs the other (10 min).
The plan: Chapter 15: the predict, the figure’s three states, then the photosynthesis film, HL, with the light off and then the carbon dioxide off. The metabolism map’s Follow a molecule, on ATP.
The video is pathways-643cf3.mp4, one loop of the animation in the guide. It plays in PowerPoint and Keynote. Google Slides does not play a video embedded in a .pptx: download pathways-643cf3.mp4 (https://www.biologybybradford.com/guides/downloads/scenes/pathways-643cf3.mp4), upload it to Google Drive, then Insert &gt; Video &gt; Google Drive.
In the guide the class can change it as it runs: https://www.biologybybradford.com/guides/ib-biology-c1-3-photosynthesis#interdependence
What it shows, in order:
1. The link reaction, in the matrix: each pyruvate loses carbon dioxide and is oxidised, making reduced NAD, and coenzyme A carries the acetyl group on.
2. Reduced NAD from glycolysis, the link reaction and the Krebs cycle hands its electrons to the electron transport chain, and goes back as NAD.
3. ATP and reduced NADP from the thylakoid reduce GP to TP. One TP in six leaves; the other five, with more ATP, remake RuBP.
4. Follow ATP: made in glycolysis, the Krebs cycle, at the electron transport chain and in the thylakoid; used in glycolysis, the Calvin cycle and all over the cell.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Each half needs the other (10 min).
The plan: Chapter 15: the predict, the figure’s three states, then the photosynthesis film, HL, with the light off and then the carbon dioxide off. The metabolism map’s Follow a molecule, on ATP.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Each half needs the other (10 min).
The plan: Chapter 15: the predict, the figure’s three states, then the photosynthesis film, HL, with the light off and then the carbon dioxide off. The metabolism map’s Follow a molecule, on ATP.
Answer: C. It stops. With no carbon dioxide the Calvin cycle stops using reduced NADP, so no NADP comes back. Photosystem I has nowhere to put its electrons, the chain fills up, and photosystem II cannot pass its electrons on. Water stops being split, and no oxygen is given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Each half needs the other (10 min).
The plan: Chapter 15: the predict, the figure’s three states, then the photosynthesis film, HL, with the light off and then the carbon dioxide off. The metabolism map’s Follow a molecule, on ATP.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Each half needs the other (10 min).
The plan: Chapter 15: the predict, the figure’s three states, then the photosynthesis film, HL, with the light off and then the carbon dioxide off. The metabolism map’s Follow a molecule, on ATP.
The activity: Improve the diagram. If there is time. A deliberately thin diagram of photosynthesis (two boxes, “light” in, “sugar” out). Students add every detail they now know, in two colours: one for SL and one for HL.
Needs: the printed diagram.
The plan sets no time of its own for this activity: use it in this step, in place of part of it, or for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55 of 60: Hexagons (10 min).
The plan: Hexagons (below), in groups, telling the whole story.
The activity: Hexagons. Our own set of 24 hexagon cards (terms from both stages: photon, photosystem II, photolysis, oxygen, chain of carriers, proton gradient, ATP synthase, photosystem I, NADP, reduced NADP, stroma, lumen, Rubisco, RuBP, GP, TP, carbon dioxide, ATP, ADP, Calvin cycle, glucose, nitrate, starch, light). Groups join hexagons edge to edge only where they can say the link aloud, then tell the whole story in order.
Needs: printed hexagons for each group.
The time: 10 minutes, minutes 45 to 55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With no carbon dioxide, why does photosystem II stop?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With no carbon dioxide, why does photosystem II stop?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https://www.biologybybradford.com/exam-maker/sit?topics=C1.3&amp;level=HL&amp;paper=quiz&amp;marks=15&amp;src=ep
The guide: https://www.biologybybradford.com/guides/ib-biology-c1-3-photosynthesis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C1.3  ·  Photosynthesis  ·  Lesson 6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2.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2.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2.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2.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2.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video" Target="../media/media-42-1.mp4"/><Relationship Id="rId2" Type="http://schemas.microsoft.com/office/2007/relationships/media" Target="../media/media-42-1.mp4"/><Relationship Id="rId3" Type="http://schemas.openxmlformats.org/officeDocument/2006/relationships/image" Target="../media/image-42-3.png"/><Relationship Id="rId4" Type="http://schemas.openxmlformats.org/officeDocument/2006/relationships/slideLayout" Target="../slideLayouts/slideLayout2.xml"/><Relationship Id="rId5"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slideLayout" Target="../slideLayouts/slideLayout2.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slideLayout" Target="../slideLayouts/slideLayout2.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2.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slideLayout" Target="../slideLayouts/slideLayout2.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png"/><Relationship Id="rId2" Type="http://schemas.openxmlformats.org/officeDocument/2006/relationships/slideLayout" Target="../slideLayouts/slideLayout2.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png"/><Relationship Id="rId2" Type="http://schemas.openxmlformats.org/officeDocument/2006/relationships/slideLayout" Target="../slideLayouts/slideLayout2.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png"/><Relationship Id="rId2" Type="http://schemas.openxmlformats.org/officeDocument/2006/relationships/slideLayout" Target="../slideLayouts/slideLayout2.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image-54-1.png"/><Relationship Id="rId2" Type="http://schemas.openxmlformats.org/officeDocument/2006/relationships/slideLayout" Target="../slideLayouts/slideLayout2.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image-55-1.png"/><Relationship Id="rId2" Type="http://schemas.openxmlformats.org/officeDocument/2006/relationships/slideLayout" Target="../slideLayouts/slideLayout2.xml"/><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56-1.png"/><Relationship Id="rId2" Type="http://schemas.openxmlformats.org/officeDocument/2006/relationships/slideLayout" Target="../slideLayouts/slideLayout2.xml"/><Relationship Id="rId3"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2.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image" Target="../media/image-58-1.png"/><Relationship Id="rId2" Type="http://schemas.openxmlformats.org/officeDocument/2006/relationships/slideLayout" Target="../slideLayouts/slideLayout2.xml"/><Relationship Id="rId3"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image" Target="../media/image-59-1.png"/><Relationship Id="rId2" Type="http://schemas.openxmlformats.org/officeDocument/2006/relationships/slideLayout" Target="../slideLayouts/slideLayout2.xml"/><Relationship Id="rId3"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image-60-1.png"/><Relationship Id="rId2" Type="http://schemas.openxmlformats.org/officeDocument/2006/relationships/slideLayout" Target="../slideLayouts/slideLayout2.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video" Target="../media/media-61-1.mp4"/><Relationship Id="rId2" Type="http://schemas.microsoft.com/office/2007/relationships/media" Target="../media/media-61-1.mp4"/><Relationship Id="rId3" Type="http://schemas.openxmlformats.org/officeDocument/2006/relationships/image" Target="../media/image-61-3.png"/><Relationship Id="rId4" Type="http://schemas.openxmlformats.org/officeDocument/2006/relationships/slideLayout" Target="../slideLayouts/slideLayout2.xml"/><Relationship Id="rId5"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image" Target="../media/image-62-1.png"/><Relationship Id="rId2" Type="http://schemas.openxmlformats.org/officeDocument/2006/relationships/slideLayout" Target="../slideLayouts/slideLayout2.xml"/><Relationship Id="rId3"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2.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image" Target="../media/image-64-1.png"/><Relationship Id="rId2" Type="http://schemas.openxmlformats.org/officeDocument/2006/relationships/slideLayout" Target="../slideLayouts/slideLayout2.xml"/><Relationship Id="rId3"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image" Target="../media/image-65-1.png"/><Relationship Id="rId2" Type="http://schemas.openxmlformats.org/officeDocument/2006/relationships/slideLayout" Target="../slideLayouts/slideLayout2.xml"/><Relationship Id="rId3"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video" Target="../media/media-66-1.mp4"/><Relationship Id="rId2" Type="http://schemas.microsoft.com/office/2007/relationships/media" Target="../media/media-66-1.mp4"/><Relationship Id="rId3" Type="http://schemas.openxmlformats.org/officeDocument/2006/relationships/image" Target="../media/image-66-3.png"/><Relationship Id="rId4" Type="http://schemas.openxmlformats.org/officeDocument/2006/relationships/slideLayout" Target="../slideLayouts/slideLayout2.xml"/><Relationship Id="rId5"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2.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png"/><Relationship Id="rId2" Type="http://schemas.openxmlformats.org/officeDocument/2006/relationships/slideLayout" Target="../slideLayouts/slideLayout2.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hyperlink" Target="https://www.biologybybradford.com/exam-maker/sit?topics=C1.3&amp;level=HL&amp;paper=quiz&amp;marks=15&amp;src=ep" TargetMode="External"/><Relationship Id="rId2" Type="http://schemas.openxmlformats.org/officeDocument/2006/relationships/hyperlink" Target="https://www.biologybybradford.com/guides/ib-biology-c1-3-photosynthesis" TargetMode="External"/><Relationship Id="rId3" Type="http://schemas.openxmlformats.org/officeDocument/2006/relationships/hyperlink" Target="https://www.biologybybradford.com/guides/ib-biology-c1-3-photosynthesis#rubisco" TargetMode="External"/><Relationship Id="rId4" Type="http://schemas.openxmlformats.org/officeDocument/2006/relationships/hyperlink" Target="https://www.biologybybradford.com/guides/ib-biology-c1-3-photosynthesis#calvin" TargetMode="External"/><Relationship Id="rId5" Type="http://schemas.openxmlformats.org/officeDocument/2006/relationships/hyperlink" Target="https://www.biologybybradford.com/guides/ib-biology-c1-3-photosynthesis#products" TargetMode="External"/><Relationship Id="rId6" Type="http://schemas.openxmlformats.org/officeDocument/2006/relationships/hyperlink" Target="https://www.biologybybradford.com/guides/ib-biology-c1-3-photosynthesis#interdependence" TargetMode="External"/><Relationship Id="rId7" Type="http://schemas.openxmlformats.org/officeDocument/2006/relationships/hyperlink" Target="https://www.biologybybradford.com/tools/tarsia?topics=ib:C1.3&amp;level=HL" TargetMode="External"/><Relationship Id="rId8" Type="http://schemas.openxmlformats.org/officeDocument/2006/relationships/hyperlink" Target="https://www.biologybybradford.com/tools/dominos?topics=ib:C1.3&amp;level=HL" TargetMode="External"/><Relationship Id="rId9" Type="http://schemas.openxmlformats.org/officeDocument/2006/relationships/hyperlink" Target="https://www.biologybybradford.com/tools/picture-reveal?topics=ib:C1.3&amp;level=HL" TargetMode="External"/><Relationship Id="rId10" Type="http://schemas.openxmlformats.org/officeDocument/2006/relationships/hyperlink" Target="https://www.biologybybradford.com/tools/pub-quiz?topics=ib:C1.3&amp;level=HL" TargetMode="External"/><Relationship Id="rId11" Type="http://schemas.openxmlformats.org/officeDocument/2006/relationships/hyperlink" Target="https://www.biologybybradford.com/escape-rooms?bank=ib:C1.3&amp;level=HL#bank" TargetMode="External"/><Relationship Id="rId12" Type="http://schemas.openxmlformats.org/officeDocument/2006/relationships/hyperlink" Target="https://www.biologybybradford.com/mcqs/ib-biology-topic-c-1-3-photosynthesis" TargetMode="External"/><Relationship Id="rId13" Type="http://schemas.openxmlformats.org/officeDocument/2006/relationships/hyperlink" Target="https://www.biologybybradford.com/mcqs/ib-biology-topic-c-1-3-photosynthesis-hl" TargetMode="External"/><Relationship Id="rId14" Type="http://schemas.openxmlformats.org/officeDocument/2006/relationships/hyperlink" Target="https://www.biologybybradford.com/tools/revision-maps/c1-3-photosynthesis" TargetMode="External"/><Relationship Id="rId15" Type="http://schemas.openxmlformats.org/officeDocument/2006/relationships/hyperlink" Target="https://www.biologybybradford.com/exam-maker/ib/c1-3-photosynthesis" TargetMode="External"/><Relationship Id="rId16" Type="http://schemas.openxmlformats.org/officeDocument/2006/relationships/hyperlink" Target="https://www.splycr.com/?set=0815937c-ae27-57ea-a08e-99d8ea8a3231" TargetMode="External"/><Relationship Id="rId17" Type="http://schemas.openxmlformats.org/officeDocument/2006/relationships/hyperlink" Target="https://www.splycr.com/?set=54d5176d-5b4f-5352-bcb6-1debb928d323" TargetMode="External"/><Relationship Id="rId18" Type="http://schemas.openxmlformats.org/officeDocument/2006/relationships/slideLayout" Target="../slideLayouts/slideLayout2.xml"/><Relationship Id="rId19" Type="http://schemas.openxmlformats.org/officeDocument/2006/relationships/notesSlide" Target="../notesSlides/notesSlide7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C1.3</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6 OF 6</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Photosynthesis</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3600" b="1" dirty="0">
                <a:solidFill>
                  <a:srgbClr val="1A3A2A"/>
                </a:solidFill>
                <a:latin typeface="Arial" pitchFamily="34" charset="0"/>
                <a:ea typeface="Arial" pitchFamily="34" charset="-122"/>
                <a:cs typeface="Arial" pitchFamily="34" charset="-120"/>
              </a:rPr>
              <a:t>The Calvin cycle, and the whole system</a:t>
            </a:r>
            <a:endParaRPr lang="en-US" sz="360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C1.3.15 to C1.3.19</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Rubisco and carbon fixation, GP to TP, RuBP remade, every compound from the Calvin cycle, and why each half needs the other</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12, 13, 14, 15</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1700" dirty="0">
                <a:solidFill>
                  <a:srgbClr val="1A3A2A"/>
                </a:solidFill>
                <a:latin typeface="Arial" pitchFamily="34" charset="0"/>
                <a:ea typeface="Arial" pitchFamily="34" charset="-122"/>
                <a:cs typeface="Arial" pitchFamily="34" charset="-120"/>
              </a:rPr>
              <a:t>Explain how Rubisco fixes carbon dioxide onto RuBP, and why the stroma needs so much of it  (C1.3.15)</a:t>
            </a:r>
            <a:endParaRPr lang="en-US" sz="1700" dirty="0"/>
          </a:p>
          <a:p>
            <a:pPr marL="342900" indent="-342900">
              <a:spcAft>
                <a:spcPts val="1000"/>
              </a:spcAft>
              <a:buSzPct val="100000"/>
              <a:buChar char="☐"/>
            </a:pPr>
            <a:r>
              <a:rPr lang="en-US" sz="1700" dirty="0">
                <a:solidFill>
                  <a:srgbClr val="1A3A2A"/>
                </a:solidFill>
                <a:latin typeface="Arial" pitchFamily="34" charset="0"/>
                <a:ea typeface="Arial" pitchFamily="34" charset="-122"/>
                <a:cs typeface="Arial" pitchFamily="34" charset="-120"/>
              </a:rPr>
              <a:t>Follow the carbon through the Calvin cycle: GP reduced to TP, and five TP in six remade into RuBP  (C1.3.16, C1.3.17)</a:t>
            </a:r>
            <a:endParaRPr lang="en-US" sz="1700" dirty="0"/>
          </a:p>
          <a:p>
            <a:pPr marL="342900" indent="-342900">
              <a:spcAft>
                <a:spcPts val="1000"/>
              </a:spcAft>
              <a:buSzPct val="100000"/>
              <a:buChar char="☐"/>
            </a:pPr>
            <a:r>
              <a:rPr lang="en-US" sz="1700" dirty="0">
                <a:solidFill>
                  <a:srgbClr val="1A3A2A"/>
                </a:solidFill>
                <a:latin typeface="Arial" pitchFamily="34" charset="0"/>
                <a:ea typeface="Arial" pitchFamily="34" charset="-122"/>
                <a:cs typeface="Arial" pitchFamily="34" charset="-120"/>
              </a:rPr>
              <a:t>Explain how every carbon compound in a plant is made from the Calvin cycle's products with mineral nutrients  (C1.3.18)</a:t>
            </a:r>
            <a:endParaRPr lang="en-US" sz="1700" dirty="0"/>
          </a:p>
          <a:p>
            <a:pPr marL="342900" indent="-342900">
              <a:spcAft>
                <a:spcPts val="1000"/>
              </a:spcAft>
              <a:buSzPct val="100000"/>
              <a:buChar char="☐"/>
            </a:pPr>
            <a:r>
              <a:rPr lang="en-US" sz="1700" dirty="0">
                <a:solidFill>
                  <a:srgbClr val="1A3A2A"/>
                </a:solidFill>
                <a:latin typeface="Arial" pitchFamily="34" charset="0"/>
                <a:ea typeface="Arial" pitchFamily="34" charset="-122"/>
                <a:cs typeface="Arial" pitchFamily="34" charset="-120"/>
              </a:rPr>
              <a:t>Explain why the light-dependent and light-independent reactions stop without each other  (C1.3.19)</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True or false?</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True or false, with a reason: “The light-independent reactions happen at night.”</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GAME</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The Rubisco race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A device per pair.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Pairs play rounds 1 and 2 on one device (chapter 12): how many Rubisco to keep up, and how many on the hot day?</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53858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C1.3.15 Carbon fixation by Rubisco</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Fixing carbon, slowly</a:t>
            </a:r>
            <a:endParaRPr lang="en-US" sz="2800" dirty="0"/>
          </a:p>
        </p:txBody>
      </p:sp>
      <p:sp>
        <p:nvSpPr>
          <p:cNvPr id="5" name="Shape 3"/>
          <p:cNvSpPr/>
          <p:nvPr/>
        </p:nvSpPr>
        <p:spPr>
          <a:xfrm>
            <a:off x="3544800" y="1581912"/>
            <a:ext cx="510209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54528" y="1691640"/>
            <a:ext cx="488264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RuBP, a five-carbon sugar, waits in Rubisco’s active site.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53858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C1.3.15 Carbon fixation by Rubisco</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Fixing carbon, slowly</a:t>
            </a:r>
            <a:endParaRPr lang="en-US" sz="2800" dirty="0"/>
          </a:p>
        </p:txBody>
      </p:sp>
      <p:sp>
        <p:nvSpPr>
          <p:cNvPr id="5" name="Shape 3"/>
          <p:cNvSpPr/>
          <p:nvPr/>
        </p:nvSpPr>
        <p:spPr>
          <a:xfrm>
            <a:off x="3544800" y="1581912"/>
            <a:ext cx="510209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54528" y="1691640"/>
            <a:ext cx="488264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Carbon dioxide joins it: carbon fixation.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53858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C1.3.15 Carbon fixation by Rubisco</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Fixing carbon, slowly</a:t>
            </a:r>
            <a:endParaRPr lang="en-US" sz="2800" dirty="0"/>
          </a:p>
        </p:txBody>
      </p:sp>
      <p:sp>
        <p:nvSpPr>
          <p:cNvPr id="5" name="Shape 3"/>
          <p:cNvSpPr/>
          <p:nvPr/>
        </p:nvSpPr>
        <p:spPr>
          <a:xfrm>
            <a:off x="3544800" y="1581912"/>
            <a:ext cx="510209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54528" y="1691640"/>
            <a:ext cx="488264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six carbons split into two GP.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53858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C1.3.15 Carbon fixation by Rubisco</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Fixing carbon, slowly</a:t>
            </a:r>
            <a:endParaRPr lang="en-US" sz="2800" dirty="0"/>
          </a:p>
        </p:txBody>
      </p:sp>
      <p:sp>
        <p:nvSpPr>
          <p:cNvPr id="5" name="Shape 3"/>
          <p:cNvSpPr/>
          <p:nvPr/>
        </p:nvSpPr>
        <p:spPr>
          <a:xfrm>
            <a:off x="3544800" y="1581912"/>
            <a:ext cx="510209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54528" y="1691640"/>
            <a:ext cx="488264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Rubisco is slow, so a leaf makes a lot of it.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53858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C1.3.15 Carbon fixation by Rubisco</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Fixing carbon, slowly</a:t>
            </a:r>
            <a:endParaRPr lang="en-US" sz="2800" dirty="0"/>
          </a:p>
        </p:txBody>
      </p:sp>
      <p:sp>
        <p:nvSpPr>
          <p:cNvPr id="5" name="Shape 3"/>
          <p:cNvSpPr/>
          <p:nvPr/>
        </p:nvSpPr>
        <p:spPr>
          <a:xfrm>
            <a:off x="872621" y="1627632"/>
            <a:ext cx="5935717"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982349" y="1737360"/>
            <a:ext cx="5716261"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Carbon fixation: carbon dioxide joins RuBP (5 carbons), which splits into two GP (3 carbons each).</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enzyme is Rubisco: slow, and poor at low carbon dioxide concentrations.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stroma needs a high concentration of Rubisco for that reason.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53858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C1.3.15 Carbon fixation by Rubisco</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Fixing carbon, slowly</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Rubisco cannot keep up.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53858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C1.3.15 Carbon fixation by Rubisco</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Fixing carbon, slowly</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Eleven keep pace with bright light.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53858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C1.3.15 Carbon fixation by Rubisco</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Fixing carbon, slowly</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With little carbon dioxide, each does less and fumbles more.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53858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C1.3.15 Carbon fixation by Rubisco</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Fixing carbon, slowly</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More Rubisco helps until light is the limit.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53858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C1.3.15 Carbon fixation by Rubisco</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Fixing carbon, slowly</a:t>
            </a:r>
            <a:endParaRPr lang="en-US" sz="2800" dirty="0"/>
          </a:p>
        </p:txBody>
      </p:sp>
      <p:sp>
        <p:nvSpPr>
          <p:cNvPr id="5" name="Shape 3"/>
          <p:cNvSpPr/>
          <p:nvPr/>
        </p:nvSpPr>
        <p:spPr>
          <a:xfrm>
            <a:off x="438912" y="1764792"/>
            <a:ext cx="6803136" cy="4334256"/>
          </a:xfrm>
          <a:prstGeom prst="roundRect">
            <a:avLst>
              <a:gd name="adj" fmla="val 2532"/>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874520"/>
            <a:ext cx="6583680" cy="411480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Carbon fixation: carbon dioxide joins RuBP (5 carbons), which splits into two GP (3 carbons each).</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enzyme is Rubisco: slow, and poor at low carbon dioxide concentrations.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stroma needs a high concentration of Rubisco for that reason.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leaf cell could save a lot of protein by making less Rubisco. Why doesn’t it?</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Rubisco is used up in every reaction it runs</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Rubisco is also the leaf’s main green pigment</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Spare Rubisco is where the leaf stores sugar</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Each Rubisco fixes only a few CO₂ a second</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leaf cell could save a lot of protein by making less Rubisco. Why doesn’t it?</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Rubisco is used up in every reaction it runs</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Rubisco is also the leaf’s main green pigment</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Spare Rubisco is where the leaf stores sugar</a:t>
            </a:r>
            <a:endParaRPr lang="en-US" sz="1900" dirty="0"/>
          </a:p>
        </p:txBody>
      </p:sp>
      <p:sp>
        <p:nvSpPr>
          <p:cNvPr id="8" name="Text 6"/>
          <p:cNvSpPr/>
          <p:nvPr/>
        </p:nvSpPr>
        <p:spPr>
          <a:xfrm>
            <a:off x="731520" y="3913632"/>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Each Rubisco fixes only a few CO₂ a second</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Rubisco is slow, and slower still when carbon dioxide is low. To fix carbon dioxide as fast as the light reactions supply ATP and reduced NADP, a leaf needs a great many Rubisco molecules. That is why it is the most abundant enzyme on Earth.</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Rubisco is an enzyme, not a product of the cycle, and it is not used up. It is abundant because it is slow, not because it is special in any other way.</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MODEL</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Count the carbons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Plasticine in two colours, and ATP and reduced NADP cards.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Plasticine balls as carbon atoms (chapter 13). Three RuBP of five balls each and three carbon dioxide of one: fix them into six GP of three; turn them into TP (an ATP card and a reduced NADP card each); take one TP out; remake three RuBP from the five left. Count the balls at every stage: fifteen plus three in, fifteen plus three out.</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82021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C1.3.16 C1.3.17 Triose phosphate from GP, and RuBP regenerated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GP to TP, and RuBP made again</a:t>
            </a:r>
            <a:endParaRPr lang="en-US" sz="2800" dirty="0"/>
          </a:p>
        </p:txBody>
      </p:sp>
      <p:sp>
        <p:nvSpPr>
          <p:cNvPr id="5" name="Shape 3"/>
          <p:cNvSpPr/>
          <p:nvPr/>
        </p:nvSpPr>
        <p:spPr>
          <a:xfrm>
            <a:off x="3129708" y="1581912"/>
            <a:ext cx="593227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39436" y="1691640"/>
            <a:ext cx="571282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Three RuBP wait for three carbon dioxide.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82021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C1.3.16 C1.3.17 Triose phosphate from GP, and RuBP regenerated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GP to TP, and RuBP made again</a:t>
            </a:r>
            <a:endParaRPr lang="en-US" sz="2800" dirty="0"/>
          </a:p>
        </p:txBody>
      </p:sp>
      <p:sp>
        <p:nvSpPr>
          <p:cNvPr id="5" name="Shape 3"/>
          <p:cNvSpPr/>
          <p:nvPr/>
        </p:nvSpPr>
        <p:spPr>
          <a:xfrm>
            <a:off x="3129708" y="1581912"/>
            <a:ext cx="593227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39436" y="1691640"/>
            <a:ext cx="571282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Rubisco fixes them: six GP.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82021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C1.3.16 C1.3.17 Triose phosphate from GP, and RuBP regenerated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GP to TP, and RuBP made again</a:t>
            </a:r>
            <a:endParaRPr lang="en-US" sz="2800" dirty="0"/>
          </a:p>
        </p:txBody>
      </p:sp>
      <p:sp>
        <p:nvSpPr>
          <p:cNvPr id="5" name="Shape 3"/>
          <p:cNvSpPr/>
          <p:nvPr/>
        </p:nvSpPr>
        <p:spPr>
          <a:xfrm>
            <a:off x="3129708" y="1581912"/>
            <a:ext cx="593227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39436" y="1691640"/>
            <a:ext cx="571282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Reduced NADP and ATP turn GP into TP.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82021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C1.3.16 C1.3.17 Triose phosphate from GP, and RuBP regenerated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GP to TP, and RuBP made again</a:t>
            </a:r>
            <a:endParaRPr lang="en-US" sz="2800" dirty="0"/>
          </a:p>
        </p:txBody>
      </p:sp>
      <p:sp>
        <p:nvSpPr>
          <p:cNvPr id="5" name="Shape 3"/>
          <p:cNvSpPr/>
          <p:nvPr/>
        </p:nvSpPr>
        <p:spPr>
          <a:xfrm>
            <a:off x="3129708" y="1581912"/>
            <a:ext cx="593227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39436" y="1691640"/>
            <a:ext cx="571282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TP in six leaves the cycle.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82021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C1.3.16 C1.3.17 Triose phosphate from GP, and RuBP regenerated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GP to TP, and RuBP made again</a:t>
            </a:r>
            <a:endParaRPr lang="en-US" sz="2800" dirty="0"/>
          </a:p>
        </p:txBody>
      </p:sp>
      <p:sp>
        <p:nvSpPr>
          <p:cNvPr id="5" name="Shape 3"/>
          <p:cNvSpPr/>
          <p:nvPr/>
        </p:nvSpPr>
        <p:spPr>
          <a:xfrm>
            <a:off x="3129708" y="1581912"/>
            <a:ext cx="593227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39436" y="1691640"/>
            <a:ext cx="571282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Five TP are remade into three RuBP, using ATP.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82021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C1.3.16 C1.3.17 Triose phosphate from GP, and RuBP regenerated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GP to TP, and RuBP made again</a:t>
            </a:r>
            <a:endParaRPr lang="en-US" sz="2800" dirty="0"/>
          </a:p>
        </p:txBody>
      </p:sp>
      <p:sp>
        <p:nvSpPr>
          <p:cNvPr id="5" name="Shape 3"/>
          <p:cNvSpPr/>
          <p:nvPr/>
        </p:nvSpPr>
        <p:spPr>
          <a:xfrm>
            <a:off x="3129708" y="1581912"/>
            <a:ext cx="593227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39436" y="1691640"/>
            <a:ext cx="571282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Six turns, six carbon dioxide: one glucose.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82021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C1.3.16 C1.3.17 Triose phosphate from GP, and RuBP regenerated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GP to TP, and RuBP made again</a:t>
            </a:r>
            <a:endParaRPr lang="en-US" sz="2800" dirty="0"/>
          </a:p>
        </p:txBody>
      </p:sp>
      <p:sp>
        <p:nvSpPr>
          <p:cNvPr id="5" name="Shape 3"/>
          <p:cNvSpPr/>
          <p:nvPr/>
        </p:nvSpPr>
        <p:spPr>
          <a:xfrm>
            <a:off x="438912" y="1661922"/>
            <a:ext cx="6803136" cy="4539996"/>
          </a:xfrm>
          <a:prstGeom prst="roundRect">
            <a:avLst>
              <a:gd name="adj" fmla="val 241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71650"/>
            <a:ext cx="6583680" cy="432054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GP is reduced to TP, using reduced NADP and ATP.</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Five TP of every six made are remade into three RuBP, using ATP; one in six leaves.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Six turns of the cycle fix six carbon dioxide and make one glucose.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Of every six TP the Calvin cycle makes, how many must be used to remake RuBP?</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One</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Three</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Five</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Six</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Of every six TP the Calvin cycle makes, how many must be used to remake RuBP?</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One</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Three</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Five</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Six</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Five. They hold fifteen carbons, exactly enough for three RuBP, so the cycle can fix three more carbon dioxide. Only one TP in six, three carbons, leaves: the three carbons that came in as carbon dioxide.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It is GP (glycerate 3-phosphate) that is reduced, to TP. “Glyceraldehyde 3-phosphate” is another name for a triose phosphate, so “the reduction of glyceraldehyde 3-phosphate” has the stages muddled.</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Calvin cycle’s three stages</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F</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Fresh</a:t>
            </a:r>
            <a:endParaRPr lang="en-US" sz="1800" dirty="0"/>
          </a:p>
        </p:txBody>
      </p:sp>
      <p:sp>
        <p:nvSpPr>
          <p:cNvPr id="8" name="Shape 6"/>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R</a:t>
            </a:r>
            <a:endParaRPr lang="en-US" sz="6000" dirty="0"/>
          </a:p>
        </p:txBody>
      </p:sp>
      <p:sp>
        <p:nvSpPr>
          <p:cNvPr id="10" name="Text 8"/>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Rolls</a:t>
            </a:r>
            <a:endParaRPr lang="en-US" sz="1800" dirty="0"/>
          </a:p>
        </p:txBody>
      </p:sp>
      <p:sp>
        <p:nvSpPr>
          <p:cNvPr id="11" name="Shape 9"/>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R</a:t>
            </a:r>
            <a:endParaRPr lang="en-US" sz="6000" dirty="0"/>
          </a:p>
        </p:txBody>
      </p:sp>
      <p:sp>
        <p:nvSpPr>
          <p:cNvPr id="13" name="Text 11"/>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Rise</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Calvin cycle’s three stages</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F</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Fresh</a:t>
            </a:r>
            <a:endParaRPr lang="en-US" sz="1800" dirty="0"/>
          </a:p>
        </p:txBody>
      </p:sp>
      <p:sp>
        <p:nvSpPr>
          <p:cNvPr id="8" name="Text 6"/>
          <p:cNvSpPr/>
          <p:nvPr/>
        </p:nvSpPr>
        <p:spPr>
          <a:xfrm>
            <a:off x="23010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Fix</a:t>
            </a:r>
            <a:endParaRPr lang="en-US" sz="1800" dirty="0"/>
          </a:p>
        </p:txBody>
      </p:sp>
      <p:sp>
        <p:nvSpPr>
          <p:cNvPr id="9" name="Text 7"/>
          <p:cNvSpPr/>
          <p:nvPr/>
        </p:nvSpPr>
        <p:spPr>
          <a:xfrm>
            <a:off x="23010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Rubisco joins carbon dioxide to RuBP, making GP</a:t>
            </a:r>
            <a:endParaRPr lang="en-US" sz="1300" dirty="0"/>
          </a:p>
        </p:txBody>
      </p:sp>
      <p:sp>
        <p:nvSpPr>
          <p:cNvPr id="10" name="Shape 8"/>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R</a:t>
            </a:r>
            <a:endParaRPr lang="en-US" sz="6000" dirty="0"/>
          </a:p>
        </p:txBody>
      </p:sp>
      <p:sp>
        <p:nvSpPr>
          <p:cNvPr id="12" name="Text 10"/>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Rolls</a:t>
            </a:r>
            <a:endParaRPr lang="en-US" sz="1800" dirty="0"/>
          </a:p>
        </p:txBody>
      </p:sp>
      <p:sp>
        <p:nvSpPr>
          <p:cNvPr id="13" name="Text 11"/>
          <p:cNvSpPr/>
          <p:nvPr/>
        </p:nvSpPr>
        <p:spPr>
          <a:xfrm>
            <a:off x="490712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Reduce</a:t>
            </a:r>
            <a:endParaRPr lang="en-US" sz="1800" dirty="0"/>
          </a:p>
        </p:txBody>
      </p:sp>
      <p:sp>
        <p:nvSpPr>
          <p:cNvPr id="14" name="Text 12"/>
          <p:cNvSpPr/>
          <p:nvPr/>
        </p:nvSpPr>
        <p:spPr>
          <a:xfrm>
            <a:off x="490712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ATP and reduced NADP turn GP into TP</a:t>
            </a:r>
            <a:endParaRPr lang="en-US" sz="1300" dirty="0"/>
          </a:p>
        </p:txBody>
      </p:sp>
      <p:sp>
        <p:nvSpPr>
          <p:cNvPr id="15" name="Shape 13"/>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R</a:t>
            </a:r>
            <a:endParaRPr lang="en-US" sz="6000" dirty="0"/>
          </a:p>
        </p:txBody>
      </p:sp>
      <p:sp>
        <p:nvSpPr>
          <p:cNvPr id="17" name="Text 15"/>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Rise</a:t>
            </a:r>
            <a:endParaRPr lang="en-US" sz="1800" dirty="0"/>
          </a:p>
        </p:txBody>
      </p:sp>
      <p:sp>
        <p:nvSpPr>
          <p:cNvPr id="18" name="Text 16"/>
          <p:cNvSpPr/>
          <p:nvPr/>
        </p:nvSpPr>
        <p:spPr>
          <a:xfrm>
            <a:off x="75131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Regenerate</a:t>
            </a:r>
            <a:endParaRPr lang="en-US" sz="1800" dirty="0"/>
          </a:p>
        </p:txBody>
      </p:sp>
      <p:sp>
        <p:nvSpPr>
          <p:cNvPr id="19" name="Text 17"/>
          <p:cNvSpPr/>
          <p:nvPr/>
        </p:nvSpPr>
        <p:spPr>
          <a:xfrm>
            <a:off x="75131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five TP in six remade into RuBP, using ATP</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6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Where the carbon goes</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14: Every carbon came this way</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35</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14  ·  C1.3.18 Carbohydrates, amino acids and other compounds from the Calvin cycle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carbon came this way</a:t>
            </a:r>
            <a:endParaRPr lang="en-US" sz="2800" dirty="0"/>
          </a:p>
        </p:txBody>
      </p:sp>
      <p:sp>
        <p:nvSpPr>
          <p:cNvPr id="5" name="Shape 3"/>
          <p:cNvSpPr/>
          <p:nvPr/>
        </p:nvSpPr>
        <p:spPr>
          <a:xfrm>
            <a:off x="3600279" y="1581912"/>
            <a:ext cx="499113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07" y="1691640"/>
            <a:ext cx="477168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From TP: sugars, starch and cellulose.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35</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14  ·  C1.3.18 Carbohydrates, amino acids and other compounds from the Calvin cycle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carbon came this way</a:t>
            </a:r>
            <a:endParaRPr lang="en-US" sz="2800" dirty="0"/>
          </a:p>
        </p:txBody>
      </p:sp>
      <p:sp>
        <p:nvSpPr>
          <p:cNvPr id="5" name="Shape 3"/>
          <p:cNvSpPr/>
          <p:nvPr/>
        </p:nvSpPr>
        <p:spPr>
          <a:xfrm>
            <a:off x="3600279" y="1581912"/>
            <a:ext cx="499113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07" y="1691640"/>
            <a:ext cx="477168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Lipids.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35</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14  ·  C1.3.18 Carbohydrates, amino acids and other compounds from the Calvin cycle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carbon came this way</a:t>
            </a:r>
            <a:endParaRPr lang="en-US" sz="2800" dirty="0"/>
          </a:p>
        </p:txBody>
      </p:sp>
      <p:sp>
        <p:nvSpPr>
          <p:cNvPr id="5" name="Shape 3"/>
          <p:cNvSpPr/>
          <p:nvPr/>
        </p:nvSpPr>
        <p:spPr>
          <a:xfrm>
            <a:off x="3600279" y="1581912"/>
            <a:ext cx="499113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07" y="1691640"/>
            <a:ext cx="477168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Amino acids, with nitrogen from nitrate.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35</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14  ·  C1.3.18 Carbohydrates, amino acids and other compounds from the Calvin cycle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carbon came this way</a:t>
            </a:r>
            <a:endParaRPr lang="en-US" sz="2800" dirty="0"/>
          </a:p>
        </p:txBody>
      </p:sp>
      <p:sp>
        <p:nvSpPr>
          <p:cNvPr id="5" name="Shape 3"/>
          <p:cNvSpPr/>
          <p:nvPr/>
        </p:nvSpPr>
        <p:spPr>
          <a:xfrm>
            <a:off x="3600279" y="1581912"/>
            <a:ext cx="499113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07" y="1691640"/>
            <a:ext cx="477168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Nucleotides, with nitrogen and phosphate.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35</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14  ·  C1.3.18 Carbohydrates, amino acids and other compounds from the Calvin cycle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carbon came this way</a:t>
            </a:r>
            <a:endParaRPr lang="en-US" sz="2800" dirty="0"/>
          </a:p>
        </p:txBody>
      </p:sp>
      <p:sp>
        <p:nvSpPr>
          <p:cNvPr id="5" name="Shape 3"/>
          <p:cNvSpPr/>
          <p:nvPr/>
        </p:nvSpPr>
        <p:spPr>
          <a:xfrm>
            <a:off x="937573" y="1627632"/>
            <a:ext cx="5805814"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047301" y="1737360"/>
            <a:ext cx="5586358"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All the carbon in a plant’s compounds was fixed in the Calvin cycle.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Sugars, starch, cellulose, lipids, amino acids and nucleotides are made by pathways that start from TP.</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Amino acids and nucleotides also need mineral nutrients: nitrate, and phosphate.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35</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14  ·  C1.3.18 Carbohydrates, amino acids and other compounds from the Calvin cycle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carbon came this way</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carbon atom, in a molecule of carbon dioxide in the air.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Air</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35</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14  ·  C1.3.18 Carbohydrates, amino acids and other compounds from the Calvin cycle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carbon came this way</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It diffuses in through a stoma and into a chloroplast.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Chloroplast</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35</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14  ·  C1.3.18 Carbohydrates, amino acids and other compounds from the Calvin cycle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carbon came this way</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Rubisco joins the CO2 to RuBP; the product splits into two molecules of GP.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Chloroplast</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35</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14  ·  C1.3.18 Carbohydrates, amino acids and other compounds from the Calvin cycle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carbon came this way</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GP is reduced to TP with ATP and reduced NADP. One TP in six leaves the cycle; the rest remake RuBP.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Chloroplast</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35</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14  ·  C1.3.18 Carbohydrates, amino acids and other compounds from the Calvin cycle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carbon came this way</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Every carbon compound in the plant is made from the Calvin cycle’s products. Here, with nitrogen from nitrate in the soil, an amino acid.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Chloroplast</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35</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14  ·  C1.3.18 Carbohydrates, amino acids and other compounds from the Calvin cycle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carbon came this way</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Joined into a protein, the atom stays in the plant until the plant, or whatever eats it, respires it.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Cytoplasm</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35</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14  ·  C1.3.18 Carbohydrates, amino acids and other compounds from the Calvin cycle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carbon came this way</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3045816" y="1600200"/>
            <a:ext cx="6100064"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137256" y="1691640"/>
            <a:ext cx="5917184"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Follow one carbon atom: click to play. It loops every 36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plant has plenty of light, water and carbon dioxide, but its soil has no nitrate. Which will it fail to make?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Proteins</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Starch</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Cellulose</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Sucrose</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plant has plenty of light, water and carbon dioxide, but its soil has no nitrate. Which will it fail to make?</a:t>
            </a:r>
            <a:endParaRPr lang="en-US" sz="2600" dirty="0"/>
          </a:p>
        </p:txBody>
      </p:sp>
      <p:sp>
        <p:nvSpPr>
          <p:cNvPr id="5" name="Text 3"/>
          <p:cNvSpPr/>
          <p:nvPr/>
        </p:nvSpPr>
        <p:spPr>
          <a:xfrm>
            <a:off x="731520" y="184404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Proteins</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Starch</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Cellulose</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Sucrose</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Proteins. Their amino acids need nitrogen, and nitrate is the plant’s source of it. It can still fix carbon and make sugars, starch and cellulose, but it cannot build enzymes, Rubisco included, so it soon grows poorly and its leaves yellow.</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Plants do not take carbon from the soil. Every carbon atom came from carbon dioxide, in the air or dissolved in water, through the Calvin cycle.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Each half needs the other</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15: Each half needs the other</a:t>
            </a:r>
            <a:endParaRPr lang="en-US" sz="2600" dirty="0"/>
          </a:p>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Diagram: Improve the diagram</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15  ·  C1.3.19 Interdependence of the light-dependent and light-independent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Each half needs the other</a:t>
            </a:r>
            <a:endParaRPr lang="en-US" sz="2800" dirty="0"/>
          </a:p>
        </p:txBody>
      </p:sp>
      <p:sp>
        <p:nvSpPr>
          <p:cNvPr id="5" name="Shape 3"/>
          <p:cNvSpPr/>
          <p:nvPr/>
        </p:nvSpPr>
        <p:spPr>
          <a:xfrm>
            <a:off x="2898565" y="1581912"/>
            <a:ext cx="639456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293" y="1691640"/>
            <a:ext cx="617511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Light and carbon dioxide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15  ·  C1.3.19 Interdependence of the light-dependent and light-independent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Each half needs the other</a:t>
            </a:r>
            <a:endParaRPr lang="en-US" sz="2800" dirty="0"/>
          </a:p>
        </p:txBody>
      </p:sp>
      <p:sp>
        <p:nvSpPr>
          <p:cNvPr id="5" name="Shape 3"/>
          <p:cNvSpPr/>
          <p:nvPr/>
        </p:nvSpPr>
        <p:spPr>
          <a:xfrm>
            <a:off x="2898565" y="1581912"/>
            <a:ext cx="639456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293" y="1691640"/>
            <a:ext cx="617511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Lights off</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15  ·  C1.3.19 Interdependence of the light-dependent and light-independent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Each half needs the other</a:t>
            </a:r>
            <a:endParaRPr lang="en-US" sz="2800" dirty="0"/>
          </a:p>
        </p:txBody>
      </p:sp>
      <p:sp>
        <p:nvSpPr>
          <p:cNvPr id="5" name="Shape 3"/>
          <p:cNvSpPr/>
          <p:nvPr/>
        </p:nvSpPr>
        <p:spPr>
          <a:xfrm>
            <a:off x="2898565" y="1581912"/>
            <a:ext cx="639456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293" y="1691640"/>
            <a:ext cx="617511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No carbon dioxide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15  ·  C1.3.19 Interdependence of the light-dependent and light-independent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Each half needs the other</a:t>
            </a:r>
            <a:endParaRPr lang="en-US" sz="2800" dirty="0"/>
          </a:p>
        </p:txBody>
      </p:sp>
      <p:sp>
        <p:nvSpPr>
          <p:cNvPr id="5" name="Shape 3"/>
          <p:cNvSpPr/>
          <p:nvPr/>
        </p:nvSpPr>
        <p:spPr>
          <a:xfrm>
            <a:off x="438912" y="1823646"/>
            <a:ext cx="6803136" cy="4216548"/>
          </a:xfrm>
          <a:prstGeom prst="roundRect">
            <a:avLst>
              <a:gd name="adj" fmla="val 2602"/>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933374"/>
            <a:ext cx="6583680" cy="3997092"/>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Light-dependent reactions make ATP and reduced NADP; the Calvin cycle uses them and returns ADP, phosphate and NADP.</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No light: the Calvin cycle stops a few seconds later.</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No carbon dioxide: NADP is not returned, so photosystem I fills, then the chain, then photosystem II stops.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15  ·  C1.3.19 Interdependence of the light-dependent and light-independent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Each half needs the other</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Into a leaf, a palisade cell, a chloroplast, and one thylakoid membrane.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10</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Thylakoid</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15  ·  C1.3.19 Interdependence of the light-dependent and light-independent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Each half needs the other</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Light energy passes through an array of pigments to the reaction centre, which emits an excited electron.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10</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H+ in the lumen 0 · ATP 0 · O2 0</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15  ·  C1.3.19 Interdependence of the light-dependent and light-independent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Each half needs the other</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Photolysis: water is split. Its electrons refill photosystem II, its protons stay in the lumen, and its oxygen is a waste product.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10</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H+ in the lumen 4 · ATP 0 · O2 1</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15  ·  C1.3.19 Interdependence of the light-dependent and light-independent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Each half needs the other</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Electrons passing along the chain pump protons into the lumen; protons flowing back through ATP synthase make ATP.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10</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H+ in the lumen 14 · ATP 1 · O2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15  ·  C1.3.19 Interdependence of the light-dependent and light-independent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Each half needs the other</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At photosystem I the electrons are lifted again and reduce NADP, with a proton from the stroma.</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10</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ATP 5 · reduced NADP 5 · O2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15  ·  C1.3.19 Interdependence of the light-dependent and light-independent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Each half needs the other</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Sometimes the electron from photosystem I goes back round the chain (cyclic): more ATP, and no NADP reduced.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10</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ATP 9 · reduced NADP 6 · O2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15  ·  C1.3.19 Interdependence of the light-dependent and light-independent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Each half needs the other</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Rubisco fixes 3 CO2 onto 3 RuBP: 6 GP.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7 / 10</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Stroma · carbons 18</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15  ·  C1.3.19 Interdependence of the light-dependent and light-independent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Each half needs the other</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ATP and reduced NADP turn 6 GP into 6 TP; ADP and NADP go back to the thylakoid.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8 / 10</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Stroma · carbons 18</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15  ·  C1.3.19 Interdependence of the light-dependent and light-independent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Each half needs the other</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1 TP leaves the cycle; the other 5 are remade into 3 RuBP, using ATP.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9 / 10</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Stroma · carbons 15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15  ·  C1.3.19 Interdependence of the light-dependent and light-independent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Each half needs the other</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Two halves, each running on what the other makes: ATP and reduced NADP one way, ADP and NADP the other.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10 / 10</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ATP 36 · O2 11</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15  ·  C1.3.19 Interdependence of the light-dependent and light-independent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Each half needs the other</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2954313" y="1600200"/>
            <a:ext cx="6283070"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045753" y="1691640"/>
            <a:ext cx="6100190"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Photosynthesis, the whole system: click to play. It loops every 84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15  ·  C1.3.19 Interdependence of the light-dependent and light-independent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Each half needs the other</a:t>
            </a:r>
            <a:endParaRPr lang="en-US" sz="2800" dirty="0"/>
          </a:p>
        </p:txBody>
      </p:sp>
      <p:sp>
        <p:nvSpPr>
          <p:cNvPr id="5" name="Shape 3"/>
          <p:cNvSpPr/>
          <p:nvPr/>
        </p:nvSpPr>
        <p:spPr>
          <a:xfrm>
            <a:off x="3174340" y="1581912"/>
            <a:ext cx="584301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84068" y="1691640"/>
            <a:ext cx="562356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link reaction, in the matrix: each pyruvate loses carbon dioxide and is oxidised, making reduced NAD, and coenzyme A carries the acetyl group 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Link reaction</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15  ·  C1.3.19 Interdependence of the light-dependent and light-independent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Each half needs the other</a:t>
            </a:r>
            <a:endParaRPr lang="en-US" sz="2800" dirty="0"/>
          </a:p>
        </p:txBody>
      </p:sp>
      <p:sp>
        <p:nvSpPr>
          <p:cNvPr id="5" name="Shape 3"/>
          <p:cNvSpPr/>
          <p:nvPr/>
        </p:nvSpPr>
        <p:spPr>
          <a:xfrm>
            <a:off x="3174340" y="1581912"/>
            <a:ext cx="584301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84068" y="1691640"/>
            <a:ext cx="562356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Reduced NAD from glycolysis, the link reaction and the Krebs cycle hands its electrons to the electron transport chain, and goes back as NAD.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To the chain</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15  ·  C1.3.19 Interdependence of the light-dependent and light-independent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Each half needs the other</a:t>
            </a:r>
            <a:endParaRPr lang="en-US" sz="2800" dirty="0"/>
          </a:p>
        </p:txBody>
      </p:sp>
      <p:sp>
        <p:nvSpPr>
          <p:cNvPr id="5" name="Shape 3"/>
          <p:cNvSpPr/>
          <p:nvPr/>
        </p:nvSpPr>
        <p:spPr>
          <a:xfrm>
            <a:off x="3174340" y="1581912"/>
            <a:ext cx="584301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84068" y="1691640"/>
            <a:ext cx="562356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ATP and reduced NADP from the thylakoid reduce GP to TP. One TP in six leaves; the other five, with more ATP, remake RuBP.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Calvin cycle</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15  ·  C1.3.19 Interdependence of the light-dependent and light-independent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Each half needs the other</a:t>
            </a:r>
            <a:endParaRPr lang="en-US" sz="2800" dirty="0"/>
          </a:p>
        </p:txBody>
      </p:sp>
      <p:sp>
        <p:nvSpPr>
          <p:cNvPr id="5" name="Shape 3"/>
          <p:cNvSpPr/>
          <p:nvPr/>
        </p:nvSpPr>
        <p:spPr>
          <a:xfrm>
            <a:off x="3174340" y="1581912"/>
            <a:ext cx="584301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84068" y="1691640"/>
            <a:ext cx="562356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Follow ATP: made in glycolysis, the Krebs cycle, at the electron transport chain and in the thylakoid; used in glycolysis, the Calvin cycle and all over the cell.</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Follow ATP</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15  ·  C1.3.19 Interdependence of the light-dependent and light-independent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Each half needs the other</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3216206" y="1600200"/>
            <a:ext cx="5759284"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307646" y="1691640"/>
            <a:ext cx="5576404"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Respiration and photosynthesis on one map: click to play. It loops every 36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leaf in bright light is suddenly given no carbon dioxide. What happens to photosystem II?</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speeds up, with nothing to slow it</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goes on, but sends electrons round cyclically</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stops, as NADP runs out further on</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It starts splitting carbon dioxide instead</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leaf in bright light is suddenly given no carbon dioxide. What happens to photosystem II?</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speeds up, with nothing to slow it</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goes on, but sends electrons round cyclically</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stops, as NADP runs out further on</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It starts splitting carbon dioxide instead</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It stops. With no carbon dioxide the Calvin cycle stops using reduced NADP, so no NADP comes back. Photosystem I has nowhere to put its electrons, the chain fills up, and photosystem II cannot pass its electrons on. Water stops being split, and no oxygen is given off.</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“Light-independent” does not mean “happens in the dark”. The Calvin cycle needs the products of the light reactions, so in a leaf it runs only in the light.</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DIAGRAM</a:t>
            </a:r>
            <a:endParaRPr lang="en-US" sz="1100" dirty="0"/>
          </a:p>
        </p:txBody>
      </p:sp>
      <p:sp>
        <p:nvSpPr>
          <p:cNvPr id="4" name="Text 2"/>
          <p:cNvSpPr/>
          <p:nvPr/>
        </p:nvSpPr>
        <p:spPr>
          <a:xfrm>
            <a:off x="1755648" y="320040"/>
            <a:ext cx="2066544"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IF THERE IS TIME</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Improve the diagram</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The printed diagram.</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If there is time. A deliberately thin diagram of photosynthesis (two boxes, “light” in, “sugar” out). Students add every detail they now know, in two colours: one for SL and one for HL.</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55</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CARD SORT</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Hexagons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Printed hexagons for each group.</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Our own set of 24 hexagon cards (terms from both stages: photon, photosystem II, photolysis, oxygen, chain of carriers, proton gradient, ATP synthase, photosystem I, NADP, reduced NADP, stroma, lumen, Rubisco, RuBP, GP, TP, carbon dioxide, ATP, ADP, Calvin cycle, glucose, nitrate, starch, light). Groups join hexagons edge to edge only where they can say the link aloud, then tell the whole story in order.</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Rubisco fixes carbon dioxide onto RuBP, and why the stroma needs so much of it  (C1.3.15)</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Follow the carbon through the Calvin cycle: GP reduced to TP, and five TP in six remade into RuBP  (C1.3.16, C1.3.17)</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every carbon compound in a plant is made from the Calvin cycle's products with mineral nutrients  (C1.3.18)</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why the light-dependent and light-independent reactions stop without each other  (C1.3.19)</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With no carbon dioxide, why does photosystem II stop?</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C1.3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12 Fixing carbon, slowly</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13 GP to TP, and RuBP made again</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14 Every carbon came this way</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15 Each half needs the other</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C1.3,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C1.3,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C1.3</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C1.3</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Photosynthesis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Photosynthesis (HL)</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C1.3 Photosynthesis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C1.3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6" invalidUrl="" action="" tgtFrame="" tooltip="" history="1" highlightClick="0" endSnd="0">
                  <a:extLst>
                    <a:ext uri="{A12FA001-AC4F-418D-AE19-62706E023703}">
                      <ahyp:hlinkClr xmlns:ahyp="http://schemas.microsoft.com/office/drawing/2018/hyperlinkcolor" val="tx"/>
                    </a:ext>
                  </a:extLst>
                </a:hlinkClick>
              </a:rPr>
              <a:t>C1.3 Photosynthesis (SL)</a:t>
            </a:r>
            <a:endParaRPr lang="en-US" sz="1300" dirty="0"/>
          </a:p>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7" invalidUrl="" action="" tgtFrame="" tooltip="" history="1" highlightClick="0" endSnd="0">
                  <a:extLst>
                    <a:ext uri="{A12FA001-AC4F-418D-AE19-62706E023703}">
                      <ahyp:hlinkClr xmlns:ahyp="http://schemas.microsoft.com/office/drawing/2018/hyperlinkcolor" val="tx"/>
                    </a:ext>
                  </a:extLst>
                </a:hlinkClick>
              </a:rPr>
              <a:t>C1.3 Photosynthesis (HL)</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74</Slides>
  <Notes>74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74</vt:i4>
      </vt:variant>
    </vt:vector>
  </HeadingPairs>
  <TitlesOfParts>
    <vt:vector size="7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C1.3 Photosynthesis, lesson 6: The Calvin cycle, and the whole system (HL)</dc:title>
  <dc:subject>PptxGenJS Presentation</dc:subject>
  <dc:creator>Biology by Bradford</dc:creator>
  <cp:lastModifiedBy>Biology by Bradford</cp:lastModifiedBy>
  <cp:revision>1</cp:revision>
  <dcterms:created xsi:type="dcterms:W3CDTF">2026-10-20T06:43:20Z</dcterms:created>
  <dcterms:modified xsi:type="dcterms:W3CDTF">2026-10-20T06:43:20Z</dcterms:modified>
</cp:coreProperties>
</file>