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D1.1, DNA replication. Lesson 3 of 4: Two directions at one fork (higher level), 60 minutes.
The plan, minute by minute (each slide's footer says where you are):
0 to 6 min (6)  Do now: ends and numbers
6 to 16 min (10)  Only at the 3&amp;prime; end
16 to 28 min (12)  One strand smooth, one in pieces
28 to 48 min (20)  Be the fork
48 to 56 min (8)  A written question
56 to 60 min (4)  Exit
A mnemonic for the board once chapter 8’s predict box is answered (not before, as it gives the answer away): “Lagging needs lots”: lots of primers, lots of fragments, lots of sealing.
What students get wrong:
New strands grow 3&amp;prime; to 5&amp;prime;, or the template is read 5&amp;prime; to 3&amp;prime;. New strands grow 5&amp;prime; to 3&amp;prime;, and templates are read 3&amp;prime; to 5&amp;prime;.
The lagging strand is copied after the leading strand. Both are made at the same time, the lagging one in pieces.
Only the lagging strand needs a primer. Both do: the leading strand once.
Stretch and support:
Support: cut chapter 8’s captions up for students to put in order, and give a fork outline with the enzymes’ places marked for the higher level drawing.
Stretch: in E. coli two forks leave one starting point and meet halfway round the circle. Sketch both forks and mark the leading and lagging strands at each.
The lesson plan to print: https://www.biologybybradford.com/guides/downloads/ib-biology-d1-1-dna-replication-lesson-3-plan.pdf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ends and numbers (6 min).
The plan: Students sketch a short double strand, number the carbons of one nucleotide and mark the 5&amp;prime; and 3&amp;prime; ends of both strands.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From A1.2: the carbons of the sugar in a nucleotide are numbered 1′ to 5′, and in a strand each phosphate links the 5′ carbon of one nucleotide to the 3′ carbon of the one before. So the two ends of a strand are different. One end has a free phosphate on a 5′ carbon, the 5′ terminal. The other has a free hydroxyl group (OH) on a 3′ carbon, the 3′ terminal.
DNA polymerases follow one rule. They join the 5′ phosphate of an incoming nucleotide to the 3′ OH at the end of the strand they are building, by a covalent bond in the sugar and phosphate backbone. So nucleotides are only ever added at the 3′ end, and a new strand grows 5′ to 3′. This one-way working is the directionality of DNA polymerases.
The template is read the other way. As the new strand grows 5′ to 3′, the polymerase moves along its template 3′ to 5′, because the two strands are antiparallel. At a fork the two templates run in opposite directions, so the two new strands have to grow in opposite directions. Chapter 8 follows what that means.
A polymerase also cannot start a strand from nothing. It needs a 3′ end to add to, which is what the primers of chapter 8 are for.
Directionality rules other copying too. RNA is built 5′ to 3′ in transcription, and a ribosome reads messenger RNA 5′ to 3′ in translation (D1.2).
Example: Where the energy comes from (not needed for the exam) Free nucleotides arrive carrying three phosphates. DNA polymerase cuts off two, and the energy released makes the new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Only at the 3&amp;prime; end (10 min).
The plan: Chapter 7’s figure, one step at a time, then chapter 7’s predict box on mini whiteboards.
Answer: B. It is not joined. DNA polymerase only makes the bond between a nucleotide’s 5′ phosphate and the 3′ OH of the strand. At the 5′ end there is a phosphate, not an OH, so there is nothing to join to, however well the base pairs. Every DNA polymerase works this way, so every new strand grows 5′ to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The fork moves along the DNA as helicase unwinds it. One template is the right way round for its new strand, growing 5′ to 3′, to grow in the same direction as the fork moves. DNA polymerase follows right behind helicase and builds without stopping. This is the leading strand, made continuously.
On the other template the new strand must also grow 5′ to 3′, and for this one that is away from the fork. As the fork opens a fresh stretch of template, a polymerase starts near the fork and builds back towards the piece before it. Then the fork opens a little more and the polymerase starts again. This is the lagging strand, made discontinuously in short pieces called Okazaki fragments.
A polymerase cannot start a strand from nothing, as chapter 7 said. So every new piece of DNA begins with a short RNA primer, made by an enzyme you meet in chapter 9, which gives the polymerase a 3′ end to add to. The leading strand needs a primer only once, at its start. The lagging strand needs one for every Okazaki fragment.
Why “lagging”? Its pieces are finished a little behind the fork. Its polymerase is not lazier: both strands are made at the same fork at the same time. The pace differs, though. The leading strand grows steadily, at the speed the fork opens; the lagging strand grows in stop-start bursts, one fragment at a time, and keeps up only on average.
You will run both strands yourself in Run the fork’s higher level rounds, after chapter 10.
Example: In E. coli Okazaki fragments are about 1,000 to 2,000 nucleotides long, and the fork moves about 1,000 base pairs a second. Copying begins at one place on the circular chromosome and two forks travel away from it in opposite directions, meeting on the far side about 40 minutes later, for 4.6 million base pairs. Each fork has its own leading and lagging strand.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Answer: C. The leading strand is primed once and then built continuously as the fork moves, so it needs one primer. The lagging strand is built in fragments, each started from its own primer: 10,000 bases in pieces of 1,000 to 2,000 is about 5 to 10 fragments, so about 5 to 10 primers.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One strand smooth, one in pieces (12 min).
The plan: Chapter 8: the predict box first (primers on each strand), then chapter 8’s figure step by step.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48 of 60: Be the fork (20 min).
The plan: In groups of five, students act out a fork with paper strips and sticky notes, then swap roles (Be the fork, below).
The activity: Be the fork. A table-top role play of a fork. Two long paper strips are taped down running opposite ways, each with its 5&amp;prime; and 3&amp;prime; ends marked, and a stack of sticky-note nucleotides sits to one side. The roles: helicase slides a ruler along to “open” the strips a hand’s width at a time; primase places a different colour of sticky note, written in RNA letters; polymerase III may only place notes moving away from a primer in the 5&amp;prime; to 3&amp;prime; direction of the new strand, shown by an arrow card held in one direction; polymerase I swaps primer notes for DNA notes; ligase draws the last link with a pen. Run it for a few minutes, then swap roles. Finish on the limits of the model: no hydrogen bonds, no twist, no speed, and enzymes not to scale.
Needs: paper strips, two colours of sticky notes, arrow cards and pens.
The time: 20 minutes, minutes 28 to 48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48 to 56 of 60: A written question (8 min).
The plan: Set a compare-and-contrast question on the leading and lagging strands from the D1.1 exam maker (in Practise and revise), timed, then marked in pairs against its markscheme.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56 to 60 of 60: Exit (4 min).
The plan: “Why can the lagging strand not be copied continuously?” One sentence.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56 to 60 of 60: Exit (4 min).
The plan: “Why can the lagging strand not be copied continuously?”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https://www.biologybybradford.com/exam-maker/sit?topics=D1.1&amp;level=HL&amp;paper=quiz&amp;marks=15&amp;src=ep
The guide: https://www.biologybybradford.com/guides/ib-biology-d1-1-dna-replication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D1.1  ·  DNA replication  ·  Lesson 3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www.biologybybradford.com/exam-maker/sit?topics=D1.1&amp;level=HL&amp;paper=quiz&amp;marks=15&amp;src=ep" TargetMode="External"/><Relationship Id="rId2" Type="http://schemas.openxmlformats.org/officeDocument/2006/relationships/hyperlink" Target="https://www.biologybybradford.com/guides/ib-biology-d1-1-dna-replication" TargetMode="External"/><Relationship Id="rId3" Type="http://schemas.openxmlformats.org/officeDocument/2006/relationships/hyperlink" Target="https://www.biologybybradford.com/guides/ib-biology-d1-1-dna-replication#direction" TargetMode="External"/><Relationship Id="rId4" Type="http://schemas.openxmlformats.org/officeDocument/2006/relationships/hyperlink" Target="https://www.biologybybradford.com/guides/ib-biology-d1-1-dna-replication#leading-lagging" TargetMode="External"/><Relationship Id="rId5" Type="http://schemas.openxmlformats.org/officeDocument/2006/relationships/hyperlink" Target="https://www.biologybybradford.com/tools/tarsia?topics=ib:D1.1&amp;level=HL" TargetMode="External"/><Relationship Id="rId6" Type="http://schemas.openxmlformats.org/officeDocument/2006/relationships/hyperlink" Target="https://www.biologybybradford.com/tools/dominos?topics=ib:D1.1&amp;level=HL" TargetMode="External"/><Relationship Id="rId7" Type="http://schemas.openxmlformats.org/officeDocument/2006/relationships/hyperlink" Target="https://www.biologybybradford.com/tools/picture-reveal?topics=ib:D1.1&amp;level=HL" TargetMode="External"/><Relationship Id="rId8" Type="http://schemas.openxmlformats.org/officeDocument/2006/relationships/hyperlink" Target="https://www.biologybybradford.com/tools/pub-quiz?topics=ib:D1.1&amp;level=HL" TargetMode="External"/><Relationship Id="rId9" Type="http://schemas.openxmlformats.org/officeDocument/2006/relationships/hyperlink" Target="https://www.biologybybradford.com/escape-rooms?bank=ib:D1.1&amp;level=HL#bank" TargetMode="External"/><Relationship Id="rId10" Type="http://schemas.openxmlformats.org/officeDocument/2006/relationships/hyperlink" Target="https://www.biologybybradford.com/mcqs/ib-biology-topic-d-1-1-dna-replication-hl" TargetMode="External"/><Relationship Id="rId11" Type="http://schemas.openxmlformats.org/officeDocument/2006/relationships/hyperlink" Target="https://www.biologybybradford.com/mcqs/ib-biology-topic-d-1-1-dna-replication" TargetMode="External"/><Relationship Id="rId12" Type="http://schemas.openxmlformats.org/officeDocument/2006/relationships/hyperlink" Target="https://www.biologybybradford.com/tools/revision-maps/d1-1-dna-replication" TargetMode="External"/><Relationship Id="rId13" Type="http://schemas.openxmlformats.org/officeDocument/2006/relationships/hyperlink" Target="https://www.biologybybradford.com/exam-maker/ib/d1-1-dna-replication" TargetMode="External"/><Relationship Id="rId14" Type="http://schemas.openxmlformats.org/officeDocument/2006/relationships/hyperlink" Target="https://www.splycr.com/?set=732f7f7d-1575-5a5b-b45a-f8e408ba67f7" TargetMode="External"/><Relationship Id="rId15" Type="http://schemas.openxmlformats.org/officeDocument/2006/relationships/slideLayout" Target="../slideLayouts/slideLayout2.xml"/><Relationship Id="rId16"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DNA replication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Two directions at one fork</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D1.1.6, D1.1.7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polymerase adds only at the 3′ end, and what that means for the two new strands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DNA polymerases add nucleotides only to the 3′ end, so new strands grow 5′ to 3′  (D1.1.6)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replication on the leading and lagging strands, with Okazaki fragments and RNA primers  (D1.1.7)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Ends and numbers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a short double strand, number the carbons of one nucleotide and mark the 5&amp;prime; and 3&amp;prime; ends of both strands.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Only at the 3&amp;prime; end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7: Only ever at the 3′ end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strand has a 5′ end and a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polymerase joins a nucleotide’s 5′ phosphate to the 3′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There is nothing to join to at the 5′ end.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new strands grow 5′ to 3′.</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templates are antiparallel, so the new strands grow in opposite directions.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58887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D1.1.6 Directionality of DNA polymerases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Only ever at the 3′ end</a:t>
            </a:r>
            <a:endParaRPr lang="en-US" sz="2800" dirty="0"/>
          </a:p>
        </p:txBody>
      </p:sp>
      <p:sp>
        <p:nvSpPr>
          <p:cNvPr id="5" name="Shape 3"/>
          <p:cNvSpPr/>
          <p:nvPr/>
        </p:nvSpPr>
        <p:spPr>
          <a:xfrm>
            <a:off x="804606" y="1627632"/>
            <a:ext cx="6071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34" y="1737360"/>
            <a:ext cx="5852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Nucleotides are added only at the 3′ end of the new strand.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So a new strand grows 5′ to 3′, and its template is read 3′ to 5′.</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Antiparallel templates mean the two new strands at a fork grow in opposite directions.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“5′ to 3′” describes the new strand. The template is read 3′ to 5′. And 5′ and 3′ name carbons of the sugar, not ends of a gene.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free nucleotide arrives at the 5′ end of a growing new strand, and its base pairs with the template. What happens?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joined, and the strand grows at both ends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not joined: there is no free 3′ OH there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joined if its base pairs with the template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free nucleotide arrives at the 5′ end of a growing new strand, and its base pairs with the template. What happens?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is joined, and the strand grows at both ends</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is not joined: there is no free 3′ OH there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joined if its base pairs with the template</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It is not joined. DNA polymerase only makes the bond between a nucleotide’s 5′ phosphate and the 3′ OH of the strand. At the 5′ end there is a phosphate, not an OH, so there is nothing to join to, however well the base pairs. Every DNA polymerase works this way, so every new strand grows 5′ to 3′.</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strand smooth, one in pieces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8: One strand smooth, one in pieces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Helicase opens the fork and moves 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Leading strand: one primer, then built continuously, towards the fork.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Lagging strand: built away from the fork, so it must start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new stretch gets its own primer.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lagging strand comes in Okazaki fragments.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3164164" y="1581912"/>
            <a:ext cx="58633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892" y="1691640"/>
            <a:ext cx="56439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primer on the leading strand; one per fragment on the lagging strand.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D1.1.7 Leading and lagging strands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strand smooth, one in pieces</a:t>
            </a:r>
            <a:endParaRPr lang="en-US" sz="2800" dirty="0"/>
          </a:p>
        </p:txBody>
      </p:sp>
      <p:sp>
        <p:nvSpPr>
          <p:cNvPr id="5" name="Shape 3"/>
          <p:cNvSpPr/>
          <p:nvPr/>
        </p:nvSpPr>
        <p:spPr>
          <a:xfrm>
            <a:off x="438912" y="1635545"/>
            <a:ext cx="6803136" cy="4592750"/>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73"/>
            <a:ext cx="6583680" cy="437329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Leading strand: built continuously towards the fork, from one primer.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Lagging strand: built discontinuously, away from the fork, as Okazaki fragments, each from its own primer.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Both are made at the same fork at the same time.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34440"/>
          </a:xfrm>
          <a:prstGeom prst="rect">
            <a:avLst/>
          </a:prstGeom>
          <a:noFill/>
          <a:ln/>
        </p:spPr>
        <p:txBody>
          <a:bodyPr wrap="square" rtlCol="0" anchor="t">
            <a:normAutofit/>
          </a:bodyPr>
          <a:lstStyle/>
          <a:p>
            <a:pPr indent="0" marL="0">
              <a:buNone/>
            </a:pPr>
            <a:r>
              <a:rPr lang="en-US" sz="2500" b="1" dirty="0">
                <a:solidFill>
                  <a:srgbClr val="1A3A2A"/>
                </a:solidFill>
                <a:latin typeface="Arial" pitchFamily="34" charset="0"/>
                <a:ea typeface="Arial" pitchFamily="34" charset="-122"/>
                <a:cs typeface="Arial" pitchFamily="34" charset="-120"/>
              </a:rPr>
              <a:t>A fork opens 10,000 bases of a bacterial chromosome. Okazaki fragments there are about 1,000 to 2,000 nucleotides long. How many RNA primers does each new strand need?</a:t>
            </a:r>
            <a:endParaRPr lang="en-US" sz="2500" dirty="0"/>
          </a:p>
        </p:txBody>
      </p:sp>
      <p:sp>
        <p:nvSpPr>
          <p:cNvPr id="5" name="Text 3"/>
          <p:cNvSpPr/>
          <p:nvPr/>
        </p:nvSpPr>
        <p:spPr>
          <a:xfrm>
            <a:off x="731520" y="21945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Leading about 5 to 10, lagging just 1</a:t>
            </a:r>
            <a:endParaRPr lang="en-US" sz="1900" dirty="0"/>
          </a:p>
        </p:txBody>
      </p:sp>
      <p:sp>
        <p:nvSpPr>
          <p:cNvPr id="6" name="Text 4"/>
          <p:cNvSpPr/>
          <p:nvPr/>
        </p:nvSpPr>
        <p:spPr>
          <a:xfrm>
            <a:off x="731520" y="28844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need about 5 to 10, one for each stretch</a:t>
            </a:r>
            <a:endParaRPr lang="en-US" sz="1900" dirty="0"/>
          </a:p>
        </p:txBody>
      </p:sp>
      <p:sp>
        <p:nvSpPr>
          <p:cNvPr id="7" name="Text 5"/>
          <p:cNvSpPr/>
          <p:nvPr/>
        </p:nvSpPr>
        <p:spPr>
          <a:xfrm>
            <a:off x="731520" y="35742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Leading just 1, lagging about 5 to 10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34440"/>
          </a:xfrm>
          <a:prstGeom prst="rect">
            <a:avLst/>
          </a:prstGeom>
          <a:noFill/>
          <a:ln/>
        </p:spPr>
        <p:txBody>
          <a:bodyPr wrap="square" rtlCol="0" anchor="t">
            <a:normAutofit/>
          </a:bodyPr>
          <a:lstStyle/>
          <a:p>
            <a:pPr indent="0" marL="0">
              <a:buNone/>
            </a:pPr>
            <a:r>
              <a:rPr lang="en-US" sz="2500" b="1" dirty="0">
                <a:solidFill>
                  <a:srgbClr val="1A3A2A"/>
                </a:solidFill>
                <a:latin typeface="Arial" pitchFamily="34" charset="0"/>
                <a:ea typeface="Arial" pitchFamily="34" charset="-122"/>
                <a:cs typeface="Arial" pitchFamily="34" charset="-120"/>
              </a:rPr>
              <a:t>A fork opens 10,000 bases of a bacterial chromosome. Okazaki fragments there are about 1,000 to 2,000 nucleotides long. How many RNA primers does each new strand need?</a:t>
            </a:r>
            <a:endParaRPr lang="en-US" sz="2500" dirty="0"/>
          </a:p>
        </p:txBody>
      </p:sp>
      <p:sp>
        <p:nvSpPr>
          <p:cNvPr id="5" name="Text 3"/>
          <p:cNvSpPr/>
          <p:nvPr/>
        </p:nvSpPr>
        <p:spPr>
          <a:xfrm>
            <a:off x="731520" y="21945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Leading about 5 to 10, lagging just 1</a:t>
            </a:r>
            <a:endParaRPr lang="en-US" sz="1900" dirty="0"/>
          </a:p>
        </p:txBody>
      </p:sp>
      <p:sp>
        <p:nvSpPr>
          <p:cNvPr id="6" name="Text 4"/>
          <p:cNvSpPr/>
          <p:nvPr/>
        </p:nvSpPr>
        <p:spPr>
          <a:xfrm>
            <a:off x="731520" y="28844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need about 5 to 10, one for each stretch</a:t>
            </a:r>
            <a:endParaRPr lang="en-US" sz="1900" dirty="0"/>
          </a:p>
        </p:txBody>
      </p:sp>
      <p:sp>
        <p:nvSpPr>
          <p:cNvPr id="7" name="Text 5"/>
          <p:cNvSpPr/>
          <p:nvPr/>
        </p:nvSpPr>
        <p:spPr>
          <a:xfrm>
            <a:off x="731520" y="357428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Leading just 1, lagging about 5 to 10</a:t>
            </a:r>
            <a:endParaRPr lang="en-US" sz="1900" dirty="0"/>
          </a:p>
        </p:txBody>
      </p:sp>
      <p:sp>
        <p:nvSpPr>
          <p:cNvPr id="8" name="Text 6"/>
          <p:cNvSpPr/>
          <p:nvPr/>
        </p:nvSpPr>
        <p:spPr>
          <a:xfrm>
            <a:off x="731520" y="4264152"/>
            <a:ext cx="10728655" cy="20634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leading strand is primed once and then built continuously as the fork moves, so it needs one primer. The lagging strand is built in fragments, each started from its own primer: 10,000 bases in pieces of 1,000 to 2,000 is about 5 to 10 fragments, so about 5 to 10 primers.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lagging strand is not copied later, after the leading strand is finished: both are made at the same fork at the same time. And “continuous” and “discontinuous” describe how each new strand is built, not the template.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48</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Be the fork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Paper strips, two colours of sticky notes, arrow cards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A table-top role play of a fork. Two long paper strips are taped down running opposite ways, each with its 5&amp;prime; and 3&amp;prime; ends marked, and a stack of sticky-note nucleotides sits to one side. The roles: helicase slides a ruler along to “open” the strips a hand’s width at a time; primase places a different colour of sticky note, written in RNA letters; polymerase III may only place notes moving away from a primer in the 5&amp;prime; to 3&amp;prime; direction of the new strand, shown by an arrow card held in one direction; polymerase I swaps primer notes for DNA notes; ligase draws the last link with a pen. Run it for a few minutes, then swap roles. Finish on the limits of the model: no hydrogen bonds, no twist, no speed, and enzymes not to scale.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48 to 56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Set a compare-and-contrast question on the leading and lagging strands from the D1.1 exam maker, timed, then marked in pairs against its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56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DNA polymerases add nucleotides only to the 3′ end, so new strands grow 5′ to 3′  (D1.1.6)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replication on the leading and lagging strands, with Okazaki fragments and RNA primers  (D1.1.7)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56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can the lagging strand not be copied continuously?”</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One sentence.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Only ever at the 3′ end</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One strand smooth, one in pieces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DNA Replication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DNA Replication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D1.1 DNA replication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D1.1 DNA Replication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D1.1 DNA replication, lesson 3: Two directions at one fork (HL)</dc:title>
  <dc:subject>PptxGenJS Presentation</dc:subject>
  <dc:creator>Biology by Bradford</dc:creator>
  <cp:lastModifiedBy>Biology by Bradford</cp:lastModifiedBy>
  <cp:revision>1</cp:revision>
  <dcterms:created xsi:type="dcterms:W3CDTF">2026-10-20T04:51:22Z</dcterms:created>
  <dcterms:modified xsi:type="dcterms:W3CDTF">2026-10-20T04:51:22Z</dcterms:modified>
</cp:coreProperties>
</file>