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D1.1, DNA replication. Lesson 4 of 4: The enzymes and the checks (higher level), 60 minutes.
The plan, minute by minute (each slide's footer says where you are):
0 to 5 min (5)  Do now: riddles of the fork
5 to 15 min (10)  Four enzymes
15 to 23 min (8)  Checking as it goes
23 to 40 min (17)  Run the fork, the whole fork
40 to 52 min (12)  Where did it go wrong?
52 to 60 min (8)  Exit
What students get wrong:
Polymerase III removes primers, and ligase adds nucleotides. Polymerase I removes and replaces primers, and ligase makes one bond.
Primers are DNA. They are RNA.
Proofreading checks the finished strand. It removes the last nucleotide added, as it goes.
Stretch and support:
Support: use the Hungry Pandas Prefer Plain Lettuce tiles as a starter in lesson 4.
Stretch: why might a polymerase that can only extend from a correctly paired 3&amp;prime; end be more accurate than one that could also start strands? (Hint: the need for a primer and proofreading go together.)
The lesson plan to print: https://www.biologybybradford.com/guides/downloads/ib-biology-d1-1-dna-replication-lesson-4-plan.pdf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riddles of the fork (5 min).
The plan: Five short riddles on the board, each describing an enzyme; students name them (Riddles of the fork, below).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riddles of the fork (5 min).
The plan: Five short riddles on the board, each describing an enzyme; students name them (Riddles of the fork, below).
The activity: Riddles of the fork. Five riddles, each an enzyme; students name them. “I open the door and the pairs let go; I break only the weakest bonds.” (helicase) “I write in RNA, a few letters only, so the builder has somewhere to start.” (primase) “I add to the 3&amp;prime; end and nowhere else, and I check each letter as I go.” (DNA polymerase III) “I take out what was only ever a placeholder and put DNA in its place.” (DNA polymerase I) “I add no letters at all; I make one bond where two pieces meet.” (ligase)
Needs: the riddles on the board.
The time: 5 minutes, minutes 0 to 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Four enzymes (10 min).
The plan: Chapter 9’s figure: tap each enzyme. Then the Hungry Pandas Prefer Plain Lettuce tiles and chapter 9’s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Four enzymes (10 min).
The plan: Chapter 9’s figure: tap each enzyme. Then the Hungry Pandas Prefer Plain Lettuce tiles and chapter 9’s predict box.
Helicase has opened the fork. Four more enzymes finish the job. This is the system of a bacterium such as E. coli, which is the one the IB asks for, and the order they act in is the order to learn.
Why RNA primers, and then their removal? The finished strand must be DNA all through, so every primer’s RNA has to be swapped out. That is also why ligase works many times on the lagging strand, once at every join, and once on the leading strand, where its single primer was replaced. It also answers why neighbouring Okazaki fragments are not joined at first: between them lies an RNA primer at first, then, once polymerase I has swapped it for DNA, a nick, and only then can ligase seal it.
Helicase, from chapter 3, is the fifth enzyme at the fork: named again here, not taught again.
Parts of the figure:
The leading strand is built continuously towards the fork, from a single primer.
An RNA primer: a few RNA nucleotides that give DNA polymerase III a 3′ end to start from.
An Okazaki fragment: one short piece of the lagging strand. In E. coli it is 1,000 to 2,000 nucleotides long; here it is drawn much shorter.
An RNA primer: a few RNA nucleotides that give DNA polymerase III a 3′ end to start from.
An RNA primer: a few RNA nucleotides that give DNA polymerase III a 3′ end to start from.
A nick: two DNA fragments side by side, with one bond missing in the backbone.
DNA ligase joins fragments: it makes the last covalent bond in the sugar and phosphate backbone where one fragment&amp;rsquo;s 3′ end meets the next fragment&amp;rsquo;s 5′ end.
DNA polymerase I removes the RNA primers and fills the gap with DNA nucleotides. It works from the 3′ end of the newer fragment, taking out RNA ahead of it and adding DNA behind.
DNA polymerase III extends each primer from its 3′ end, one nucleotide at a time, each paired with the template. It builds almost all of each new strand, 5′ to 3′, and checks its work (chapter 10).
DNA polymerase III extends each primer from its 3′ end, one nucleotide at a time, each paired with the template. It builds almost all of each new strand, 5′ to 3′, and checks its work (chapter 10).
DNA primase makes a short RNA primer on the template, complementary to it: once at the start of the leading strand, and once for each Okazaki fragment.
Helicase opens the fork ahead of the other enzymes, unwinding the helix and breaking the hydrogen bonds between the base pairs.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Four enzymes (10 min).
The plan: Chapter 9’s figure: tap each enzyme. Then the Hungry Pandas Prefer Plain Lettuce tiles and chapter 9’s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Four enzymes (10 min).
The plan: Chapter 9’s figure: tap each enzyme. Then the Hungry Pandas Prefer Plain Lettuce tiles and chapter 9’s predict box.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Four enzymes (10 min).
The plan: Chapter 9’s figure: tap each enzyme. Then the Hungry Pandas Prefer Plain Lettuce tiles and chapter 9’s predict box.
Hungry: Helicase (unwinds and breaks hydrogen bonds)
Pandas: DNA primase (lays an RNA primer)
Prefer: DNA polymerase III (builds the new strand 5′ to 3′, and proofreads)
Plain: DNA polymerase I (swaps RNA primers for DNA)
Lettuce: DNA ligase (seals the nicks)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Four enzymes (10 min).
The plan: Chapter 9’s figure: tap each enzyme. Then the Hungry Pandas Prefer Plain Lettuce tiles and chapter 9’s predict box.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Four enzymes (10 min).
The plan: Chapter 9’s figure: tap each enzyme. Then the Hungry Pandas Prefer Plain Lettuce tiles and chapter 9’s predict box.
Answer: A. Without ligase, nothing seals the last bond between one fragment and the next, so the lagging strand stays in pieces (and the leading strand keeps one nick where its primer was). Primase and polymerase III still start and build the strands, and polymerase I still swaps the primers for DNA. Only the joining fails.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Base pairing makes the right base far likelier than a wrong one, but now and then DNA polymerase III joins a nucleotide whose base does not pair with the template. That is a mismatch.
Proofreading deals with it. DNA polymerase III checks the nucleotide it has just added. If its base is a mismatch, the enzyme backs up, removes that nucleotide from the 3′ terminal of the new strand, adds a correctly matched one in its place, and carries on. It is the last nucleotide that gets checked because a mismatched base at the 3′ end does not pair properly, and the polymerase cannot extend well from it. That is how the mistake is caught before it is buried.
A mismatch that is left in becomes a mutation in one of the two daughter molecules after the next copying (D1.3). Accuracy matters because every cell copies billions of bases.
Accurate copying plus proofreading is how genetic continuity is kept between generations, and the rare errors that remain are where new alleles come from.
Now put the whole fork together in Run the fork, below.
Example: How good is it? Without proofreading, DNA polymerase III gets about 1 base in 100,000 wrong. Proofreading catches about 99 in 100 of those, so about 1 in 10 million slips through. (Cells have further checks after copying, which take it lower still, but they are beyond the IB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23 of 60: Checking as it goes (8 min).
The plan: Chapter 10’s figure, then chapter 10’s predict box, worked on paper.
Answer: B. 9 million ÷ 100,000 is 90 mistakes a copy without proofreading, and 9 million ÷ 10 million is about 1 with it: proofreading makes copying about a hundred times more accurate. Not zero, though: the odd mismatch still gets through, which is one source of mutations.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40 of 60: Run the fork, the whole fork (17 min).
The plan: Run the fork’s higher level rounds in pairs (chapter 10’s game). Each pair records its errors in every 1,000 bases and compares them with polymerase III’s.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Where did it go wrong? (12 min).
The plan: Students hunt for the errors in a weak answer about building both new strands at a fork (Where did it go wrong?, below).
The activity: Where did it go wrong?. The question: “Describe how both new strands are built at a replication fork in a bacterium. (8 marks)” Give students this answer to correct: “Helicase splits the DNA by breaking the bonds between the sugars and phosphates. Primase adds a DNA primer to the 5&amp;prime; end of each strand. DNA polymerase I then adds nucleotides in the 3&amp;prime; to 5&amp;prime; direction. The lagging strand is copied later, which is why it lags, in Okazaki fragments. Ligase removes the primers and joins the fragments. Polymerase III checks the whole strand at the end for mistakes.”There are eight errors. Helicase breaks hydrogen bonds, not the bonds between sugar and phosphate. The primer is RNA. A primer is laid where copying starts, and nucleotides are added to its 3&amp;prime; end. It is polymerase III, not polymerase I, that adds most nucleotides. New strands grow 5&amp;prime; to 3&amp;prime;. The lagging strand is made at the same time as the leading strand, discontinuously. Polymerase I removes the primers, and ligase only joins. And proofreading removes the last nucleotide added, at the 3&amp;prime; end, as the strand is built.
Needs: the answer printed.
The time: 12 minutes, minutes 40 to 52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“Describe the roles of four enzymes in DNA replication.” Four marks. Then set the poster and commentary for homework (Poster, then a commentary, below).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“Describe the roles of four enzymes in DNA replication.” Four marks. Then set the poster and commentary for homework (Poster, then a commentary,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“Describe the roles of four enzymes in DNA replication.” Four marks. Then set the poster and commentary for homework (Poster, then a commentary, below).
The activity: Poster, then a commentary. Homework after lesson 4. Students draw a fork on A3 with every enzyme and its job, the leading and lagging strands, Okazaki fragments, primers, and the 5&amp;prime; and 3&amp;prime; ends. Then they record a two-minute spoken walk-through over photos of the poster. The poster stays within the guide: no gyrase and no single-strand binding proteins.
Needs: A3 paper, coloured pens and a phone.
The time: 8 minutes, minutes 52 to 60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https://www.biologybybradford.com/exam-maker/sit?topics=D1.1&amp;level=HL&amp;paper=quiz&amp;marks=15&amp;src=ep
The guide: https://www.biologybybradford.com/guides/ib-biology-d1-1-dna-replication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D1.1  ·  DNA replication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biologybybradford.com/exam-maker/sit?topics=D1.1&amp;level=HL&amp;paper=quiz&amp;marks=15&amp;src=ep" TargetMode="External"/><Relationship Id="rId2" Type="http://schemas.openxmlformats.org/officeDocument/2006/relationships/hyperlink" Target="https://www.biologybybradford.com/guides/ib-biology-d1-1-dna-replication" TargetMode="External"/><Relationship Id="rId3" Type="http://schemas.openxmlformats.org/officeDocument/2006/relationships/hyperlink" Target="https://www.biologybybradford.com/guides/ib-biology-d1-1-dna-replication#fork-enzymes" TargetMode="External"/><Relationship Id="rId4" Type="http://schemas.openxmlformats.org/officeDocument/2006/relationships/hyperlink" Target="https://www.biologybybradford.com/guides/ib-biology-d1-1-dna-replication#proofreading" TargetMode="External"/><Relationship Id="rId5" Type="http://schemas.openxmlformats.org/officeDocument/2006/relationships/hyperlink" Target="https://www.biologybybradford.com/tools/tarsia?topics=ib:D1.1&amp;level=HL" TargetMode="External"/><Relationship Id="rId6" Type="http://schemas.openxmlformats.org/officeDocument/2006/relationships/hyperlink" Target="https://www.biologybybradford.com/tools/dominos?topics=ib:D1.1&amp;level=HL" TargetMode="External"/><Relationship Id="rId7" Type="http://schemas.openxmlformats.org/officeDocument/2006/relationships/hyperlink" Target="https://www.biologybybradford.com/tools/picture-reveal?topics=ib:D1.1&amp;level=HL" TargetMode="External"/><Relationship Id="rId8" Type="http://schemas.openxmlformats.org/officeDocument/2006/relationships/hyperlink" Target="https://www.biologybybradford.com/tools/pub-quiz?topics=ib:D1.1&amp;level=HL" TargetMode="External"/><Relationship Id="rId9" Type="http://schemas.openxmlformats.org/officeDocument/2006/relationships/hyperlink" Target="https://www.biologybybradford.com/escape-rooms?bank=ib:D1.1&amp;level=HL#bank" TargetMode="External"/><Relationship Id="rId10" Type="http://schemas.openxmlformats.org/officeDocument/2006/relationships/hyperlink" Target="https://www.biologybybradford.com/mcqs/ib-biology-topic-d-1-1-dna-replication-hl" TargetMode="External"/><Relationship Id="rId11" Type="http://schemas.openxmlformats.org/officeDocument/2006/relationships/hyperlink" Target="https://www.biologybybradford.com/mcqs/ib-biology-topic-d-1-1-dna-replication" TargetMode="External"/><Relationship Id="rId12" Type="http://schemas.openxmlformats.org/officeDocument/2006/relationships/hyperlink" Target="https://www.biologybybradford.com/tools/revision-maps/d1-1-dna-replication" TargetMode="External"/><Relationship Id="rId13" Type="http://schemas.openxmlformats.org/officeDocument/2006/relationships/hyperlink" Target="https://www.biologybybradford.com/exam-maker/ib/d1-1-dna-replication" TargetMode="External"/><Relationship Id="rId14" Type="http://schemas.openxmlformats.org/officeDocument/2006/relationships/hyperlink" Target="https://www.splycr.com/?set=732f7f7d-1575-5a5b-b45a-f8e408ba67f7" TargetMode="External"/><Relationship Id="rId15" Type="http://schemas.openxmlformats.org/officeDocument/2006/relationships/slideLayout" Target="../slideLayouts/slideLayout2.xml"/><Relationship Id="rId16"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DNA replication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The enzymes and the checks</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D1.1.8, D1.1.9</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Primase, polymerases III and I, ligase, and proofreading</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9, 10</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State what DNA primase, DNA polymerase I, DNA polymerase III and DNA ligase each do  (D1.1.8)</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DNA polymerase III proofreads the strand it is building  (D1.1.9)</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Riddles of the fork</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Five short riddles on the board, each describing an enzyme; students name them.</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Riddles of the fork</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riddles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Five riddles, each an enzyme; students name them.</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Four enzymes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9: Four enzymes at the fork</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D1.1.8 Primase, polymerases I and III, ligase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enzymes at the fork</a:t>
            </a:r>
            <a:endParaRPr lang="en-US" sz="2800" dirty="0"/>
          </a:p>
        </p:txBody>
      </p:sp>
      <p:sp>
        <p:nvSpPr>
          <p:cNvPr id="5" name="Shape 3"/>
          <p:cNvSpPr/>
          <p:nvPr/>
        </p:nvSpPr>
        <p:spPr>
          <a:xfrm>
            <a:off x="513578" y="1627632"/>
            <a:ext cx="665380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23306" y="1737360"/>
            <a:ext cx="643434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DNA primase makes a short RNA primer (about ten nucleotides in E. coli) on the template, complementary to it: once at the start of the leading strand, and once for each Okazaki fragment.</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DNA polymerase III extends each primer from its 3′ end, one nucleotide at a time, each paired with the template, so it builds almost all of each new strand, 5′ to 3′. It also proofreads (chapter 10).</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DNA polymerase I removes the RNA primers and replaces their nucleotides with DNA nucleotides. Like every DNA polymerase it needs a 3′ end to add to, so it works from the 3′ end of the newer fragment that has grown up to the primer, taking out RNA ahead of it and filling in DNA behind. A primer is only replaced once the next fragment has reached it.</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DNA ligase joins the fragments. It makes the last covalent bond in the sugar and phosphate backbone, where one fragment’s 3′ end meets the next fragment’s 5′ end. The unjoined gap is a nick.</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DNA polymerase III does not remove primers: polymerase I does. Ligase does not add nucleotides: it makes one bond where two pieces meet. And primers are RNA, which is why they must be replaced.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enzymes at the fork, in order</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Hungry</a:t>
            </a:r>
            <a:endParaRPr lang="en-US" sz="1800" dirty="0"/>
          </a:p>
        </p:txBody>
      </p:sp>
      <p:sp>
        <p:nvSpPr>
          <p:cNvPr id="8" name="Shape 6"/>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0" name="Text 8"/>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Pandas</a:t>
            </a:r>
            <a:endParaRPr lang="en-US" sz="1800" dirty="0"/>
          </a:p>
        </p:txBody>
      </p:sp>
      <p:sp>
        <p:nvSpPr>
          <p:cNvPr id="11" name="Shape 9"/>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3" name="Text 11"/>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Prefer</a:t>
            </a:r>
            <a:endParaRPr lang="en-US" sz="1800" dirty="0"/>
          </a:p>
        </p:txBody>
      </p:sp>
      <p:sp>
        <p:nvSpPr>
          <p:cNvPr id="14" name="Shape 12"/>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6" name="Text 14"/>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Plain</a:t>
            </a:r>
            <a:endParaRPr lang="en-US" sz="1800" dirty="0"/>
          </a:p>
        </p:txBody>
      </p:sp>
      <p:sp>
        <p:nvSpPr>
          <p:cNvPr id="17" name="Shape 15"/>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18" name="Text 16"/>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19" name="Text 17"/>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Lettuce</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enzymes at the fork, in order</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Hungry</a:t>
            </a:r>
            <a:endParaRPr lang="en-US" sz="1800" dirty="0"/>
          </a:p>
        </p:txBody>
      </p:sp>
      <p:sp>
        <p:nvSpPr>
          <p:cNvPr id="8" name="Text 6"/>
          <p:cNvSpPr/>
          <p:nvPr/>
        </p:nvSpPr>
        <p:spPr>
          <a:xfrm>
            <a:off x="548640"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Helicase</a:t>
            </a:r>
            <a:endParaRPr lang="en-US" sz="1800" dirty="0"/>
          </a:p>
        </p:txBody>
      </p:sp>
      <p:sp>
        <p:nvSpPr>
          <p:cNvPr id="9" name="Text 7"/>
          <p:cNvSpPr/>
          <p:nvPr/>
        </p:nvSpPr>
        <p:spPr>
          <a:xfrm>
            <a:off x="548640"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unwinds and breaks hydrogen bonds</a:t>
            </a:r>
            <a:endParaRPr lang="en-US" sz="1300" dirty="0"/>
          </a:p>
        </p:txBody>
      </p:sp>
      <p:sp>
        <p:nvSpPr>
          <p:cNvPr id="10" name="Shape 8"/>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2" name="Text 10"/>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Pandas</a:t>
            </a:r>
            <a:endParaRPr lang="en-US" sz="1800" dirty="0"/>
          </a:p>
        </p:txBody>
      </p:sp>
      <p:sp>
        <p:nvSpPr>
          <p:cNvPr id="13" name="Text 11"/>
          <p:cNvSpPr/>
          <p:nvPr/>
        </p:nvSpPr>
        <p:spPr>
          <a:xfrm>
            <a:off x="2813243"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DNA primase</a:t>
            </a:r>
            <a:endParaRPr lang="en-US" sz="1800" dirty="0"/>
          </a:p>
        </p:txBody>
      </p:sp>
      <p:sp>
        <p:nvSpPr>
          <p:cNvPr id="14" name="Text 12"/>
          <p:cNvSpPr/>
          <p:nvPr/>
        </p:nvSpPr>
        <p:spPr>
          <a:xfrm>
            <a:off x="2813243"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lays an RNA primer</a:t>
            </a:r>
            <a:endParaRPr lang="en-US" sz="1300" dirty="0"/>
          </a:p>
        </p:txBody>
      </p:sp>
      <p:sp>
        <p:nvSpPr>
          <p:cNvPr id="15" name="Shape 13"/>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7" name="Text 15"/>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Prefer</a:t>
            </a:r>
            <a:endParaRPr lang="en-US" sz="1800" dirty="0"/>
          </a:p>
        </p:txBody>
      </p:sp>
      <p:sp>
        <p:nvSpPr>
          <p:cNvPr id="18" name="Text 16"/>
          <p:cNvSpPr/>
          <p:nvPr/>
        </p:nvSpPr>
        <p:spPr>
          <a:xfrm>
            <a:off x="5077846" y="4114800"/>
            <a:ext cx="2036003"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DNA polymerase III</a:t>
            </a:r>
            <a:endParaRPr lang="en-US" sz="1650" dirty="0"/>
          </a:p>
        </p:txBody>
      </p:sp>
      <p:sp>
        <p:nvSpPr>
          <p:cNvPr id="19" name="Text 17"/>
          <p:cNvSpPr/>
          <p:nvPr/>
        </p:nvSpPr>
        <p:spPr>
          <a:xfrm>
            <a:off x="5077846"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builds the new strand 5′ to 3′, and proofreads</a:t>
            </a:r>
            <a:endParaRPr lang="en-US" sz="1300" dirty="0"/>
          </a:p>
        </p:txBody>
      </p:sp>
      <p:sp>
        <p:nvSpPr>
          <p:cNvPr id="20" name="Shape 18"/>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22" name="Text 20"/>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Plain</a:t>
            </a:r>
            <a:endParaRPr lang="en-US" sz="1800" dirty="0"/>
          </a:p>
        </p:txBody>
      </p:sp>
      <p:sp>
        <p:nvSpPr>
          <p:cNvPr id="23" name="Text 21"/>
          <p:cNvSpPr/>
          <p:nvPr/>
        </p:nvSpPr>
        <p:spPr>
          <a:xfrm>
            <a:off x="7342449" y="4114800"/>
            <a:ext cx="2036003"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DNA polymerase I</a:t>
            </a:r>
            <a:endParaRPr lang="en-US" sz="1650" dirty="0"/>
          </a:p>
        </p:txBody>
      </p:sp>
      <p:sp>
        <p:nvSpPr>
          <p:cNvPr id="24" name="Text 22"/>
          <p:cNvSpPr/>
          <p:nvPr/>
        </p:nvSpPr>
        <p:spPr>
          <a:xfrm>
            <a:off x="7342449"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swaps RNA primers for DNA</a:t>
            </a:r>
            <a:endParaRPr lang="en-US" sz="1300" dirty="0"/>
          </a:p>
        </p:txBody>
      </p:sp>
      <p:sp>
        <p:nvSpPr>
          <p:cNvPr id="25" name="Shape 23"/>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26" name="Text 24"/>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27" name="Text 25"/>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Lettuce</a:t>
            </a:r>
            <a:endParaRPr lang="en-US" sz="1800" dirty="0"/>
          </a:p>
        </p:txBody>
      </p:sp>
      <p:sp>
        <p:nvSpPr>
          <p:cNvPr id="28" name="Text 26"/>
          <p:cNvSpPr/>
          <p:nvPr/>
        </p:nvSpPr>
        <p:spPr>
          <a:xfrm>
            <a:off x="9607052"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DNA ligase</a:t>
            </a:r>
            <a:endParaRPr lang="en-US" sz="1800" dirty="0"/>
          </a:p>
        </p:txBody>
      </p:sp>
      <p:sp>
        <p:nvSpPr>
          <p:cNvPr id="29" name="Text 27"/>
          <p:cNvSpPr/>
          <p:nvPr/>
        </p:nvSpPr>
        <p:spPr>
          <a:xfrm>
            <a:off x="9607052"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seals the nicks</a:t>
            </a:r>
            <a:endParaRPr lang="en-US" sz="1300" dirty="0"/>
          </a:p>
        </p:txBody>
      </p:sp>
      <p:sp>
        <p:nvSpPr>
          <p:cNvPr id="3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bacterium makes a faulty DNA ligase. What would you find in its newly copied DNA?</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Lagging strands left as short fragments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RNA primers left in both new strands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 new strands at all, as copying cannot start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bacterium makes a faulty DNA ligase. What would you find in its newly copied DNA?</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Lagging strands left as short fragments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RNA primers left in both new strands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 new strands at all, as copying cannot start</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Without ligase, nothing seals the last bond between one fragment and the next, so the lagging strand stays in pieces (and the leading strand keeps one nick where its primer was). Primase and polymerase III still start and build the strands, and polymerase I still swaps the primers for DNA. Only the joining fails.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Checking as it goes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10: Checking as it goes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DNA polymerase III adds nucleotides at the 3′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Rarely, a mismatch is joined 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backs up and removes the mismatched nucleotide.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adds the correct 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Then it carries on: about 1 mistake in 10 million survives.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mismatch is a new nucleotide whose base does not pair with the template.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DNA polymerase III backs up, removes it from the 3′ end and adds the correct one.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It checks as it builds, not afterwards.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primer starts the leading strand.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 the lagging strand: a new primer for every fragment.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DNA polymerase I swaps the RNA primer for DNA.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DNA ligase makes the last bond in the backbone.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mismatch at the 3′ end: what does DNA polymerase III do next?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D1.1.9 DNA proofreading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Checking as it goes</a:t>
            </a:r>
            <a:endParaRPr lang="en-US" sz="2800" dirty="0"/>
          </a:p>
        </p:txBody>
      </p:sp>
      <p:sp>
        <p:nvSpPr>
          <p:cNvPr id="5" name="Shape 3"/>
          <p:cNvSpPr/>
          <p:nvPr/>
        </p:nvSpPr>
        <p:spPr>
          <a:xfrm>
            <a:off x="658368" y="1627632"/>
            <a:ext cx="636422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96" y="1737360"/>
            <a:ext cx="614476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mismatch is a new nucleotide whose base does not pair with the template.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DNA polymerase III backs up, removes it from the 3′ end and adds the correct one.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It checks as it builds, not afterwards.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Proofreading does not check the whole strand afterwards: it removes the nucleotide just added at the 3′ end, while the strand is being built. And it is DNA polymerase III that proofreads (in the IB’s account), not polymerase I or ligase.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4630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Without proofreading, DNA polymerase III gets about 1 base in 100,000 wrong. With it, about 1 in 10 million. Copying a bacterial chromosome means adding about 9 million new bases. About how many mistakes would each give?</a:t>
            </a:r>
            <a:endParaRPr lang="en-US" sz="2250" dirty="0"/>
          </a:p>
        </p:txBody>
      </p:sp>
      <p:sp>
        <p:nvSpPr>
          <p:cNvPr id="5" name="Text 3"/>
          <p:cNvSpPr/>
          <p:nvPr/>
        </p:nvSpPr>
        <p:spPr>
          <a:xfrm>
            <a:off x="731520" y="24231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45 without, and none at all with it</a:t>
            </a:r>
            <a:endParaRPr lang="en-US" sz="1900" dirty="0"/>
          </a:p>
        </p:txBody>
      </p:sp>
      <p:sp>
        <p:nvSpPr>
          <p:cNvPr id="6" name="Text 4"/>
          <p:cNvSpPr/>
          <p:nvPr/>
        </p:nvSpPr>
        <p:spPr>
          <a:xfrm>
            <a:off x="731520" y="31130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90 without, about 1 with it</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1 without, about 90 with it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23</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4630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Without proofreading, DNA polymerase III gets about 1 base in 100,000 wrong. With it, about 1 in 10 million. Copying a bacterial chromosome means adding about 9 million new bases. About how many mistakes would each give?</a:t>
            </a:r>
            <a:endParaRPr lang="en-US" sz="2250" dirty="0"/>
          </a:p>
        </p:txBody>
      </p:sp>
      <p:sp>
        <p:nvSpPr>
          <p:cNvPr id="5" name="Text 3"/>
          <p:cNvSpPr/>
          <p:nvPr/>
        </p:nvSpPr>
        <p:spPr>
          <a:xfrm>
            <a:off x="731520" y="24231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45 without, and none at all with it</a:t>
            </a:r>
            <a:endParaRPr lang="en-US" sz="1900" dirty="0"/>
          </a:p>
        </p:txBody>
      </p:sp>
      <p:sp>
        <p:nvSpPr>
          <p:cNvPr id="6" name="Text 4"/>
          <p:cNvSpPr/>
          <p:nvPr/>
        </p:nvSpPr>
        <p:spPr>
          <a:xfrm>
            <a:off x="731520" y="311302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90 without, about 1 with it</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1 without, about 90 with it</a:t>
            </a:r>
            <a:endParaRPr lang="en-US" sz="1900" dirty="0"/>
          </a:p>
        </p:txBody>
      </p:sp>
      <p:sp>
        <p:nvSpPr>
          <p:cNvPr id="8" name="Text 6"/>
          <p:cNvSpPr/>
          <p:nvPr/>
        </p:nvSpPr>
        <p:spPr>
          <a:xfrm>
            <a:off x="731520" y="4492752"/>
            <a:ext cx="10728655" cy="18348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9 million ÷ 100,000 is 90 mistakes a copy without proofreading, and 9 million ÷ 10 million is about 1 with it: proofreading makes copying about a hundred times more accurate. Not zero, though: the odd mismatch still gets through, which is one source of mutations.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40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17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Run the fork, the whole fork</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pair records its errors in every 1,000 bases and compares them with polymerase III’s.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Where did it go wrong?</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answer printed.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300" dirty="0">
                <a:solidFill>
                  <a:srgbClr val="1A3A2A"/>
                </a:solidFill>
                <a:latin typeface="Arial" pitchFamily="34" charset="0"/>
                <a:ea typeface="Arial" pitchFamily="34" charset="-122"/>
                <a:cs typeface="Arial" pitchFamily="34" charset="-120"/>
              </a:rPr>
              <a:t>The question: “Describe how both new strands are built at a replication fork in a bacterium. (8 marks)” Give students this answer to correct: “Helicase splits the DNA by breaking the bonds between the sugars and phosphates. Primase adds a DNA primer to the 5&amp;prime; end of each strand. DNA polymerase I then adds nucleotides in the 3&amp;prime; to 5&amp;prime; direction. The lagging strand is copied later, which is why it lags, in Okazaki fragments. Ligase removes the primers and joins the fragments. Polymerase III checks the whole strand at the end for mistakes.”There are eight errors. Helicase breaks hydrogen bonds, not the bonds between sugar and phosphate. The primer is RNA. A primer is laid where copying starts, and nucleotides are added to its 3&amp;prime; end. It is polymerase III, not polymerase I, that adds most nucleotides. New strands grow 5&amp;prime; to 3&amp;prime;. The lagging strand is made at the same time as the leading strand, discontinuously. Polymerase I removes the primers, and ligase only joins. And proofreading removes the last nucleotide added, at the 3&amp;prime; end, as the strand is built.</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State what DNA primase, DNA polymerase I, DNA polymerase III and DNA ligase each do  (D1.1.8)</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DNA polymerase III proofreads the strand it is building  (D1.1.9)</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“Describe the roles of four enzymes in DNA replication.”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POSTER · HL</a:t>
            </a:r>
            <a:endParaRPr lang="en-US" sz="1100" dirty="0"/>
          </a:p>
        </p:txBody>
      </p:sp>
      <p:sp>
        <p:nvSpPr>
          <p:cNvPr id="4" name="Text 2"/>
          <p:cNvSpPr/>
          <p:nvPr/>
        </p:nvSpPr>
        <p:spPr>
          <a:xfrm>
            <a:off x="2157984"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Poster, then a commentary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A3 paper, coloured pens and a phone.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Homework after lesson 4. Students draw a fork on A3 with every enzyme and its job, the leading and lagging strands, Okazaki fragments, primers, and the 5&amp;prime; and 3&amp;prime; ends. Then they record a two-minute spoken walk-through over photos of the poster. The poster stays within the guide: no gyrase and no single-strand binding proteins.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9 Four enzymes at the fork</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10 Checking as it goes</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DNA Replication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DNA Replication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D1.1 DNA replication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D1.1 DNA Replication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D1.1 DNA replication, lesson 4: The enzymes and the checks (HL)</dc:title>
  <dc:subject>PptxGenJS Presentation</dc:subject>
  <dc:creator>Biology by Bradford</dc:creator>
  <cp:lastModifiedBy>Biology by Bradford</cp:lastModifiedBy>
  <cp:revision>1</cp:revision>
  <dcterms:created xsi:type="dcterms:W3CDTF">2026-10-20T04:51:22Z</dcterms:created>
  <dcterms:modified xsi:type="dcterms:W3CDTF">2026-10-20T04:51:22Z</dcterms:modified>
</cp:coreProperties>
</file>