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D1.2, Protein synthesis. Lesson 3 of 6: Building the chain, and one base wrong, 60 minutes.
The plan, minute by minute (each slide's footer says where you are):
0 to 6 min (6)  Do now: Translation in order
6 to 16 min (10)  The elongation cycle
16 to 28 min (12)  Paper ribosome
28 to 40 min (12)  One base, one amino acid
40 to 52 min (12)  The protein factory
52 to 60 min (8)  Exit
What students get wrong:
Amino acids in the chain are held by hydrogen bonds. Peptide bonds; the hydrogen bonds are codon to anticodon.
Every mutation changes the protein. Silent substitutions do not.
Sickle cell haemoglobin cannot carry oxygen. It carries it; the harm is the fibres, the cell shape and the cells' short life.
Stretch and support:
Support: cut the figures' captions into cards to put in order, use the dotted key terms as a glossary, and give a codon table with the reading path printed on it (row, column, line).
Support: use the mnemonics (Apples Under umbrellas; Same, Swapped, Stopped) as starters.
Stretch: Reading Frame, a codon game whose last round adds insertions and deletions, a look ahead to D1.3.
Stretch: in the factory's round 5, find a single base change in the demonstration gene for each of Same, Swapped and Stopped, and explain why changes to the third base are most often silent.
The lesson plan to print: https://www.biologybybradford.com/guides/downloads/ib-biology-d1-2-protein-synthesis-lesson-3-plan.pdf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Translation in order (6 min).
The plan: Eight cards put in the order a message meets them (activity below).
Start a 6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Translation in order (6 min).
The plan: Eight cards put in the order a message meets them (activity below).
The activity: Translation in order. Eight cards to put in the order a message meets them: mRNA, ribosome, codon, anticodon, tRNA, amino acid, peptide bond, polypeptide. Then one sentence linking each pair of neighbours.
Needs: sets of cards.
The time: 6 minutes, minutes 0 to 6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The elongation cycle (10 min).
The plan: Chapter 6's step-through, then the ribosome film, One codon at a time, then chapter 6's predict box (151 codons).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The elongation cycle (10 min).
The plan: Chapter 6's step-through, then the ribosome film, One codon at a time, then chapter 6's predict box (151 codons).
Once translation has started, the polypeptide grows by a cycle that repeats for every codon. This is elongation, and it is the part of translation this chapter follows. How translation starts is chapter 11.
The chain grows by one amino acid for every codon, in the order of the codons. A human ribosome adds about five amino acids a second, so a protein of 300 amino acids takes about a minute. At a stop codon no tRNA pairs, and the polypeptide is released.
Two kinds of bond do two jobs here. Hydrogen bonds hold codon and anticodon together for a moment. Peptide bonds, which are covalent, hold the chain together for good.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The elongation cycle (10 min).
The plan: Chapter 6's step-through, then the ribosome film, One codon at a time, then chapter 6's predict box (151 codons).
Once translation has started, the polypeptide grows by a cycle that repeats for every codon. This is elongation, and it is the part of translation this chapter follows. How translation starts is chapter 11.
The chain grows by one amino acid for every codon, in the order of the codons. A human ribosome adds about five amino acids a second, so a protein of 300 amino acids takes about a minute. At a stop codon no tRNA pairs, and the polypeptide is released.
Two kinds of bond do two jobs here. Hydrogen bonds hold codon and anticodon together for a moment. Peptide bonds, which are covalent, hold the chain together for good.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The elongation cycle (10 min).
The plan: Chapter 6's step-through, then the ribosome film, One codon at a time, then chapter 6's predict box (151 codons).
Once translation has started, the polypeptide grows by a cycle that repeats for every codon. This is elongation, and it is the part of translation this chapter follows. How translation starts is chapter 11.
The chain grows by one amino acid for every codon, in the order of the codons. A human ribosome adds about five amino acids a second, so a protein of 300 amino acids takes about a minute. At a stop codon no tRNA pairs, and the polypeptide is released.
Two kinds of bond do two jobs here. Hydrogen bonds hold codon and anticodon together for a moment. Peptide bonds, which are covalent, hold the chain together for good.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The elongation cycle (10 min).
The plan: Chapter 6's step-through, then the ribosome film, One codon at a time, then chapter 6's predict box (151 codons).
Once translation has started, the polypeptide grows by a cycle that repeats for every codon. This is elongation, and it is the part of translation this chapter follows. How translation starts is chapter 11.
The chain grows by one amino acid for every codon, in the order of the codons. A human ribosome adds about five amino acids a second, so a protein of 300 amino acids takes about a minute. At a stop codon no tRNA pairs, and the polypeptide is released.
Two kinds of bond do two jobs here. Hydrogen bonds hold codon and anticodon together for a moment. Peptide bonds, which are covalent, hold the chain together for good.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The elongation cycle (10 min).
The plan: Chapter 6's step-through, then the ribosome film, One codon at a time, then chapter 6's predict box (151 codons).
Once translation has started, the polypeptide grows by a cycle that repeats for every codon. This is elongation, and it is the part of translation this chapter follows. How translation starts is chapter 11.
The chain grows by one amino acid for every codon, in the order of the codons. A human ribosome adds about five amino acids a second, so a protein of 300 amino acids takes about a minute. At a stop codon no tRNA pairs, and the polypeptide is released.
Two kinds of bond do two jobs here. Hydrogen bonds hold codon and anticodon together for a moment. Peptide bonds, which are covalent, hold the chain together for good.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The elongation cycle (10 min).
The plan: Chapter 6's step-through, then the ribosome film, One codon at a time, then chapter 6's predict box (151 codons).
Once translation has started, the polypeptide grows by a cycle that repeats for every codon. This is elongation, and it is the part of translation this chapter follows. How translation starts is chapter 11.
The chain grows by one amino acid for every codon, in the order of the codons. A human ribosome adds about five amino acids a second, so a protein of 300 amino acids takes about a minute. At a stop codon no tRNA pairs, and the polypeptide is released.
Two kinds of bond do two jobs here. Hydrogen bonds hold codon and anticodon together for a moment. Peptide bonds, which are covalent, hold the chain together for good.
The animation "One codon at a time", paused at 8.8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The elongation cycle (10 min).
The plan: Chapter 6's step-through, then the ribosome film, One codon at a time, then chapter 6's predict box (151 codons).
Once translation has started, the polypeptide grows by a cycle that repeats for every codon. This is elongation, and it is the part of translation this chapter follows. How translation starts is chapter 11.
The chain grows by one amino acid for every codon, in the order of the codons. A human ribosome adds about five amino acids a second, so a protein of 300 amino acids takes about a minute. At a stop codon no tRNA pairs, and the polypeptide is released.
Two kinds of bond do two jobs here. Hydrogen bonds hold codon and anticodon together for a moment. Peptide bonds, which are covalent, hold the chain together for good.
The animation "One codon at a time", paused at 11.5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The elongation cycle (10 min).
The plan: Chapter 6's step-through, then the ribosome film, One codon at a time, then chapter 6's predict box (151 codons).
Once translation has started, the polypeptide grows by a cycle that repeats for every codon. This is elongation, and it is the part of translation this chapter follows. How translation starts is chapter 11.
The chain grows by one amino acid for every codon, in the order of the codons. A human ribosome adds about five amino acids a second, so a protein of 300 amino acids takes about a minute. At a stop codon no tRNA pairs, and the polypeptide is released.
Two kinds of bond do two jobs here. Hydrogen bonds hold codon and anticodon together for a moment. Peptide bonds, which are covalent, hold the chain together for good.
The animation "One codon at a time", paused at 14.8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The elongation cycle (10 min).
The plan: Chapter 6's step-through, then the ribosome film, One codon at a time, then chapter 6's predict box (151 codons).
Once translation has started, the polypeptide grows by a cycle that repeats for every codon. This is elongation, and it is the part of translation this chapter follows. How translation starts is chapter 11.
The chain grows by one amino acid for every codon, in the order of the codons. A human ribosome adds about five amino acids a second, so a protein of 300 amino acids takes about a minute. At a stop codon no tRNA pairs, and the polypeptide is released.
Two kinds of bond do two jobs here. Hydrogen bonds hold codon and anticodon together for a moment. Peptide bonds, which are covalent, hold the chain together for good.
The animation "One codon at a time", paused at 26.6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The elongation cycle (10 min).
The plan: Chapter 6's step-through, then the ribosome film, One codon at a time, then chapter 6's predict box (151 codons).
The video is ribosome-e9217c.mp4, one loop of the animation in the guide. It plays in PowerPoint and Keynote. Google Slides does not play a video embedded in a .pptx: download ribosome-e9217c.mp4 (https://www.biologybybradford.com/guides/downloads/scenes/ribosome-e9217c.mp4), upload it to Google Drive, then Insert &gt; Video &gt; Google Drive.
In the guide the class can change it as it runs: https://www.biologybybradford.com/guides/ib-biology-d1-2-protein-synthesis#elongation
What it shows, in order:
1. A tRNA whose anticodon pairs with the codon brings the right amino acid.
2. A peptide bond joins the chain to the new amino acid.
3. The ribosome moves along one codon, and the empty tRNA leaves to collect another amino acid.
4. At a stop codon no tRNA fits, and the polypeptide is released.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The elongation cycle (10 min).
The plan: Chapter 6's step-through, then the ribosome film, One codon at a time, then chapter 6's predict box (151 codons).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The elongation cycle (10 min).
The plan: Chapter 6's step-through, then the ribosome film, One codon at a time, then chapter 6's predict box (151 codons).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The elongation cycle (10 min).
The plan: Chapter 6's step-through, then the ribosome film, One codon at a time, then chapter 6's predict box (151 codons).
Answer: B. One codon for each amino acid, 150, plus the stop codon that ended the chain: 151. That is 453 bases of mRNA. 450 is the number of bases for the 150 amino acids alone, not the number of codons.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28 of 60: Paper ribosome (12 min).
The plan: Groups slide the paper ribosome along a paper mRNA, ending on the model's limits (activity below).
The activity: Paper ribosome. A long mRNA strip (the demonstration gene of chapters 1 to 7, printed in codons), a ribosome card with two windows cut in it, and tRNA cards with the anticodon at the foot and an amino acid on a paper clip at the top. Groups slide the ribosome one codon at a time, dock the tRNA, move the paper clips onto the newest one, and send the empty tRNA back. Then ask what the model leaves out, and what it gets wrong: it has no energy, nothing forces the right tRNA to arrive, real bonds are chemical, and a ribosome is made of RNA and protein.
Needs: printed strips and cards, scissors, paper clips.
The time: 12 minutes, minutes 16 to 28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40 of 60: One base, one amino acid (12 min).
The plan: Chapter 7's predict box (GAA to GAG) first, then figure 7.1, Fold a protein (make the sickle cell change, fold both and make a second copy of each) and Same, Swapped, Stopped. Then Sort the substitutions.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40 of 60: One base, one amino acid (12 min).
The plan: Chapter 7's predict box (GAA to GAG) first, then figure 7.1, Fold a protein (make the sickle cell change, fold both and make a second copy of each) and Same, Swapped, Stopped. Then Sort the substitutions.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40 of 60: One base, one amino acid (12 min).
The plan: Chapter 7's predict box (GAA to GAG) first, then figure 7.1, Fold a protein (make the sickle cell change, fold both and make a second copy of each) and Same, Swapped, Stopped. Then Sort the substitutions.
A mutation is a change in the base sequence of a gene. A point mutation changes one base, and the commonest kind is a base substitution: one base swapped for another, which changes one codon. What that does to the polypeptide depends on the new codon. If it stands for the same amino acid, the mutation is silent, which the code's degeneracy allows. If it stands for a different amino acid, it is missense. If it is a stop codon, it is nonsense, and the chain ends early, usually too short to work.
Sickle cell anaemia is the guide's example of a point mutation that changes a protein. Haemoglobin carries oxygen in red blood cells. In the gene for its beta chain, codon 6 on the coding strand changes from GAG to GTG (on the template strand, CTC becomes CAC), so the mRNA codon changes from GAG to GUG and glutamic acid (Glu) becomes valine (Val). (The positions are counted from the first amino acid of the finished chain, which is valine, because the starting methionine is removed.
One amino acid matters because of where it sits. Glu is charged and hydrophilic, and Val is non-polar. Position 6 lies on the outside of the haemoglobin molecule, so the valine makes a non-polar patch there that sticks to a pocket on a neighbouring molecule. When oxygen is low, the molecules join into long stiff fibres that bend red blood cells into sickle shapes. The sickled cells block small blood vessels, which causes pain and damage to organs, and they are destroyed early, so the person has too few red blood cells, which is sickle cell anaemia. The haemoglobin itself still carries oxygen: the harm comes from the fibres, and from the cells' shape and short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40 of 60: One base, one amino acid (12 min).
The plan: Chapter 7's predict box (GAA to GAG) first, then figure 7.1, Fold a protein (make the sickle cell change, fold both and make a second copy of each) and Same, Swapped, Stopped. Then Sort the substitutions.
A mutation is a change in the base sequence of a gene. A point mutation changes one base, and the commonest kind is a base substitution: one base swapped for another, which changes one codon. What that does to the polypeptide depends on the new codon. If it stands for the same amino acid, the mutation is silent, which the code's degeneracy allows. If it stands for a different amino acid, it is missense. If it is a stop codon, it is nonsense, and the chain ends early, usually too short to work.
Sickle cell anaemia is the guide's example of a point mutation that changes a protein. Haemoglobin carries oxygen in red blood cells. In the gene for its beta chain, codon 6 on the coding strand changes from GAG to GTG (on the template strand, CTC becomes CAC), so the mRNA codon changes from GAG to GUG and glutamic acid (Glu) becomes valine (Val). (The positions are counted from the first amino acid of the finished chain, which is valine, because the starting methionine is removed.
One amino acid matters because of where it sits. Glu is charged and hydrophilic, and Val is non-polar. Position 6 lies on the outside of the haemoglobin molecule, so the valine makes a non-polar patch there that sticks to a pocket on a neighbouring molecule. When oxygen is low, the molecules join into long stiff fibres that bend red blood cells into sickle shapes. The sickled cells block small blood vessels, which causes pain and damage to organs, and they are destroyed early, so the person has too few red blood cells, which is sickle cell anaemia. The haemoglobin itself still carries oxygen: the harm comes from the fibres, and from the cells' shape and short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40 of 60: One base, one amino acid (12 min).
The plan: Chapter 7's predict box (GAA to GAG) first, then figure 7.1, Fold a protein (make the sickle cell change, fold both and make a second copy of each) and Same, Swapped, Stopped. Then Sort the substitutions.
A mutation is a change in the base sequence of a gene. A point mutation changes one base, and the commonest kind is a base substitution: one base swapped for another, which changes one codon. What that does to the polypeptide depends on the new codon. If it stands for the same amino acid, the mutation is silent, which the code's degeneracy allows. If it stands for a different amino acid, it is missense. If it is a stop codon, it is nonsense, and the chain ends early, usually too short to work.
Sickle cell anaemia is the guide's example of a point mutation that changes a protein. Haemoglobin carries oxygen in red blood cells. In the gene for its beta chain, codon 6 on the coding strand changes from GAG to GTG (on the template strand, CTC becomes CAC), so the mRNA codon changes from GAG to GUG and glutamic acid (Glu) becomes valine (Val). (The positions are counted from the first amino acid of the finished chain, which is valine, because the starting methionine is removed.
One amino acid matters because of where it sits. Glu is charged and hydrophilic, and Val is non-polar. Position 6 lies on the outside of the haemoglobin molecule, so the valine makes a non-polar patch there that sticks to a pocket on a neighbouring molecule. When oxygen is low, the molecules join into long stiff fibres that bend red blood cells into sickle shapes. The sickled cells block small blood vessels, which causes pain and damage to organs, and they are destroyed early, so the person has too few red blood cells, which is sickle cell anaemia. The haemoglobin itself still carries oxygen: the harm comes from the fibres, and from the cells' shape and short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40 of 60: One base, one amino acid (12 min).
The plan: Chapter 7's predict box (GAA to GAG) first, then figure 7.1, Fold a protein (make the sickle cell change, fold both and make a second copy of each) and Same, Swapped, Stopped. Then Sort the substitutions.
A mutation is a change in the base sequence of a gene. A point mutation changes one base, and the commonest kind is a base substitution: one base swapped for another, which changes one codon. What that does to the polypeptide depends on the new codon. If it stands for the same amino acid, the mutation is silent, which the code's degeneracy allows. If it stands for a different amino acid, it is missense. If it is a stop codon, it is nonsense, and the chain ends early, usually too short to work.
Sickle cell anaemia is the guide's example of a point mutation that changes a protein. Haemoglobin carries oxygen in red blood cells. In the gene for its beta chain, codon 6 on the coding strand changes from GAG to GTG (on the template strand, CTC becomes CAC), so the mRNA codon changes from GAG to GUG and glutamic acid (Glu) becomes valine (Val). (The positions are counted from the first amino acid of the finished chain, which is valine, because the starting methionine is removed.
One amino acid matters because of where it sits. Glu is charged and hydrophilic, and Val is non-polar. Position 6 lies on the outside of the haemoglobin molecule, so the valine makes a non-polar patch there that sticks to a pocket on a neighbouring molecule. When oxygen is low, the molecules join into long stiff fibres that bend red blood cells into sickle shapes. The sickled cells block small blood vessels, which causes pain and damage to organs, and they are destroyed early, so the person has too few red blood cells, which is sickle cell anaemia. The haemoglobin itself still carries oxygen: the harm comes from the fibres, and from the cells' shape and short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40 of 60: One base, one amino acid (12 min).
The plan: Chapter 7's predict box (GAA to GAG) first, then figure 7.1, Fold a protein (make the sickle cell change, fold both and make a second copy of each) and Same, Swapped, Stopped. Then Sort the substitutions.
A mutation is a change in the base sequence of a gene. A point mutation changes one base, and the commonest kind is a base substitution: one base swapped for another, which changes one codon. What that does to the polypeptide depends on the new codon. If it stands for the same amino acid, the mutation is silent, which the code's degeneracy allows. If it stands for a different amino acid, it is missense. If it is a stop codon, it is nonsense, and the chain ends early, usually too short to work.
Sickle cell anaemia is the guide's example of a point mutation that changes a protein. Haemoglobin carries oxygen in red blood cells. In the gene for its beta chain, codon 6 on the coding strand changes from GAG to GTG (on the template strand, CTC becomes CAC), so the mRNA codon changes from GAG to GUG and glutamic acid (Glu) becomes valine (Val). (The positions are counted from the first amino acid of the finished chain, which is valine, because the starting methionine is removed.
One amino acid matters because of where it sits. Glu is charged and hydrophilic, and Val is non-polar. Position 6 lies on the outside of the haemoglobin molecule, so the valine makes a non-polar patch there that sticks to a pocket on a neighbouring molecule. When oxygen is low, the molecules join into long stiff fibres that bend red blood cells into sickle shapes. The sickled cells block small blood vessels, which causes pain and damage to organs, and they are destroyed early, so the person has too few red blood cells, which is sickle cell anaemia. The haemoglobin itself still carries oxygen: the harm comes from the fibres, and from the cells' shape and short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40 of 60: One base, one amino acid (12 min).
The plan: Chapter 7's predict box (GAA to GAG) first, then figure 7.1, Fold a protein (make the sickle cell change, fold both and make a second copy of each) and Same, Swapped, Stopped. Then Sort the substitutions.
A mutation is a change in the base sequence of a gene. A point mutation changes one base, and the commonest kind is a base substitution: one base swapped for another, which changes one codon. What that does to the polypeptide depends on the new codon. If it stands for the same amino acid, the mutation is silent, which the code's degeneracy allows. If it stands for a different amino acid, it is missense. If it is a stop codon, it is nonsense, and the chain ends early, usually too short to work.
Sickle cell anaemia is the guide's example of a point mutation that changes a protein. Haemoglobin carries oxygen in red blood cells. In the gene for its beta chain, codon 6 on the coding strand changes from GAG to GTG (on the template strand, CTC becomes CAC), so the mRNA codon changes from GAG to GUG and glutamic acid (Glu) becomes valine (Val). (The positions are counted from the first amino acid of the finished chain, which is valine, because the starting methionine is removed.
One amino acid matters because of where it sits. Glu is charged and hydrophilic, and Val is non-polar. Position 6 lies on the outside of the haemoglobin molecule, so the valine makes a non-polar patch there that sticks to a pocket on a neighbouring molecule. When oxygen is low, the molecules join into long stiff fibres that bend red blood cells into sickle shapes. The sickled cells block small blood vessels, which causes pain and damage to organs, and they are destroyed early, so the person has too few red blood cells, which is sickle cell anaemia. The haemoglobin itself still carries oxygen: the harm comes from the fibres, and from the cells' shape and short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40 of 60: One base, one amino acid (12 min).
The plan: Chapter 7's predict box (GAA to GAG) first, then figure 7.1, Fold a protein (make the sickle cell change, fold both and make a second copy of each) and Same, Swapped, Stopped. Then Sort the substitutions.
A mutation is a change in the base sequence of a gene. A point mutation changes one base, and the commonest kind is a base substitution: one base swapped for another, which changes one codon. What that does to the polypeptide depends on the new codon. If it stands for the same amino acid, the mutation is silent, which the code's degeneracy allows. If it stands for a different amino acid, it is missense. If it is a stop codon, it is nonsense, and the chain ends early, usually too short to work.
Sickle cell anaemia is the guide's example of a point mutation that changes a protein. Haemoglobin carries oxygen in red blood cells. In the gene for its beta chain, codon 6 on the coding strand changes from GAG to GTG (on the template strand, CTC becomes CAC), so the mRNA codon changes from GAG to GUG and glutamic acid (Glu) becomes valine (Val). (The positions are counted from the first amino acid of the finished chain, which is valine, because the starting methionine is removed.
One amino acid matters because of where it sits. Glu is charged and hydrophilic, and Val is non-polar. Position 6 lies on the outside of the haemoglobin molecule, so the valine makes a non-polar patch there that sticks to a pocket on a neighbouring molecule. When oxygen is low, the molecules join into long stiff fibres that bend red blood cells into sickle shapes. The sickled cells block small blood vessels, which causes pain and damage to organs, and they are destroyed early, so the person has too few red blood cells, which is sickle cell anaemia. The haemoglobin itself still carries oxygen: the harm comes from the fibres, and from the cells' shape and short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40 of 60: One base, one amino acid (12 min).
The plan: Chapter 7's predict box (GAA to GAG) first, then figure 7.1, Fold a protein (make the sickle cell change, fold both and make a second copy of each) and Same, Swapped, Stopped. Then Sort the substitutions.
A mutation is a change in the base sequence of a gene. A point mutation changes one base, and the commonest kind is a base substitution: one base swapped for another, which changes one codon. What that does to the polypeptide depends on the new codon. If it stands for the same amino acid, the mutation is silent, which the code's degeneracy allows. If it stands for a different amino acid, it is missense. If it is a stop codon, it is nonsense, and the chain ends early, usually too short to work.
Sickle cell anaemia is the guide's example of a point mutation that changes a protein. Haemoglobin carries oxygen in red blood cells. In the gene for its beta chain, codon 6 on the coding strand changes from GAG to GTG (on the template strand, CTC becomes CAC), so the mRNA codon changes from GAG to GUG and glutamic acid (Glu) becomes valine (Val). (The positions are counted from the first amino acid of the finished chain, which is valine, because the starting methionine is removed.
One amino acid matters because of where it sits. Glu is charged and hydrophilic, and Val is non-polar. Position 6 lies on the outside of the haemoglobin molecule, so the valine makes a non-polar patch there that sticks to a pocket on a neighbouring molecule. When oxygen is low, the molecules join into long stiff fibres that bend red blood cells into sickle shapes. The sickled cells block small blood vessels, which causes pain and damage to organs, and they are destroyed early, so the person has too few red blood cells, which is sickle cell anaemia. The haemoglobin itself still carries oxygen: the harm comes from the fibres, and from the cells' shape and short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40 of 60: One base, one amino acid (12 min).
The plan: Chapter 7's predict box (GAA to GAG) first, then figure 7.1, Fold a protein (make the sickle cell change, fold both and make a second copy of each) and Same, Swapped, Stopped. Then Sort the substitutions.
A mutation is a change in the base sequence of a gene. A point mutation changes one base, and the commonest kind is a base substitution: one base swapped for another, which changes one codon. What that does to the polypeptide depends on the new codon. If it stands for the same amino acid, the mutation is silent, which the code's degeneracy allows. If it stands for a different amino acid, it is missense. If it is a stop codon, it is nonsense, and the chain ends early, usually too short to work.
Sickle cell anaemia is the guide's example of a point mutation that changes a protein. Haemoglobin carries oxygen in red blood cells. In the gene for its beta chain, codon 6 on the coding strand changes from GAG to GTG (on the template strand, CTC becomes CAC), so the mRNA codon changes from GAG to GUG and glutamic acid (Glu) becomes valine (Val). (The positions are counted from the first amino acid of the finished chain, which is valine, because the starting methionine is removed.
One amino acid matters because of where it sits. Glu is charged and hydrophilic, and Val is non-polar. Position 6 lies on the outside of the haemoglobin molecule, so the valine makes a non-polar patch there that sticks to a pocket on a neighbouring molecule. When oxygen is low, the molecules join into long stiff fibres that bend red blood cells into sickle shapes. The sickled cells block small blood vessels, which causes pain and damage to organs, and they are destroyed early, so the person has too few red blood cells, which is sickle cell anaemia. The haemoglobin itself still carries oxygen: the harm comes from the fibres, and from the cells' shape and short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40 of 60: One base, one amino acid (12 min).
The plan: Chapter 7's predict box (GAA to GAG) first, then figure 7.1, Fold a protein (make the sickle cell change, fold both and make a second copy of each) and Same, Swapped, Stopped. Then Sort the substitutions.
A mutation is a change in the base sequence of a gene. A point mutation changes one base, and the commonest kind is a base substitution: one base swapped for another, which changes one codon. What that does to the polypeptide depends on the new codon. If it stands for the same amino acid, the mutation is silent, which the code's degeneracy allows. If it stands for a different amino acid, it is missense. If it is a stop codon, it is nonsense, and the chain ends early, usually too short to work.
Sickle cell anaemia is the guide's example of a point mutation that changes a protein. Haemoglobin carries oxygen in red blood cells. In the gene for its beta chain, codon 6 on the coding strand changes from GAG to GTG (on the template strand, CTC becomes CAC), so the mRNA codon changes from GAG to GUG and glutamic acid (Glu) becomes valine (Val). (The positions are counted from the first amino acid of the finished chain, which is valine, because the starting methionine is removed.
One amino acid matters because of where it sits. Glu is charged and hydrophilic, and Val is non-polar. Position 6 lies on the outside of the haemoglobin molecule, so the valine makes a non-polar patch there that sticks to a pocket on a neighbouring molecule. When oxygen is low, the molecules join into long stiff fibres that bend red blood cells into sickle shapes. The sickled cells block small blood vessels, which causes pain and damage to organs, and they are destroyed early, so the person has too few red blood cells, which is sickle cell anaemia. The haemoglobin itself still carries oxygen: the harm comes from the fibres, and from the cells' shape and short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40 of 60: One base, one amino acid (12 min).
The plan: Chapter 7's predict box (GAA to GAG) first, then figure 7.1, Fold a protein (make the sickle cell change, fold both and make a second copy of each) and Same, Swapped, Stopped. Then Sort the substitutions.
A mutation is a change in the base sequence of a gene. A point mutation changes one base, and the commonest kind is a base substitution: one base swapped for another, which changes one codon. What that does to the polypeptide depends on the new codon. If it stands for the same amino acid, the mutation is silent, which the code's degeneracy allows. If it stands for a different amino acid, it is missense. If it is a stop codon, it is nonsense, and the chain ends early, usually too short to work.
Sickle cell anaemia is the guide's example of a point mutation that changes a protein. Haemoglobin carries oxygen in red blood cells. In the gene for its beta chain, codon 6 on the coding strand changes from GAG to GTG (on the template strand, CTC becomes CAC), so the mRNA codon changes from GAG to GUG and glutamic acid (Glu) becomes valine (Val). (The positions are counted from the first amino acid of the finished chain, which is valine, because the starting methionine is removed.
One amino acid matters because of where it sits. Glu is charged and hydrophilic, and Val is non-polar. Position 6 lies on the outside of the haemoglobin molecule, so the valine makes a non-polar patch there that sticks to a pocket on a neighbouring molecule. When oxygen is low, the molecules join into long stiff fibres that bend red blood cells into sickle shapes. The sickled cells block small blood vessels, which causes pain and damage to organs, and they are destroyed early, so the person has too few red blood cells, which is sickle cell anaemia. The haemoglobin itself still carries oxygen: the harm comes from the fibres, and from the cells' shape and short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40 of 60: One base, one amino acid (12 min).
The plan: Chapter 7's predict box (GAA to GAG) first, then figure 7.1, Fold a protein (make the sickle cell change, fold both and make a second copy of each) and Same, Swapped, Stopped. Then Sort the substitutions.
A mutation is a change in the base sequence of a gene. A point mutation changes one base, and the commonest kind is a base substitution: one base swapped for another, which changes one codon. What that does to the polypeptide depends on the new codon. If it stands for the same amino acid, the mutation is silent, which the code's degeneracy allows. If it stands for a different amino acid, it is missense. If it is a stop codon, it is nonsense, and the chain ends early, usually too short to work.
Sickle cell anaemia is the guide's example of a point mutation that changes a protein. Haemoglobin carries oxygen in red blood cells. In the gene for its beta chain, codon 6 on the coding strand changes from GAG to GTG (on the template strand, CTC becomes CAC), so the mRNA codon changes from GAG to GUG and glutamic acid (Glu) becomes valine (Val). (The positions are counted from the first amino acid of the finished chain, which is valine, because the starting methionine is removed.
One amino acid matters because of where it sits. Glu is charged and hydrophilic, and Val is non-polar. Position 6 lies on the outside of the haemoglobin molecule, so the valine makes a non-polar patch there that sticks to a pocket on a neighbouring molecule. When oxygen is low, the molecules join into long stiff fibres that bend red blood cells into sickle shapes. The sickled cells block small blood vessels, which causes pain and damage to organs, and they are destroyed early, so the person has too few red blood cells, which is sickle cell anaemia. The haemoglobin itself still carries oxygen: the harm comes from the fibres, and from the cells' shape and short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40 of 60: One base, one amino acid (12 min).
The plan: Chapter 7's predict box (GAA to GAG) first, then figure 7.1, Fold a protein (make the sickle cell change, fold both and make a second copy of each) and Same, Swapped, Stopped. Then Sort the substitutions.
A mutation is a change in the base sequence of a gene. A point mutation changes one base, and the commonest kind is a base substitution: one base swapped for another, which changes one codon. What that does to the polypeptide depends on the new codon. If it stands for the same amino acid, the mutation is silent, which the code's degeneracy allows. If it stands for a different amino acid, it is missense. If it is a stop codon, it is nonsense, and the chain ends early, usually too short to work.
Sickle cell anaemia is the guide's example of a point mutation that changes a protein. Haemoglobin carries oxygen in red blood cells. In the gene for its beta chain, codon 6 on the coding strand changes from GAG to GTG (on the template strand, CTC becomes CAC), so the mRNA codon changes from GAG to GUG and glutamic acid (Glu) becomes valine (Val). (The positions are counted from the first amino acid of the finished chain, which is valine, because the starting methionine is removed.
One amino acid matters because of where it sits. Glu is charged and hydrophilic, and Val is non-polar. Position 6 lies on the outside of the haemoglobin molecule, so the valine makes a non-polar patch there that sticks to a pocket on a neighbouring molecule. When oxygen is low, the molecules join into long stiff fibres that bend red blood cells into sickle shapes. The sickled cells block small blood vessels, which causes pain and damage to organs, and they are destroyed early, so the person has too few red blood cells, which is sickle cell anaemia. The haemoglobin itself still carries oxygen: the harm comes from the fibres, and from the cells' shape and short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40 of 60: One base, one amino acid (12 min).
The plan: Chapter 7's predict box (GAA to GAG) first, then figure 7.1, Fold a protein (make the sickle cell change, fold both and make a second copy of each) and Same, Swapped, Stopped. Then Sort the substitutions.
A mutation is a change in the base sequence of a gene. A point mutation changes one base, and the commonest kind is a base substitution: one base swapped for another, which changes one codon. What that does to the polypeptide depends on the new codon. If it stands for the same amino acid, the mutation is silent, which the code's degeneracy allows. If it stands for a different amino acid, it is missense. If it is a stop codon, it is nonsense, and the chain ends early, usually too short to work.
Sickle cell anaemia is the guide's example of a point mutation that changes a protein. Haemoglobin carries oxygen in red blood cells. In the gene for its beta chain, codon 6 on the coding strand changes from GAG to GTG (on the template strand, CTC becomes CAC), so the mRNA codon changes from GAG to GUG and glutamic acid (Glu) becomes valine (Val). (The positions are counted from the first amino acid of the finished chain, which is valine, because the starting methionine is removed.
One amino acid matters because of where it sits. Glu is charged and hydrophilic, and Val is non-polar. Position 6 lies on the outside of the haemoglobin molecule, so the valine makes a non-polar patch there that sticks to a pocket on a neighbouring molecule. When oxygen is low, the molecules join into long stiff fibres that bend red blood cells into sickle shapes. The sickled cells block small blood vessels, which causes pain and damage to organs, and they are destroyed early, so the person has too few red blood cells, which is sickle cell anaemia. The haemoglobin itself still carries oxygen: the harm comes from the fibres, and from the cells' shape and short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40 of 60: One base, one amino acid (12 min).
The plan: Chapter 7's predict box (GAA to GAG) first, then figure 7.1, Fold a protein (make the sickle cell change, fold both and make a second copy of each) and Same, Swapped, Stopped. Then Sort the substitutions.
Answer: C. GAA and GAG both code for glutamic acid (the code is degenerate), so the polypeptide is the same: a silent mutation. Compare the sickle cell change, GAG to GUG, where the second base changes and Glu becomes Val.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40 of 60: One base, one amino acid (12 min).
The plan: Chapter 7's predict box (GAA to GAG) first, then figure 7.1, Fold a protein (make the sickle cell change, fold both and make a second copy of each) and Same, Swapped, Stopped. Then Sort the substitutions.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40 of 60: One base, one amino acid (12 min).
The plan: Chapter 7's predict box (GAA to GAG) first, then figure 7.1, Fold a protein (make the sickle cell change, fold both and make a second copy of each) and Same, Swapped, Stopped. Then Sort the substitutions.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40 of 60: One base, one amino acid (12 min).
The plan: Chapter 7's predict box (GAA to GAG) first, then figure 7.1, Fold a protein (make the sickle cell change, fold both and make a second copy of each) and Same, Swapped, Stopped. Then Sort the substitutions.
Same: Silent (the same amino acid)
Swapped: Missense (a different amino acid)
Stopped: Nonsense (a stop codon: the chain ends early)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52 of 60: The protein factory (12 min).
The plan: In pairs, on a device each: rounds 1, 3 and 4 (round 2 and round 5 for homework).
The activity: The protein factory. One device per pair.
Needs: one device per pair.
The time: 12 minutes, minutes 40 to 52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52 to 60 of 60: Exit (8 min).
The plan: A short written question on translation or elongation from the D1.2 exam maker (in Practise and revise), marked in pairs against its markscheme.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52 to 60 of 60: Exit (8 min).
The plan: A short written question on translation or elongation from the D1.2 exam maker (in Practise and revise), marked in pairs against its markscheme.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https://www.biologybybradford.com/exam-maker/sit?topics=D1.2&amp;level=SL&amp;paper=quiz&amp;marks=15&amp;src=ep
The guide: https://www.biologybybradford.com/guides/ib-biology-d1-2-protein-synthesis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DB87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D1.2  ·  Protein synthesis  ·  Lesson 3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video" Target="../media/media-14-1.mp4"/><Relationship Id="rId2" Type="http://schemas.microsoft.com/office/2007/relationships/media" Target="../media/media-14-1.mp4"/><Relationship Id="rId3" Type="http://schemas.openxmlformats.org/officeDocument/2006/relationships/image" Target="../media/image-14-3.png"/><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2.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2.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2.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2.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2.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2.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2.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2.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2.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2.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hyperlink" Target="https://www.biologybybradford.com/exam-maker/sit?topics=D1.2&amp;level=SL&amp;paper=quiz&amp;marks=15&amp;src=ep" TargetMode="External"/><Relationship Id="rId2" Type="http://schemas.openxmlformats.org/officeDocument/2006/relationships/hyperlink" Target="https://www.biologybybradford.com/guides/ib-biology-d1-2-protein-synthesis" TargetMode="External"/><Relationship Id="rId3" Type="http://schemas.openxmlformats.org/officeDocument/2006/relationships/hyperlink" Target="https://www.biologybybradford.com/guides/ib-biology-d1-2-protein-synthesis#elongation" TargetMode="External"/><Relationship Id="rId4" Type="http://schemas.openxmlformats.org/officeDocument/2006/relationships/hyperlink" Target="https://www.biologybybradford.com/guides/ib-biology-d1-2-protein-synthesis#sickle-cell" TargetMode="External"/><Relationship Id="rId5" Type="http://schemas.openxmlformats.org/officeDocument/2006/relationships/hyperlink" Target="https://www.biologybybradford.com/tools/tarsia?topics=ib:D1.2&amp;level=HL" TargetMode="External"/><Relationship Id="rId6" Type="http://schemas.openxmlformats.org/officeDocument/2006/relationships/hyperlink" Target="https://www.biologybybradford.com/tools/dominos?topics=ib:D1.2&amp;level=HL" TargetMode="External"/><Relationship Id="rId7" Type="http://schemas.openxmlformats.org/officeDocument/2006/relationships/hyperlink" Target="https://www.biologybybradford.com/tools/picture-reveal?topics=ib:D1.2&amp;level=HL" TargetMode="External"/><Relationship Id="rId8" Type="http://schemas.openxmlformats.org/officeDocument/2006/relationships/hyperlink" Target="https://www.biologybybradford.com/tools/pub-quiz?topics=ib:D1.2&amp;level=HL" TargetMode="External"/><Relationship Id="rId9" Type="http://schemas.openxmlformats.org/officeDocument/2006/relationships/hyperlink" Target="https://www.biologybybradford.com/escape-rooms?bank=ib:D1.2&amp;level=HL#bank" TargetMode="External"/><Relationship Id="rId10" Type="http://schemas.openxmlformats.org/officeDocument/2006/relationships/hyperlink" Target="https://www.biologybybradford.com/mcqs/ib-biology-topic-d-1-2-protein-synthesis" TargetMode="External"/><Relationship Id="rId11" Type="http://schemas.openxmlformats.org/officeDocument/2006/relationships/hyperlink" Target="https://www.biologybybradford.com/tools/revision-maps/d1-2-protein-synthesis" TargetMode="External"/><Relationship Id="rId12" Type="http://schemas.openxmlformats.org/officeDocument/2006/relationships/hyperlink" Target="https://www.biologybybradford.com/exam-maker/ib/d1-2-protein-synthesis" TargetMode="External"/><Relationship Id="rId13" Type="http://schemas.openxmlformats.org/officeDocument/2006/relationships/hyperlink" Target="https://www.splycr.com/?set=c5201069-60fa-5969-8321-492c75f6c0cf" TargetMode="External"/><Relationship Id="rId14" Type="http://schemas.openxmlformats.org/officeDocument/2006/relationships/slideLayout" Target="../slideLayouts/slideLayout2.xml"/><Relationship Id="rId15"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D1.2</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3 OF 6</a:t>
            </a:r>
            <a:endParaRPr lang="en-US" sz="1100" dirty="0"/>
          </a:p>
        </p:txBody>
      </p:sp>
      <p:sp>
        <p:nvSpPr>
          <p:cNvPr id="6" name="Text 4"/>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Protein synthesis</a:t>
            </a:r>
            <a:endParaRPr lang="en-US" sz="1800" dirty="0"/>
          </a:p>
        </p:txBody>
      </p:sp>
      <p:sp>
        <p:nvSpPr>
          <p:cNvPr id="7" name="Text 5"/>
          <p:cNvSpPr/>
          <p:nvPr/>
        </p:nvSpPr>
        <p:spPr>
          <a:xfrm>
            <a:off x="822960" y="1691640"/>
            <a:ext cx="5486400" cy="1737360"/>
          </a:xfrm>
          <a:prstGeom prst="rect">
            <a:avLst/>
          </a:prstGeom>
          <a:noFill/>
          <a:ln/>
        </p:spPr>
        <p:txBody>
          <a:bodyPr wrap="square" rtlCol="0" anchor="t">
            <a:normAutofit/>
          </a:bodyPr>
          <a:lstStyle/>
          <a:p>
            <a:pPr indent="0" marL="0">
              <a:buNone/>
            </a:pPr>
            <a:r>
              <a:rPr lang="en-US" sz="3650" b="1" dirty="0">
                <a:solidFill>
                  <a:srgbClr val="1A3A2A"/>
                </a:solidFill>
                <a:latin typeface="Arial" pitchFamily="34" charset="0"/>
                <a:ea typeface="Arial" pitchFamily="34" charset="-122"/>
                <a:cs typeface="Arial" pitchFamily="34" charset="-120"/>
              </a:rPr>
              <a:t>Building the chain, and one base wrong</a:t>
            </a:r>
            <a:endParaRPr lang="en-US" sz="3650" dirty="0"/>
          </a:p>
        </p:txBody>
      </p:sp>
      <p:sp>
        <p:nvSpPr>
          <p:cNvPr id="8" name="Text 6"/>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D1.2.10, D1.2.11</a:t>
            </a:r>
            <a:endParaRPr lang="en-US" sz="1600" dirty="0"/>
          </a:p>
        </p:txBody>
      </p:sp>
      <p:sp>
        <p:nvSpPr>
          <p:cNvPr id="9" name="Text 7"/>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Elongation one codon at a time, peptide bonds, and how one substitution causes sickle cell anaemia</a:t>
            </a:r>
            <a:endParaRPr lang="en-US" sz="1700" dirty="0"/>
          </a:p>
        </p:txBody>
      </p:sp>
      <p:sp>
        <p:nvSpPr>
          <p:cNvPr id="10" name="Text 8"/>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6, 7</a:t>
            </a:r>
            <a:endParaRPr lang="en-US" sz="1300" dirty="0"/>
          </a:p>
        </p:txBody>
      </p:sp>
      <p:sp>
        <p:nvSpPr>
          <p:cNvPr id="11" name="Shape 9"/>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2" name="Text 10"/>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3" name="Text 11"/>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Describe how the ribosome moves one codon at a time, joining each amino acid to the chain with a peptide bond  (D1.2.10)</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how one base change in the haemoglobin gene causes sickle cell anaemia  (D1.2.11)</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Translation in order</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Eight cards put in the order a message meets them.</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6:00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36245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CARD SORT</a:t>
            </a:r>
            <a:endParaRPr lang="en-US" sz="1100" dirty="0"/>
          </a:p>
        </p:txBody>
      </p:sp>
      <p:sp>
        <p:nvSpPr>
          <p:cNvPr id="4" name="Text 2"/>
          <p:cNvSpPr/>
          <p:nvPr/>
        </p:nvSpPr>
        <p:spPr>
          <a:xfrm>
            <a:off x="195681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6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Translation in order</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Sets of cards.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Eight cards to put in the order a message meets them: mRNA, ribosome, codon, anticodon, tRNA, amino acid, peptide bond, polypeptide. Then one sentence linking each pair of neighbours.</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The elongation cycle</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6: One codon at a time</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36758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D1.2.10 Elongation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codon at a time</a:t>
            </a:r>
            <a:endParaRPr lang="en-US" sz="2800" dirty="0"/>
          </a:p>
        </p:txBody>
      </p:sp>
      <p:sp>
        <p:nvSpPr>
          <p:cNvPr id="5" name="Shape 3"/>
          <p:cNvSpPr/>
          <p:nvPr/>
        </p:nvSpPr>
        <p:spPr>
          <a:xfrm>
            <a:off x="2805068" y="1581912"/>
            <a:ext cx="658155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914796" y="1691640"/>
            <a:ext cx="636210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next tRNA pairs with the open codon.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36758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D1.2.10 Elongation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codon at a time</a:t>
            </a:r>
            <a:endParaRPr lang="en-US" sz="2800" dirty="0"/>
          </a:p>
        </p:txBody>
      </p:sp>
      <p:sp>
        <p:nvSpPr>
          <p:cNvPr id="5" name="Shape 3"/>
          <p:cNvSpPr/>
          <p:nvPr/>
        </p:nvSpPr>
        <p:spPr>
          <a:xfrm>
            <a:off x="2805068" y="1581912"/>
            <a:ext cx="658155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914796" y="1691640"/>
            <a:ext cx="636210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peptide bond joins the chain to its amino acid.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36758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D1.2.10 Elongation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codon at a time</a:t>
            </a:r>
            <a:endParaRPr lang="en-US" sz="2800" dirty="0"/>
          </a:p>
        </p:txBody>
      </p:sp>
      <p:sp>
        <p:nvSpPr>
          <p:cNvPr id="5" name="Shape 3"/>
          <p:cNvSpPr/>
          <p:nvPr/>
        </p:nvSpPr>
        <p:spPr>
          <a:xfrm>
            <a:off x="2805068" y="1581912"/>
            <a:ext cx="658155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914796" y="1691640"/>
            <a:ext cx="636210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ribosome moves one codon along.</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36758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D1.2.10 Elongation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codon at a time</a:t>
            </a:r>
            <a:endParaRPr lang="en-US" sz="2800" dirty="0"/>
          </a:p>
        </p:txBody>
      </p:sp>
      <p:sp>
        <p:nvSpPr>
          <p:cNvPr id="5" name="Shape 3"/>
          <p:cNvSpPr/>
          <p:nvPr/>
        </p:nvSpPr>
        <p:spPr>
          <a:xfrm>
            <a:off x="2805068" y="1581912"/>
            <a:ext cx="658155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914796" y="1691640"/>
            <a:ext cx="636210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empty tRNA leaves. Repeat.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36758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D1.2.10 Elongation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codon at a time</a:t>
            </a:r>
            <a:endParaRPr lang="en-US" sz="2800" dirty="0"/>
          </a:p>
        </p:txBody>
      </p:sp>
      <p:sp>
        <p:nvSpPr>
          <p:cNvPr id="5" name="Shape 3"/>
          <p:cNvSpPr/>
          <p:nvPr/>
        </p:nvSpPr>
        <p:spPr>
          <a:xfrm>
            <a:off x="438912" y="1882387"/>
            <a:ext cx="6803136" cy="4099066"/>
          </a:xfrm>
          <a:prstGeom prst="roundRect">
            <a:avLst>
              <a:gd name="adj" fmla="val 2677"/>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992115"/>
            <a:ext cx="6583680" cy="387961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A tRNA whose anticodon pairs with the codon in the free place binds, bringing its amino acid.</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The ribosome joins the chain to that amino acid with a peptide bond. This is a condensation reaction, so a molecule of water is released, and the chain now hangs from the newest tRNA.</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The ribosome moves one codon, three bases, along the mRNA, towards its 3′ end.</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The tRNA that handed over the chain leaves, free to collect another amino acid.</a:t>
            </a:r>
            <a:endParaRPr lang="en-US" sz="16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36758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D1.2.10 Elongation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codon at a time</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tRNA whose anticodon pairs with the codon brings the right amino acid.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codon 2: GCU, Ala</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36758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D1.2.10 Elongation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codon at a time</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peptide bond joins the chain to the new amino acid.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codon 2: GCU, Ala</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36758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D1.2.10 Elongation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codon at a time</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ribosome moves along one codon, and the empty tRNA leaves to collect another amino acid.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codon 3: AAG, Lys</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36758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D1.2.10 Elongation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codon at a time</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At a stop codon no tRNA fits, and the polypeptide is released.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codon 6: UAA, stop</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36758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D1.2.10 Elongation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codon at a time</a:t>
            </a:r>
            <a:endParaRPr lang="en-US" sz="2800" dirty="0"/>
          </a:p>
        </p:txBody>
      </p:sp>
      <p:sp>
        <p:nvSpPr>
          <p:cNvPr id="5" name="Text 3"/>
          <p:cNvSpPr/>
          <p:nvPr/>
        </p:nvSpPr>
        <p:spPr>
          <a:xfrm>
            <a:off x="10088575"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PLAY IT</a:t>
            </a:r>
            <a:endParaRPr lang="en-US" sz="1100" dirty="0"/>
          </a:p>
        </p:txBody>
      </p:sp>
      <p:sp>
        <p:nvSpPr>
          <p:cNvPr id="6" name="Shape 4"/>
          <p:cNvSpPr/>
          <p:nvPr/>
        </p:nvSpPr>
        <p:spPr>
          <a:xfrm>
            <a:off x="3055645" y="1600200"/>
            <a:ext cx="6080406" cy="4343400"/>
          </a:xfrm>
          <a:prstGeom prst="roundRect">
            <a:avLst>
              <a:gd name="adj" fmla="val 2105"/>
            </a:avLst>
          </a:prstGeom>
          <a:solidFill>
            <a:srgbClr val="FBFDFB"/>
          </a:solidFill>
          <a:ln w="19050">
            <a:solidFill>
              <a:srgbClr val="1A3A2A"/>
            </a:solidFill>
            <a:prstDash val="solid"/>
          </a:ln>
        </p:spPr>
      </p:sp>
      <p:pic>
        <p:nvPicPr>
          <p:cNvPr id="26"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3147085" y="1691640"/>
            <a:ext cx="5897526" cy="4160520"/>
          </a:xfrm>
          <a:prstGeom prst="rect">
            <a:avLst/>
          </a:prstGeom>
        </p:spPr>
      </p:pic>
      <p:sp>
        <p:nvSpPr>
          <p:cNvPr id="8" name="Text 5"/>
          <p:cNvSpPr/>
          <p:nvPr/>
        </p:nvSpPr>
        <p:spPr>
          <a:xfrm>
            <a:off x="731520" y="6016752"/>
            <a:ext cx="10728655" cy="365760"/>
          </a:xfrm>
          <a:prstGeom prst="rect">
            <a:avLst/>
          </a:prstGeom>
          <a:noFill/>
          <a:ln/>
        </p:spPr>
        <p:txBody>
          <a:bodyPr wrap="square" rtlCol="0" anchor="ctr">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One codon at a time: click to play. It loops every 32 seconds.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Amino acids in the chain are joined by peptide bonds, not hydrogen bonds. The hydrogen bonds are between codon and anticodon, and they break as each tRNA leaves.</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polypeptide is 150 amino acids long. How many codons did the ribosome read to make it, counting the codon that ended it?</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150</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151</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450</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polypeptide is 150 amino acids long. How many codons did the ribosome read to make it, counting the codon that ended it?</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150</a:t>
            </a:r>
            <a:endParaRPr lang="en-US" sz="1900" dirty="0"/>
          </a:p>
        </p:txBody>
      </p:sp>
      <p:sp>
        <p:nvSpPr>
          <p:cNvPr id="6" name="Text 4"/>
          <p:cNvSpPr/>
          <p:nvPr/>
        </p:nvSpPr>
        <p:spPr>
          <a:xfrm>
            <a:off x="731520" y="293014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151</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450</a:t>
            </a:r>
            <a:endParaRPr lang="en-US" sz="1900" dirty="0"/>
          </a:p>
        </p:txBody>
      </p:sp>
      <p:sp>
        <p:nvSpPr>
          <p:cNvPr id="8" name="Text 6"/>
          <p:cNvSpPr/>
          <p:nvPr/>
        </p:nvSpPr>
        <p:spPr>
          <a:xfrm>
            <a:off x="731520" y="4309872"/>
            <a:ext cx="10728655" cy="201777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One codon for each amino acid, 150, plus the stop codon that ended the chain: 151. That is 453 bases of mRNA. 450 is the number of bases for the 150 amino acids alone, not the number of codons.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28</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MODEL</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Paper ribosome</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Printed strips and cards, scissors, paper clips.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1900" dirty="0">
                <a:solidFill>
                  <a:srgbClr val="1A3A2A"/>
                </a:solidFill>
                <a:latin typeface="Arial" pitchFamily="34" charset="0"/>
                <a:ea typeface="Arial" pitchFamily="34" charset="-122"/>
                <a:cs typeface="Arial" pitchFamily="34" charset="-120"/>
              </a:rPr>
              <a:t>A long mRNA strip (the demonstration gene of chapters 1 to 7, printed in codons), a ribosome card with two windows cut in it, and tRNA cards with the anticodon at the foot and an amino acid on a paper clip at the top. Groups slide the ribosome one codon at a time, dock the tRNA, move the paper clips onto the newest one, and send the empty tRNA back. Then ask what the model leaves out, and what it gets wrong: it has no energy, nothing forces the right tRNA to arrive, real bonds are chemical, and a ribosome is made of RNA and protein.</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40</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4</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One base, one amino acid</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7: One base, one amino acid</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40</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In a gene, one base changes so that an mRNA codon GAA becomes GAG. What happens to the polypeptide?</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Glu is replaced by another amino acid</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The chain stops at that codon</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No change: GAG also codes for Glu</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40</a:t>
            </a:r>
            <a:endParaRPr lang="en-US" sz="1000" dirty="0"/>
          </a:p>
        </p:txBody>
      </p:sp>
      <p:sp>
        <p:nvSpPr>
          <p:cNvPr id="3" name="Text 1"/>
          <p:cNvSpPr/>
          <p:nvPr/>
        </p:nvSpPr>
        <p:spPr>
          <a:xfrm>
            <a:off x="457200" y="320040"/>
            <a:ext cx="65928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D1.2.11 Mutations that change protein structure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base, one amino acid</a:t>
            </a:r>
            <a:endParaRPr lang="en-US" sz="2800" dirty="0"/>
          </a:p>
        </p:txBody>
      </p:sp>
      <p:sp>
        <p:nvSpPr>
          <p:cNvPr id="5" name="Shape 3"/>
          <p:cNvSpPr/>
          <p:nvPr/>
        </p:nvSpPr>
        <p:spPr>
          <a:xfrm>
            <a:off x="3799130" y="1581912"/>
            <a:ext cx="459343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908858" y="1691640"/>
            <a:ext cx="437397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One base differs in the gene for haemoglobin's beta chain.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40</a:t>
            </a:r>
            <a:endParaRPr lang="en-US" sz="1000" dirty="0"/>
          </a:p>
        </p:txBody>
      </p:sp>
      <p:sp>
        <p:nvSpPr>
          <p:cNvPr id="3" name="Text 1"/>
          <p:cNvSpPr/>
          <p:nvPr/>
        </p:nvSpPr>
        <p:spPr>
          <a:xfrm>
            <a:off x="457200" y="320040"/>
            <a:ext cx="65928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D1.2.11 Mutations that change protein structure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base, one amino acid</a:t>
            </a:r>
            <a:endParaRPr lang="en-US" sz="2800" dirty="0"/>
          </a:p>
        </p:txBody>
      </p:sp>
      <p:sp>
        <p:nvSpPr>
          <p:cNvPr id="5" name="Shape 3"/>
          <p:cNvSpPr/>
          <p:nvPr/>
        </p:nvSpPr>
        <p:spPr>
          <a:xfrm>
            <a:off x="3799130" y="1581912"/>
            <a:ext cx="459343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908858" y="1691640"/>
            <a:ext cx="437397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So one codon in the mRNA differs.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40</a:t>
            </a:r>
            <a:endParaRPr lang="en-US" sz="1000" dirty="0"/>
          </a:p>
        </p:txBody>
      </p:sp>
      <p:sp>
        <p:nvSpPr>
          <p:cNvPr id="3" name="Text 1"/>
          <p:cNvSpPr/>
          <p:nvPr/>
        </p:nvSpPr>
        <p:spPr>
          <a:xfrm>
            <a:off x="457200" y="320040"/>
            <a:ext cx="65928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D1.2.11 Mutations that change protein structure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base, one amino acid</a:t>
            </a:r>
            <a:endParaRPr lang="en-US" sz="2800" dirty="0"/>
          </a:p>
        </p:txBody>
      </p:sp>
      <p:sp>
        <p:nvSpPr>
          <p:cNvPr id="5" name="Shape 3"/>
          <p:cNvSpPr/>
          <p:nvPr/>
        </p:nvSpPr>
        <p:spPr>
          <a:xfrm>
            <a:off x="3799130" y="1581912"/>
            <a:ext cx="459343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908858" y="1691640"/>
            <a:ext cx="437397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So one amino acid differs: valine for glutamic acid.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40</a:t>
            </a:r>
            <a:endParaRPr lang="en-US" sz="1000" dirty="0"/>
          </a:p>
        </p:txBody>
      </p:sp>
      <p:sp>
        <p:nvSpPr>
          <p:cNvPr id="3" name="Text 1"/>
          <p:cNvSpPr/>
          <p:nvPr/>
        </p:nvSpPr>
        <p:spPr>
          <a:xfrm>
            <a:off x="457200" y="320040"/>
            <a:ext cx="65928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D1.2.11 Mutations that change protein structure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base, one amino acid</a:t>
            </a:r>
            <a:endParaRPr lang="en-US" sz="2800" dirty="0"/>
          </a:p>
        </p:txBody>
      </p:sp>
      <p:sp>
        <p:nvSpPr>
          <p:cNvPr id="5" name="Shape 3"/>
          <p:cNvSpPr/>
          <p:nvPr/>
        </p:nvSpPr>
        <p:spPr>
          <a:xfrm>
            <a:off x="3799130" y="1581912"/>
            <a:ext cx="459343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908858" y="1691640"/>
            <a:ext cx="437397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non-polar valine makes the molecules stick into fibres.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40</a:t>
            </a:r>
            <a:endParaRPr lang="en-US" sz="1000" dirty="0"/>
          </a:p>
        </p:txBody>
      </p:sp>
      <p:sp>
        <p:nvSpPr>
          <p:cNvPr id="3" name="Text 1"/>
          <p:cNvSpPr/>
          <p:nvPr/>
        </p:nvSpPr>
        <p:spPr>
          <a:xfrm>
            <a:off x="457200" y="320040"/>
            <a:ext cx="65928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D1.2.11 Mutations that change protein structure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base, one amino acid</a:t>
            </a:r>
            <a:endParaRPr lang="en-US" sz="2800" dirty="0"/>
          </a:p>
        </p:txBody>
      </p:sp>
      <p:sp>
        <p:nvSpPr>
          <p:cNvPr id="5" name="Shape 3"/>
          <p:cNvSpPr/>
          <p:nvPr/>
        </p:nvSpPr>
        <p:spPr>
          <a:xfrm>
            <a:off x="3799130" y="1581912"/>
            <a:ext cx="459343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908858" y="1691640"/>
            <a:ext cx="437397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Fibres bend the cells into sickles that block small vessels.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40</a:t>
            </a:r>
            <a:endParaRPr lang="en-US" sz="1000" dirty="0"/>
          </a:p>
        </p:txBody>
      </p:sp>
      <p:sp>
        <p:nvSpPr>
          <p:cNvPr id="3" name="Text 1"/>
          <p:cNvSpPr/>
          <p:nvPr/>
        </p:nvSpPr>
        <p:spPr>
          <a:xfrm>
            <a:off x="457200" y="320040"/>
            <a:ext cx="65928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D1.2.11 Mutations that change protein structure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base, one amino acid</a:t>
            </a:r>
            <a:endParaRPr lang="en-US" sz="2800" dirty="0"/>
          </a:p>
        </p:txBody>
      </p:sp>
      <p:sp>
        <p:nvSpPr>
          <p:cNvPr id="5" name="Shape 3"/>
          <p:cNvSpPr/>
          <p:nvPr/>
        </p:nvSpPr>
        <p:spPr>
          <a:xfrm>
            <a:off x="1170374" y="1627632"/>
            <a:ext cx="5340211"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280102" y="1737360"/>
            <a:ext cx="5120755"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mutation is a change in the base sequence of a gene.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point mutation changes one base, and the commonest kind is a base substitution: one base swapped for another, which changes one codon.</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If it stands for the same amino acid, the mutation is silent, which the code's degeneracy allows.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If it stands for a different amino acid, it is missense.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40</a:t>
            </a:r>
            <a:endParaRPr lang="en-US" sz="1000" dirty="0"/>
          </a:p>
        </p:txBody>
      </p:sp>
      <p:sp>
        <p:nvSpPr>
          <p:cNvPr id="3" name="Text 1"/>
          <p:cNvSpPr/>
          <p:nvPr/>
        </p:nvSpPr>
        <p:spPr>
          <a:xfrm>
            <a:off x="457200" y="320040"/>
            <a:ext cx="65928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D1.2.11 Mutations that change protein structure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base, one amino acid</a:t>
            </a:r>
            <a:endParaRPr lang="en-US" sz="2800" dirty="0"/>
          </a:p>
        </p:txBody>
      </p:sp>
      <p:sp>
        <p:nvSpPr>
          <p:cNvPr id="5" name="Shape 3"/>
          <p:cNvSpPr/>
          <p:nvPr/>
        </p:nvSpPr>
        <p:spPr>
          <a:xfrm>
            <a:off x="2098226" y="1581912"/>
            <a:ext cx="799524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207954" y="1691640"/>
            <a:ext cx="777578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350" dirty="0">
                <a:solidFill>
                  <a:srgbClr val="1A3A2A"/>
                </a:solidFill>
                <a:latin typeface="Arial" pitchFamily="34" charset="0"/>
                <a:ea typeface="Arial" pitchFamily="34" charset="-122"/>
                <a:cs typeface="Arial" pitchFamily="34" charset="-120"/>
              </a:rPr>
              <a:t>The gene is transcribed and translated: Its 23 amino acids are joined by 22 peptide bonds: one of 20²³ (about 8 × 10²⁹) possible chains this long. A ribosome makes the chain one amino acid at a time, and it starts to fold as it comes out.</a:t>
            </a:r>
            <a:endParaRPr lang="en-US" sz="135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40</a:t>
            </a:r>
            <a:endParaRPr lang="en-US" sz="1000" dirty="0"/>
          </a:p>
        </p:txBody>
      </p:sp>
      <p:sp>
        <p:nvSpPr>
          <p:cNvPr id="3" name="Text 1"/>
          <p:cNvSpPr/>
          <p:nvPr/>
        </p:nvSpPr>
        <p:spPr>
          <a:xfrm>
            <a:off x="457200" y="320040"/>
            <a:ext cx="65928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D1.2.11 Mutations that change protein structure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base, one amino acid</a:t>
            </a:r>
            <a:endParaRPr lang="en-US" sz="2800" dirty="0"/>
          </a:p>
        </p:txBody>
      </p:sp>
      <p:sp>
        <p:nvSpPr>
          <p:cNvPr id="5" name="Shape 3"/>
          <p:cNvSpPr/>
          <p:nvPr/>
        </p:nvSpPr>
        <p:spPr>
          <a:xfrm>
            <a:off x="2098226" y="1581912"/>
            <a:ext cx="799524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207954" y="1691640"/>
            <a:ext cx="777578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It folds into a shape of its own, held by weak bonds between its side chains.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40</a:t>
            </a:r>
            <a:endParaRPr lang="en-US" sz="1000" dirty="0"/>
          </a:p>
        </p:txBody>
      </p:sp>
      <p:sp>
        <p:nvSpPr>
          <p:cNvPr id="3" name="Text 1"/>
          <p:cNvSpPr/>
          <p:nvPr/>
        </p:nvSpPr>
        <p:spPr>
          <a:xfrm>
            <a:off x="457200" y="320040"/>
            <a:ext cx="65928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D1.2.11 Mutations that change protein structure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base, one amino acid</a:t>
            </a:r>
            <a:endParaRPr lang="en-US" sz="2800" dirty="0"/>
          </a:p>
        </p:txBody>
      </p:sp>
      <p:sp>
        <p:nvSpPr>
          <p:cNvPr id="5" name="Shape 3"/>
          <p:cNvSpPr/>
          <p:nvPr/>
        </p:nvSpPr>
        <p:spPr>
          <a:xfrm>
            <a:off x="438912" y="2235055"/>
            <a:ext cx="6803136" cy="3393730"/>
          </a:xfrm>
          <a:prstGeom prst="roundRect">
            <a:avLst>
              <a:gd name="adj" fmla="val 3233"/>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2344783"/>
            <a:ext cx="6583680" cy="3174274"/>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mutation is a change in the base sequence of a gene.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point mutation changes one base, and the commonest kind is a base substitution: one base swapped for another, which changes one codon.</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If it stands for the same amino acid, the mutation is silent, which the code's degeneracy allows.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If it stands for a different amino acid, it is missense.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40</a:t>
            </a:r>
            <a:endParaRPr lang="en-US" sz="1000" dirty="0"/>
          </a:p>
        </p:txBody>
      </p:sp>
      <p:sp>
        <p:nvSpPr>
          <p:cNvPr id="3" name="Text 1"/>
          <p:cNvSpPr/>
          <p:nvPr/>
        </p:nvSpPr>
        <p:spPr>
          <a:xfrm>
            <a:off x="457200" y="320040"/>
            <a:ext cx="65928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D1.2.11 Mutations that change protein structure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base, one amino acid</a:t>
            </a:r>
            <a:endParaRPr lang="en-US" sz="2800" dirty="0"/>
          </a:p>
        </p:txBody>
      </p:sp>
      <p:sp>
        <p:nvSpPr>
          <p:cNvPr id="5" name="Shape 3"/>
          <p:cNvSpPr/>
          <p:nvPr/>
        </p:nvSpPr>
        <p:spPr>
          <a:xfrm>
            <a:off x="3223669" y="1581912"/>
            <a:ext cx="574435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33397" y="1691640"/>
            <a:ext cx="552490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Which strand will you copy?</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40</a:t>
            </a:r>
            <a:endParaRPr lang="en-US" sz="1000" dirty="0"/>
          </a:p>
        </p:txBody>
      </p:sp>
      <p:sp>
        <p:nvSpPr>
          <p:cNvPr id="3" name="Text 1"/>
          <p:cNvSpPr/>
          <p:nvPr/>
        </p:nvSpPr>
        <p:spPr>
          <a:xfrm>
            <a:off x="457200" y="320040"/>
            <a:ext cx="65928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D1.2.11 Mutations that change protein structure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base, one amino acid</a:t>
            </a:r>
            <a:endParaRPr lang="en-US" sz="2800" dirty="0"/>
          </a:p>
        </p:txBody>
      </p:sp>
      <p:sp>
        <p:nvSpPr>
          <p:cNvPr id="5" name="Shape 3"/>
          <p:cNvSpPr/>
          <p:nvPr/>
        </p:nvSpPr>
        <p:spPr>
          <a:xfrm>
            <a:off x="3223669" y="1581912"/>
            <a:ext cx="574435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33397" y="1691640"/>
            <a:ext cx="552490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Pick the base that pairs: RNA has U, not 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40</a:t>
            </a:r>
            <a:endParaRPr lang="en-US" sz="1000" dirty="0"/>
          </a:p>
        </p:txBody>
      </p:sp>
      <p:sp>
        <p:nvSpPr>
          <p:cNvPr id="3" name="Text 1"/>
          <p:cNvSpPr/>
          <p:nvPr/>
        </p:nvSpPr>
        <p:spPr>
          <a:xfrm>
            <a:off x="457200" y="320040"/>
            <a:ext cx="65928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D1.2.11 Mutations that change protein structure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base, one amino acid</a:t>
            </a:r>
            <a:endParaRPr lang="en-US" sz="2800" dirty="0"/>
          </a:p>
        </p:txBody>
      </p:sp>
      <p:sp>
        <p:nvSpPr>
          <p:cNvPr id="5" name="Shape 3"/>
          <p:cNvSpPr/>
          <p:nvPr/>
        </p:nvSpPr>
        <p:spPr>
          <a:xfrm>
            <a:off x="3223669" y="1581912"/>
            <a:ext cx="574435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33397" y="1691640"/>
            <a:ext cx="552490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Which tRNA’s anticodon pairs with this codon?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40</a:t>
            </a:r>
            <a:endParaRPr lang="en-US" sz="1000" dirty="0"/>
          </a:p>
        </p:txBody>
      </p:sp>
      <p:sp>
        <p:nvSpPr>
          <p:cNvPr id="3" name="Text 1"/>
          <p:cNvSpPr/>
          <p:nvPr/>
        </p:nvSpPr>
        <p:spPr>
          <a:xfrm>
            <a:off x="457200" y="320040"/>
            <a:ext cx="65928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D1.2.11 Mutations that change protein structure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base, one amino acid</a:t>
            </a:r>
            <a:endParaRPr lang="en-US" sz="2800" dirty="0"/>
          </a:p>
        </p:txBody>
      </p:sp>
      <p:sp>
        <p:nvSpPr>
          <p:cNvPr id="5" name="Shape 3"/>
          <p:cNvSpPr/>
          <p:nvPr/>
        </p:nvSpPr>
        <p:spPr>
          <a:xfrm>
            <a:off x="3223669" y="1581912"/>
            <a:ext cx="574435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33397" y="1691640"/>
            <a:ext cx="552490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One base differs. What does it do to the protein?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40</a:t>
            </a:r>
            <a:endParaRPr lang="en-US" sz="1000" dirty="0"/>
          </a:p>
        </p:txBody>
      </p:sp>
      <p:sp>
        <p:nvSpPr>
          <p:cNvPr id="3" name="Text 1"/>
          <p:cNvSpPr/>
          <p:nvPr/>
        </p:nvSpPr>
        <p:spPr>
          <a:xfrm>
            <a:off x="457200" y="320040"/>
            <a:ext cx="65928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D1.2.11 Mutations that change protein structure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base, one amino acid</a:t>
            </a:r>
            <a:endParaRPr lang="en-US" sz="2800" dirty="0"/>
          </a:p>
        </p:txBody>
      </p:sp>
      <p:sp>
        <p:nvSpPr>
          <p:cNvPr id="5" name="Shape 3"/>
          <p:cNvSpPr/>
          <p:nvPr/>
        </p:nvSpPr>
        <p:spPr>
          <a:xfrm>
            <a:off x="496664" y="1627632"/>
            <a:ext cx="6687633"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606392" y="1737360"/>
            <a:ext cx="6468177"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mutation is a change in the base sequence of a gene.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point mutation changes one base, and the commonest kind is a base substitution: one base swapped for another, which changes one codon.</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If it stands for the same amino acid, the mutation is silent, which the code's degeneracy allows.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If it stands for a different amino acid, it is missense.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40</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In a gene, one base changes so that an mRNA codon GAA becomes GAG. What happens to the polypeptide?</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Glu is replaced by another amino acid</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The chain stops at that codon</a:t>
            </a:r>
            <a:endParaRPr lang="en-US" sz="1900" dirty="0"/>
          </a:p>
        </p:txBody>
      </p:sp>
      <p:sp>
        <p:nvSpPr>
          <p:cNvPr id="7" name="Text 5"/>
          <p:cNvSpPr/>
          <p:nvPr/>
        </p:nvSpPr>
        <p:spPr>
          <a:xfrm>
            <a:off x="731520" y="322376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No change: GAG also codes for Glu</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GAA and GAG both code for glutamic acid (the code is degenerate), so the polypeptide is the same: a silent mutation. Compare the sickle cell change, GAG to GUG, where the second base changes and Glu becomes Val.</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40</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A mutation changes the gene, not the protein directly: the changed protein follows from the changed codon. And not every substitution changes the protein.</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40</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What a substitution can do</a:t>
            </a:r>
            <a:endParaRPr lang="en-US" sz="2600" dirty="0"/>
          </a:p>
        </p:txBody>
      </p:sp>
      <p:sp>
        <p:nvSpPr>
          <p:cNvPr id="5" name="Shape 3"/>
          <p:cNvSpPr/>
          <p:nvPr/>
        </p:nvSpPr>
        <p:spPr>
          <a:xfrm>
            <a:off x="230108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23010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S</a:t>
            </a:r>
            <a:endParaRPr lang="en-US" sz="6000" dirty="0"/>
          </a:p>
        </p:txBody>
      </p:sp>
      <p:sp>
        <p:nvSpPr>
          <p:cNvPr id="7" name="Text 5"/>
          <p:cNvSpPr/>
          <p:nvPr/>
        </p:nvSpPr>
        <p:spPr>
          <a:xfrm>
            <a:off x="23010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Same</a:t>
            </a:r>
            <a:endParaRPr lang="en-US" sz="1800" dirty="0"/>
          </a:p>
        </p:txBody>
      </p:sp>
      <p:sp>
        <p:nvSpPr>
          <p:cNvPr id="8" name="Shape 6"/>
          <p:cNvSpPr/>
          <p:nvPr/>
        </p:nvSpPr>
        <p:spPr>
          <a:xfrm>
            <a:off x="4907128" y="1920240"/>
            <a:ext cx="2377440"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490712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S</a:t>
            </a:r>
            <a:endParaRPr lang="en-US" sz="6000" dirty="0"/>
          </a:p>
        </p:txBody>
      </p:sp>
      <p:sp>
        <p:nvSpPr>
          <p:cNvPr id="10" name="Text 8"/>
          <p:cNvSpPr/>
          <p:nvPr/>
        </p:nvSpPr>
        <p:spPr>
          <a:xfrm>
            <a:off x="490712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Swapped</a:t>
            </a:r>
            <a:endParaRPr lang="en-US" sz="1800" dirty="0"/>
          </a:p>
        </p:txBody>
      </p:sp>
      <p:sp>
        <p:nvSpPr>
          <p:cNvPr id="11" name="Shape 9"/>
          <p:cNvSpPr/>
          <p:nvPr/>
        </p:nvSpPr>
        <p:spPr>
          <a:xfrm>
            <a:off x="7513168" y="1920240"/>
            <a:ext cx="2377440" cy="2011680"/>
          </a:xfrm>
          <a:prstGeom prst="roundRect">
            <a:avLst>
              <a:gd name="adj" fmla="val 5455"/>
            </a:avLst>
          </a:prstGeom>
          <a:solidFill>
            <a:srgbClr val="F0C33D"/>
          </a:solidFill>
          <a:ln w="19050">
            <a:solidFill>
              <a:srgbClr val="1A3A2A"/>
            </a:solidFill>
            <a:prstDash val="solid"/>
          </a:ln>
        </p:spPr>
      </p:sp>
      <p:sp>
        <p:nvSpPr>
          <p:cNvPr id="12" name="Text 10"/>
          <p:cNvSpPr/>
          <p:nvPr/>
        </p:nvSpPr>
        <p:spPr>
          <a:xfrm>
            <a:off x="75131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S</a:t>
            </a:r>
            <a:endParaRPr lang="en-US" sz="6000" dirty="0"/>
          </a:p>
        </p:txBody>
      </p:sp>
      <p:sp>
        <p:nvSpPr>
          <p:cNvPr id="13" name="Text 11"/>
          <p:cNvSpPr/>
          <p:nvPr/>
        </p:nvSpPr>
        <p:spPr>
          <a:xfrm>
            <a:off x="75131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Stopped</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40</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What a substitution can do</a:t>
            </a:r>
            <a:endParaRPr lang="en-US" sz="2600" dirty="0"/>
          </a:p>
        </p:txBody>
      </p:sp>
      <p:sp>
        <p:nvSpPr>
          <p:cNvPr id="5" name="Shape 3"/>
          <p:cNvSpPr/>
          <p:nvPr/>
        </p:nvSpPr>
        <p:spPr>
          <a:xfrm>
            <a:off x="230108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23010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S</a:t>
            </a:r>
            <a:endParaRPr lang="en-US" sz="6000" dirty="0"/>
          </a:p>
        </p:txBody>
      </p:sp>
      <p:sp>
        <p:nvSpPr>
          <p:cNvPr id="7" name="Text 5"/>
          <p:cNvSpPr/>
          <p:nvPr/>
        </p:nvSpPr>
        <p:spPr>
          <a:xfrm>
            <a:off x="23010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Same</a:t>
            </a:r>
            <a:endParaRPr lang="en-US" sz="1800" dirty="0"/>
          </a:p>
        </p:txBody>
      </p:sp>
      <p:sp>
        <p:nvSpPr>
          <p:cNvPr id="8" name="Text 6"/>
          <p:cNvSpPr/>
          <p:nvPr/>
        </p:nvSpPr>
        <p:spPr>
          <a:xfrm>
            <a:off x="230108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Silent</a:t>
            </a:r>
            <a:endParaRPr lang="en-US" sz="1800" dirty="0"/>
          </a:p>
        </p:txBody>
      </p:sp>
      <p:sp>
        <p:nvSpPr>
          <p:cNvPr id="9" name="Text 7"/>
          <p:cNvSpPr/>
          <p:nvPr/>
        </p:nvSpPr>
        <p:spPr>
          <a:xfrm>
            <a:off x="230108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the same amino acid</a:t>
            </a:r>
            <a:endParaRPr lang="en-US" sz="1300" dirty="0"/>
          </a:p>
        </p:txBody>
      </p:sp>
      <p:sp>
        <p:nvSpPr>
          <p:cNvPr id="10" name="Shape 8"/>
          <p:cNvSpPr/>
          <p:nvPr/>
        </p:nvSpPr>
        <p:spPr>
          <a:xfrm>
            <a:off x="4907128" y="1920240"/>
            <a:ext cx="2377440"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490712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S</a:t>
            </a:r>
            <a:endParaRPr lang="en-US" sz="6000" dirty="0"/>
          </a:p>
        </p:txBody>
      </p:sp>
      <p:sp>
        <p:nvSpPr>
          <p:cNvPr id="12" name="Text 10"/>
          <p:cNvSpPr/>
          <p:nvPr/>
        </p:nvSpPr>
        <p:spPr>
          <a:xfrm>
            <a:off x="490712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Swapped</a:t>
            </a:r>
            <a:endParaRPr lang="en-US" sz="1800" dirty="0"/>
          </a:p>
        </p:txBody>
      </p:sp>
      <p:sp>
        <p:nvSpPr>
          <p:cNvPr id="13" name="Text 11"/>
          <p:cNvSpPr/>
          <p:nvPr/>
        </p:nvSpPr>
        <p:spPr>
          <a:xfrm>
            <a:off x="490712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Missense</a:t>
            </a:r>
            <a:endParaRPr lang="en-US" sz="1800" dirty="0"/>
          </a:p>
        </p:txBody>
      </p:sp>
      <p:sp>
        <p:nvSpPr>
          <p:cNvPr id="14" name="Text 12"/>
          <p:cNvSpPr/>
          <p:nvPr/>
        </p:nvSpPr>
        <p:spPr>
          <a:xfrm>
            <a:off x="490712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a different amino acid</a:t>
            </a:r>
            <a:endParaRPr lang="en-US" sz="1300" dirty="0"/>
          </a:p>
        </p:txBody>
      </p:sp>
      <p:sp>
        <p:nvSpPr>
          <p:cNvPr id="15" name="Shape 13"/>
          <p:cNvSpPr/>
          <p:nvPr/>
        </p:nvSpPr>
        <p:spPr>
          <a:xfrm>
            <a:off x="7513168" y="1920240"/>
            <a:ext cx="2377440" cy="2011680"/>
          </a:xfrm>
          <a:prstGeom prst="roundRect">
            <a:avLst>
              <a:gd name="adj" fmla="val 5455"/>
            </a:avLst>
          </a:prstGeom>
          <a:solidFill>
            <a:srgbClr val="F0C33D"/>
          </a:solidFill>
          <a:ln w="19050">
            <a:solidFill>
              <a:srgbClr val="1A3A2A"/>
            </a:solidFill>
            <a:prstDash val="solid"/>
          </a:ln>
        </p:spPr>
      </p:sp>
      <p:sp>
        <p:nvSpPr>
          <p:cNvPr id="16" name="Text 14"/>
          <p:cNvSpPr/>
          <p:nvPr/>
        </p:nvSpPr>
        <p:spPr>
          <a:xfrm>
            <a:off x="75131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S</a:t>
            </a:r>
            <a:endParaRPr lang="en-US" sz="6000" dirty="0"/>
          </a:p>
        </p:txBody>
      </p:sp>
      <p:sp>
        <p:nvSpPr>
          <p:cNvPr id="17" name="Text 15"/>
          <p:cNvSpPr/>
          <p:nvPr/>
        </p:nvSpPr>
        <p:spPr>
          <a:xfrm>
            <a:off x="75131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Stopped</a:t>
            </a:r>
            <a:endParaRPr lang="en-US" sz="1800" dirty="0"/>
          </a:p>
        </p:txBody>
      </p:sp>
      <p:sp>
        <p:nvSpPr>
          <p:cNvPr id="18" name="Text 16"/>
          <p:cNvSpPr/>
          <p:nvPr/>
        </p:nvSpPr>
        <p:spPr>
          <a:xfrm>
            <a:off x="751316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Nonsense</a:t>
            </a:r>
            <a:endParaRPr lang="en-US" sz="1800" dirty="0"/>
          </a:p>
        </p:txBody>
      </p:sp>
      <p:sp>
        <p:nvSpPr>
          <p:cNvPr id="19" name="Text 17"/>
          <p:cNvSpPr/>
          <p:nvPr/>
        </p:nvSpPr>
        <p:spPr>
          <a:xfrm>
            <a:off x="751316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a stop codon: the chain ends early</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52</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GAME</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The protein factory</a:t>
            </a:r>
            <a:endParaRPr lang="en-US" sz="3000" dirty="0"/>
          </a:p>
        </p:txBody>
      </p:sp>
      <p:sp>
        <p:nvSpPr>
          <p:cNvPr id="6" name="Text 4"/>
          <p:cNvSpPr/>
          <p:nvPr/>
        </p:nvSpPr>
        <p:spPr>
          <a:xfrm>
            <a:off x="548640" y="5608320"/>
            <a:ext cx="1109441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7" name="Text 5"/>
          <p:cNvSpPr/>
          <p:nvPr/>
        </p:nvSpPr>
        <p:spPr>
          <a:xfrm>
            <a:off x="548640" y="5882640"/>
            <a:ext cx="11094415"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One device per pair.</a:t>
            </a:r>
            <a:endParaRPr lang="en-US" sz="1500" dirty="0"/>
          </a:p>
        </p:txBody>
      </p:sp>
      <p:sp>
        <p:nvSpPr>
          <p:cNvPr id="8" name="Text 6"/>
          <p:cNvSpPr/>
          <p:nvPr/>
        </p:nvSpPr>
        <p:spPr>
          <a:xfrm>
            <a:off x="548640" y="1783080"/>
            <a:ext cx="1109441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9" name="Text 7"/>
          <p:cNvSpPr/>
          <p:nvPr/>
        </p:nvSpPr>
        <p:spPr>
          <a:xfrm>
            <a:off x="548640" y="2103120"/>
            <a:ext cx="11094415" cy="341376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One device per pair.</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52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Describe how the ribosome moves one codon at a time, joining each amino acid to the chain with a peptide bond  (D1.2.10)</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how one base change in the haemoglobin gene causes sickle cell anaemia  (D1.2.11)</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52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A short written question on translation or elongation from the D1.2 exam maker, marked in pairs against its markscheme.</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97536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D1.2 at standard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6 One codon at a time</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7 One base, one amino acid</a:t>
            </a:r>
            <a:endParaRPr lang="en-US" sz="1600" dirty="0"/>
          </a:p>
        </p:txBody>
      </p:sp>
      <p:sp>
        <p:nvSpPr>
          <p:cNvPr id="6" name="Text 4"/>
          <p:cNvSpPr/>
          <p:nvPr/>
        </p:nvSpPr>
        <p:spPr>
          <a:xfrm>
            <a:off x="548640"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D1.2,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D1.2,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D1.2</a:t>
            </a:r>
            <a:endParaRPr lang="en-US" sz="1300" dirty="0"/>
          </a:p>
        </p:txBody>
      </p:sp>
      <p:sp>
        <p:nvSpPr>
          <p:cNvPr id="8" name="Text 6"/>
          <p:cNvSpPr/>
          <p:nvPr/>
        </p:nvSpPr>
        <p:spPr>
          <a:xfrm>
            <a:off x="4338218"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D1.2</a:t>
            </a:r>
            <a:endParaRPr lang="en-US" sz="1100" dirty="0"/>
          </a:p>
        </p:txBody>
      </p:sp>
      <p:sp>
        <p:nvSpPr>
          <p:cNvPr id="9" name="Text 7"/>
          <p:cNvSpPr/>
          <p:nvPr/>
        </p:nvSpPr>
        <p:spPr>
          <a:xfrm>
            <a:off x="4338218"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Protein Synthesis</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D1.2 Protein synthesis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D1.2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298704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489960"/>
            <a:ext cx="3515258" cy="263652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D1.2 Protein Synthesis (SL)</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42</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D1.2 Protein synthesis, lesson 3: Building the chain, and one base wrong</dc:title>
  <dc:subject>PptxGenJS Presentation</dc:subject>
  <dc:creator>Biology by Bradford</dc:creator>
  <cp:lastModifiedBy>Biology by Bradford</cp:lastModifiedBy>
  <cp:revision>1</cp:revision>
  <dcterms:created xsi:type="dcterms:W3CDTF">2026-10-20T08:33:50Z</dcterms:created>
  <dcterms:modified xsi:type="dcterms:W3CDTF">2026-10-20T08:33:50Z</dcterms:modified>
</cp:coreProperties>
</file>