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4 of 6: Direction, promoters and non-coding DNA (higher level), 60 minutes.
The plan, minute by minute (each slide's footer says where you are):
0 to 6 min (6)  Do now
6 to 16 min (10)  Which way it runs
16 to 34 min (18)  Gene expression simulation
34 to 42 min (8)  Switch the gene on
42 to 54 min (12)  What is in a genome?
54 to 60 min (6)  Exit
What students get wrong:
The ribosome reads 3′ to 5′. 5′ to 3′; it is the template that is read 3′ to 5′ in transcription.
The promoter is the TATA box, and it is transcribed. The promoter is a region, not transcribed; a TATA box is one sequence found in many.
Non-coding DNA is junk, or is never transcribed. It has jobs; introns and rRNA and tRNA genes are transcribed.
Stretch and support:
Support: play the factory's "Let the cell do it" on the board before pairs try a round.
The lesson plan to print: https://www.biologybybradford.com/guides/downloads/ib-biology-d1-2-protein-synthesis-lesson-4-plan.pdf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Chapter 8's predict box (3′-TACAAGCGT-5′) on mini whiteboards.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Chapter 8's predict box (3′-TACAAGCGT-5′) on mini whiteboards.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Chapter 8's predict box (3′-TACAAGCGT-5′) on mini whiteboards.
Answer: B. Pair each base, keeping the template's order: T A C A A G C G T gives A U G U U C G C A. The template runs 3′ to 5′, so the mRNA opposite it runs 5′ to 3′: 5′-AUGUUCGCA-3′ (it starts with the start codon). “5′-ACGCUUGUA-3′” has the right bases written backwards, and “5′-UACAAGCGU-3′” copies the template instead of pairing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From A1.2 you know that the carbons of a nucleotide's sugar are numbered 1′ to 5′. A strand has a 5′ end, where the last nucleotide has a phosphate on its carbon 5′, and a 3′ end, where the last nucleotide has a free OH on its carbon 3′. So every strand has a direction.
5′ to 3′ transcription means that RNA polymerase joins the 5′ phosphate of each incoming RNA nucleotide to the 3′ OH at the end of the growing RNA (the sugar is ribose, because this is RNA). The new link is a covalent bond, the same sugar-phosphate bond that forms the backbone of a strand (A1.2). A nucleotide can only be added at the 3′ end, so the RNA is built from its 5′ end to its 3′ end. The template runs the opposite way to the RNA, so the polymerase reads the template 3′ to 5′. The coding strand runs the same way as the RNA, which is why its sequence, written 5′ to 3′, matches the mRNA's.
Translation runs 5′ to 3′ too. The ribosome starts near the mRNA's 5′ end and moves towards its 3′ end, so the codons are read in that order, and the first amino acid of the polypeptide comes from the codon nearest the 5′ end. Direction matters: read the other way, the same bases make different codons and a different polypeptide, and the start codon is found only by moving 5′ to 3′ from the 5′ end (chapter 11). By convention a sequence is written 5′ to 3′, left to right, unless it is labelled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From A1.2 you know that the carbons of a nucleotide's sugar are numbered 1′ to 5′. A strand has a 5′ end, where the last nucleotide has a phosphate on its carbon 5′, and a 3′ end, where the last nucleotide has a free OH on its carbon 3′. So every strand has a direction.
5′ to 3′ transcription means that RNA polymerase joins the 5′ phosphate of each incoming RNA nucleotide to the 3′ OH at the end of the growing RNA (the sugar is ribose, because this is RNA). The new link is a covalent bond, the same sugar-phosphate bond that forms the backbone of a strand (A1.2). A nucleotide can only be added at the 3′ end, so the RNA is built from its 5′ end to its 3′ end. The template runs the opposite way to the RNA, so the polymerase reads the template 3′ to 5′. The coding strand runs the same way as the RNA, which is why its sequence, written 5′ to 3′, matches the mRNA's.
Translation runs 5′ to 3′ too. The ribosome starts near the mRNA's 5′ end and moves towards its 3′ end, so the codons are read in that order, and the first amino acid of the polypeptide comes from the codon nearest the 5′ end. Direction matters: read the other way, the same bases make different codons and a different polypeptide, and the start codon is found only by moving 5′ to 3′ from the 5′ end (chapter 11). By convention a sequence is written 5′ to 3′, left to right, unless it is labelled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From A1.2 you know that the carbons of a nucleotide's sugar are numbered 1′ to 5′. A strand has a 5′ end, where the last nucleotide has a phosphate on its carbon 5′, and a 3′ end, where the last nucleotide has a free OH on its carbon 3′. So every strand has a direction.
5′ to 3′ transcription means that RNA polymerase joins the 5′ phosphate of each incoming RNA nucleotide to the 3′ OH at the end of the growing RNA (the sugar is ribose, because this is RNA). The new link is a covalent bond, the same sugar-phosphate bond that forms the backbone of a strand (A1.2). A nucleotide can only be added at the 3′ end, so the RNA is built from its 5′ end to its 3′ end. The template runs the opposite way to the RNA, so the polymerase reads the template 3′ to 5′. The coding strand runs the same way as the RNA, which is why its sequence, written 5′ to 3′, matches the mRNA's.
Translation runs 5′ to 3′ too. The ribosome starts near the mRNA's 5′ end and moves towards its 3′ end, so the codons are read in that order, and the first amino acid of the polypeptide comes from the codon nearest the 5′ end. Direction matters: read the other way, the same bases make different codons and a different polypeptide, and the start codon is found only by moving 5′ to 3′ from the 5′ end (chapter 11). By convention a sequence is written 5′ to 3′, left to right, unless it is labelled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From A1.2 you know that the carbons of a nucleotide's sugar are numbered 1′ to 5′. A strand has a 5′ end, where the last nucleotide has a phosphate on its carbon 5′, and a 3′ end, where the last nucleotide has a free OH on its carbon 3′. So every strand has a direction.
5′ to 3′ transcription means that RNA polymerase joins the 5′ phosphate of each incoming RNA nucleotide to the 3′ OH at the end of the growing RNA (the sugar is ribose, because this is RNA). The new link is a covalent bond, the same sugar-phosphate bond that forms the backbone of a strand (A1.2). A nucleotide can only be added at the 3′ end, so the RNA is built from its 5′ end to its 3′ end. The template runs the opposite way to the RNA, so the polymerase reads the template 3′ to 5′. The coding strand runs the same way as the RNA, which is why its sequence, written 5′ to 3′, matches the mRNA's.
Translation runs 5′ to 3′ too. The ribosome starts near the mRNA's 5′ end and moves towards its 3′ end, so the codons are read in that order, and the first amino acid of the polypeptide comes from the codon nearest the 5′ end. Direction matters: read the other way, the same bases make different codons and a different polypeptide, and the start codon is found only by moving 5′ to 3′ from the 5′ end (chapter 11). By convention a sequence is written 5′ to 3′, left to right, unless it is labelled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From A1.2 you know that the carbons of a nucleotide's sugar are numbered 1′ to 5′. A strand has a 5′ end, where the last nucleotide has a phosphate on its carbon 5′, and a 3′ end, where the last nucleotide has a free OH on its carbon 3′. So every strand has a direction.
5′ to 3′ transcription means that RNA polymerase joins the 5′ phosphate of each incoming RNA nucleotide to the 3′ OH at the end of the growing RNA (the sugar is ribose, because this is RNA). The new link is a covalent bond, the same sugar-phosphate bond that forms the backbone of a strand (A1.2). A nucleotide can only be added at the 3′ end, so the RNA is built from its 5′ end to its 3′ end. The template runs the opposite way to the RNA, so the polymerase reads the template 3′ to 5′. The coding strand runs the same way as the RNA, which is why its sequence, written 5′ to 3′, matches the mRNA's.
Translation runs 5′ to 3′ too. The ribosome starts near the mRNA's 5′ end and moves towards its 3′ end, so the codons are read in that order, and the first amino acid of the polypeptide comes from the codon nearest the 5′ end. Direction matters: read the other way, the same bases make different codons and a different polypeptide, and the start codon is found only by moving 5′ to 3′ from the 5′ end (chapter 11). By convention a sequence is written 5′ to 3′, left to right, unless it is labelled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Which way it runs (10 min).
The plan: Chapter 8's figure. Students add 5′ and 3′ labels and two arrows to their lesson 1 drawing.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34 of 60: Gene expression simulation (18 min).
The plan: Pairs work through the simulation and its questions (activity below).
The activity: Gene expression simulation. The free Gene Expression Essentials simulation from PhET, with these questions. What must be on the regulatory region before RNA polymerase will transcribe the gene? What does a positive transcription factor do, and what does a negative one do? Why would a cell destroy its mRNA? Which slider on the mRNA screen changes the rate most? What does "affinity" mean here? Land on this: the regulatory region in the simulation stands for the promoter, and the factors decide whether a gene is read.
Needs: laptops or tablets (it runs in a browser).
The time: 18 minutes, minutes 16 to 34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The promoter is a stretch of DNA just before the part of a gene that is transcribed. It is not transcribed itself. It is where transcription starts. Transcription factors are proteins that attach to the promoter, and RNA polymerase can bind and start only when the right ones are in place (you do not have to name any). Which factors a cell makes decides which of its genes are transcribed: that is the switch from chapter 2. Some factors promote transcription and others block it. The promoter is a whole region, not one named sequence.
Non-coding sequences are stretches of DNA that code for no polypeptide. In humans only about 1 to 2% of the genome codes for polypeptides, and the rest includes:
Non-coding does not mean useless. Every one of these has a job, and none of them codes for a polypeptide.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The promoter is a stretch of DNA just before the part of a gene that is transcribed. It is not transcribed itself. It is where transcription starts. Transcription factors are proteins that attach to the promoter, and RNA polymerase can bind and start only when the right ones are in place (you do not have to name any). Which factors a cell makes decides which of its genes are transcribed: that is the switch from chapter 2. Some factors promote transcription and others block it. The promoter is a whole region, not one named sequence.
Non-coding sequences are stretches of DNA that code for no polypeptide. In humans only about 1 to 2% of the genome codes for polypeptides, and the rest includes:
Non-coding does not mean useless. Every one of these has a job, and none of them codes for a polypeptide.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The promoter is a stretch of DNA just before the part of a gene that is transcribed. It is not transcribed itself. It is where transcription starts. Transcription factors are proteins that attach to the promoter, and RNA polymerase can bind and start only when the right ones are in place (you do not have to name any). Which factors a cell makes decides which of its genes are transcribed: that is the switch from chapter 2. Some factors promote transcription and others block it. The promoter is a whole region, not one named sequence.
Non-coding sequences are stretches of DNA that code for no polypeptide. In humans only about 1 to 2% of the genome codes for polypeptides, and the rest includes:
Non-coding does not mean useless. Every one of these has a job, and none of them codes for a polypeptide.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The promoter is a stretch of DNA just before the part of a gene that is transcribed. It is not transcribed itself. It is where transcription starts. Transcription factors are proteins that attach to the promoter, and RNA polymerase can bind and start only when the right ones are in place (you do not have to name any). Which factors a cell makes decides which of its genes are transcribed: that is the switch from chapter 2. Some factors promote transcription and others block it. The promoter is a whole region, not one named sequence.
Non-coding sequences are stretches of DNA that code for no polypeptide. In humans only about 1 to 2% of the genome codes for polypeptides, and the rest includes:
Non-coding does not mean useless. Every one of these has a job, and none of them codes for a polypeptide.
Parts of the figure:
Telomere Many repeats of a short sequence (TTAGGG in humans) at each end of a chromosome. They protect the genes near the end from being lost when the DNA is copied, and code for no polypeptide.
tRNA gene Transcribed into tRNA, which is never translated: the RNA is the product. It is a gene, but it codes for no polypeptide.
Regulatory sequence Another stretch where transcription factors bind and change how often the gene is transcribed. It is not transcribed.
Promoter Where transcription factors and RNA polymerase bind, just before the gene. It is not transcribed.
Exon Transcribed and kept in the mRNA: it codes for part of the polypeptide.
Intron Transcribed, then cut out of the RNA before it is used. It codes for nothing.
Exon Transcribed and kept in the mRNA: it codes for part of the polypeptide.
Intron Transcribed, then cut out of the RNA before it is used. It codes for nothing.
Exon Transcribed and kept in the mRNA: it codes for part of the polypeptide.
rRNA gene Transcribed into rRNA, which makes up the ribosomes. It is never translated.
Telomere Many repeats of a short sequence (TTAGGG in humans) at each end of a chromosome. They protect the genes near the end from being lost when the DNA is copied, and code for no polypeptide.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34 to 42 of 60: Switch the gene on (8 min).
The plan: Chapter 9's switch figure, then chapter 9's predict box (the tRNA gene).
Answer: A. “Coding” here means coding for a polypeptide. A tRNA gene is transcribed, and the tRNA itself does the job: no polypeptide is ever made from it. So it is non-coding DNA, even though it is a gene and is transcribed. The same is true of rRNA genes.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What is in a genome? (12 min).
The plan: Pairs estimate and shade a 100-square grid, then check it against chapter 9's chromosome figure (activity below).
The activity: What is in a genome?. Pairs estimate, then shade, a 100-square grid for the human genome: protein-coding exons, introns, regulators, rRNA and tRNA genes, telomeres, and other. Then compare with the real figures: about 1 to 2% codes for protein (chapter 9), and introns make up roughly a quarter or more of the genome. The point is the size of the coding share, not exact numbers for the rest.
Needs: printed grids and coloured pencils.
The time: 12 minutes, minutes 42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"Name four kinds of non-coding DNA and say what each does."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"Name four kinds of non-coding DNA and say what each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https://www.biologybybradford.com/exam-maker/sit?topics=D1.2&amp;level=HL&amp;paper=quiz&amp;marks=15&amp;src=ep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www.biologybybradford.com/exam-maker/sit?topics=D1.2&amp;level=H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direction" TargetMode="External"/><Relationship Id="rId4" Type="http://schemas.openxmlformats.org/officeDocument/2006/relationships/hyperlink" Target="https://www.biologybybradford.com/guides/ib-biology-d1-2-protein-synthesis#promoter" TargetMode="External"/><Relationship Id="rId5" Type="http://schemas.openxmlformats.org/officeDocument/2006/relationships/hyperlink" Target="https://www.biologybybradford.com/tools/tarsia?topics=ib:D1.2&amp;level=HL" TargetMode="External"/><Relationship Id="rId6" Type="http://schemas.openxmlformats.org/officeDocument/2006/relationships/hyperlink" Target="https://www.biologybybradford.com/tools/dominos?topics=ib:D1.2&amp;level=HL" TargetMode="External"/><Relationship Id="rId7" Type="http://schemas.openxmlformats.org/officeDocument/2006/relationships/hyperlink" Target="https://www.biologybybradford.com/tools/picture-reveal?topics=ib:D1.2&amp;level=HL" TargetMode="External"/><Relationship Id="rId8" Type="http://schemas.openxmlformats.org/officeDocument/2006/relationships/hyperlink" Target="https://www.biologybybradford.com/tools/pub-quiz?topics=ib:D1.2&amp;level=HL" TargetMode="External"/><Relationship Id="rId9" Type="http://schemas.openxmlformats.org/officeDocument/2006/relationships/hyperlink" Target="https://www.biologybybradford.com/escape-rooms?bank=ib:D1.2&amp;level=HL#bank" TargetMode="External"/><Relationship Id="rId10" Type="http://schemas.openxmlformats.org/officeDocument/2006/relationships/hyperlink" Target="https://www.biologybybradford.com/mcqs/ib-biology-topic-d-1-2-protein-synthesis-hl" TargetMode="External"/><Relationship Id="rId11" Type="http://schemas.openxmlformats.org/officeDocument/2006/relationships/hyperlink" Target="https://www.biologybybradford.com/mcqs/ib-biology-topic-d-1-2-protein-synthesis" TargetMode="External"/><Relationship Id="rId12" Type="http://schemas.openxmlformats.org/officeDocument/2006/relationships/hyperlink" Target="https://www.biologybybradford.com/tools/revision-maps/d1-2-protein-synthesis" TargetMode="External"/><Relationship Id="rId13" Type="http://schemas.openxmlformats.org/officeDocument/2006/relationships/hyperlink" Target="https://www.biologybybradford.com/exam-maker/ib/d1-2-protein-synthesis" TargetMode="External"/><Relationship Id="rId14" Type="http://schemas.openxmlformats.org/officeDocument/2006/relationships/hyperlink" Target="https://www.splycr.com/?set=c5201069-60fa-5969-8321-492c75f6c0cf" TargetMode="External"/><Relationship Id="rId15" Type="http://schemas.openxmlformats.org/officeDocument/2006/relationships/hyperlink" Target="https://www.splycr.com/?set=20200c5f-b082-510b-a026-41226ffb2253" TargetMode="External"/><Relationship Id="rId16" Type="http://schemas.openxmlformats.org/officeDocument/2006/relationships/slideLayout" Target="../slideLayouts/slideLayout2.xml"/><Relationship Id="rId17"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Direction, promoters and non-coding DNA</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D1.2.12 to D1.2.14</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direction of transcription and translation, transcription factors at the promoter, and DNA that codes for no polypeptide</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8, 9</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what 5′ to 3′ means for transcription and for translation  (D1.2.12)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transcription factors start transcription at a promoter, and name four kinds of DNA that code for no polypeptide  (D1.2.13, D1.2.14)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8's predict box (3′-TACAAGCGT-5′) on mini whiteboards.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template strand reads 3′-TACAAGCGT-5′. Written 5′ to 3′, what is the mRNA?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5′-ACGCUUGUA-3′</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5′-AUGUUCGCA-3′</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5′-UACAAGCGU-3′</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template strand reads 3′-TACAAGCGT-5′. Written 5′ to 3′, what is the mRNA?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5′-ACGCUUGUA-3′</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5′-AUGUUCGCA-3′</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5′-UACAAGCGU-3′</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Pair each base, keeping the template's order: T A C A A G C G T gives A U G U U C G C A. The template runs 3′ to 5′, so the mRNA opposite it runs 5′ to 3′: 5′-AUGUUCGCA-3′ (it starts with the start codon). “5′-ACGCUUGUA-3′” has the right bases written backwards, and “5′-UACAAGCGU-3′” copies the template instead of pairing with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Which way it runs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add 5′ and 3′ labels and two arrows to their lesson 1 drawing.</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D1.2.12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Five prime to three prime, both times</a:t>
            </a:r>
            <a:endParaRPr lang="en-US" sz="2800" dirty="0"/>
          </a:p>
        </p:txBody>
      </p:sp>
      <p:sp>
        <p:nvSpPr>
          <p:cNvPr id="5" name="Shape 3"/>
          <p:cNvSpPr/>
          <p:nvPr/>
        </p:nvSpPr>
        <p:spPr>
          <a:xfrm>
            <a:off x="3283251" y="1581912"/>
            <a:ext cx="562519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2979" y="1691640"/>
            <a:ext cx="540573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polymerase reads the template 3′ to 5′.</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D1.2.12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Five prime to three prime, both times</a:t>
            </a:r>
            <a:endParaRPr lang="en-US" sz="2800" dirty="0"/>
          </a:p>
        </p:txBody>
      </p:sp>
      <p:sp>
        <p:nvSpPr>
          <p:cNvPr id="5" name="Shape 3"/>
          <p:cNvSpPr/>
          <p:nvPr/>
        </p:nvSpPr>
        <p:spPr>
          <a:xfrm>
            <a:off x="3283251" y="1581912"/>
            <a:ext cx="562519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2979" y="1691640"/>
            <a:ext cx="540573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new nucleotide joins the RNA's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D1.2.12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Five prime to three prime, both times</a:t>
            </a:r>
            <a:endParaRPr lang="en-US" sz="2800" dirty="0"/>
          </a:p>
        </p:txBody>
      </p:sp>
      <p:sp>
        <p:nvSpPr>
          <p:cNvPr id="5" name="Shape 3"/>
          <p:cNvSpPr/>
          <p:nvPr/>
        </p:nvSpPr>
        <p:spPr>
          <a:xfrm>
            <a:off x="3283251" y="1581912"/>
            <a:ext cx="562519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2979" y="1691640"/>
            <a:ext cx="540573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Nothing can join at the 5′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D1.2.12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Five prime to three prime, both times</a:t>
            </a:r>
            <a:endParaRPr lang="en-US" sz="2800" dirty="0"/>
          </a:p>
        </p:txBody>
      </p:sp>
      <p:sp>
        <p:nvSpPr>
          <p:cNvPr id="5" name="Shape 3"/>
          <p:cNvSpPr/>
          <p:nvPr/>
        </p:nvSpPr>
        <p:spPr>
          <a:xfrm>
            <a:off x="3283251" y="1581912"/>
            <a:ext cx="562519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2979" y="1691640"/>
            <a:ext cx="540573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ribosome reads the mRNA 5′ to 3′ too.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D1.2.12 Directionality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Five prime to three prime, both times</a:t>
            </a:r>
            <a:endParaRPr lang="en-US" sz="2800" dirty="0"/>
          </a:p>
        </p:txBody>
      </p:sp>
      <p:sp>
        <p:nvSpPr>
          <p:cNvPr id="5" name="Shape 3"/>
          <p:cNvSpPr/>
          <p:nvPr/>
        </p:nvSpPr>
        <p:spPr>
          <a:xfrm>
            <a:off x="566417" y="1627632"/>
            <a:ext cx="654812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76145" y="1737360"/>
            <a:ext cx="632866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A strand has a 5′ end, where the last nucleotide has a phosphate on its carbon 5′, and a 3′ end, where the last nucleotide has a free OH on its carbon 3′.</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5′ to 3′ transcription means that RNA polymerase joins the 5′ phosphate of each incoming RNA nucleotide to the 3′ OH at the end of the growing RNA (the sugar is ribose, because this is RNA).</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A nucleotide can only be added at the 3′ end, so the RNA is built from its 5′ end to its 3′ end.</a:t>
            </a:r>
            <a:endParaRPr lang="en-US" sz="1400" dirty="0"/>
          </a:p>
          <a:p>
            <a:pPr marL="342900" indent="-342900">
              <a:spcAft>
                <a:spcPts val="800"/>
              </a:spcAft>
              <a:buSzPct val="100000"/>
              <a:buChar char="●"/>
            </a:pPr>
            <a:r>
              <a:rPr lang="en-US" sz="1400" dirty="0">
                <a:solidFill>
                  <a:srgbClr val="1A3A2A"/>
                </a:solidFill>
                <a:latin typeface="Arial" pitchFamily="34" charset="0"/>
                <a:ea typeface="Arial" pitchFamily="34" charset="-122"/>
                <a:cs typeface="Arial" pitchFamily="34" charset="-120"/>
              </a:rPr>
              <a:t>The coding strand runs the same way as the RNA, which is why its sequence, written 5′ to 3′, matches the mRNA's.</a:t>
            </a:r>
            <a:endParaRPr lang="en-US" sz="1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5′ and 3′ name carbons of the sugar. The polymerase moves along the template from its 3′ end towards its 5′ end, while the RNA it makes grows 5′ to 3′: two directions, one movement.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34</a:t>
            </a:r>
            <a:endParaRPr lang="en-US" sz="1000" dirty="0"/>
          </a:p>
        </p:txBody>
      </p:sp>
      <p:sp>
        <p:nvSpPr>
          <p:cNvPr id="3" name="Text 1"/>
          <p:cNvSpPr/>
          <p:nvPr/>
        </p:nvSpPr>
        <p:spPr>
          <a:xfrm>
            <a:off x="457200" y="320040"/>
            <a:ext cx="196596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SIMULATION · HL</a:t>
            </a:r>
            <a:endParaRPr lang="en-US" sz="1100" dirty="0"/>
          </a:p>
        </p:txBody>
      </p:sp>
      <p:sp>
        <p:nvSpPr>
          <p:cNvPr id="4" name="Text 2"/>
          <p:cNvSpPr/>
          <p:nvPr/>
        </p:nvSpPr>
        <p:spPr>
          <a:xfrm>
            <a:off x="256032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Gene expression simulation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Laptops or tablets (it runs in a browser).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50" dirty="0">
                <a:solidFill>
                  <a:srgbClr val="1A3A2A"/>
                </a:solidFill>
                <a:latin typeface="Arial" pitchFamily="34" charset="0"/>
                <a:ea typeface="Arial" pitchFamily="34" charset="-122"/>
                <a:cs typeface="Arial" pitchFamily="34" charset="-120"/>
              </a:rPr>
              <a:t>The free Gene Expression Essentials simulation from PhET, with these questions. What must be on the regulatory region before RNA polymerase will transcribe the gene? What does a positive transcription factor do, and what does a negative one do? Why would a cell destroy its mRNA? Which slider on the mRNA screen changes the rate most? What does "affinity" mean here? Land on this: the regulatory region in the simulation stands for the promoter, and the factors decide whether a gene is read.</a:t>
            </a:r>
            <a:endParaRPr lang="en-US" sz="19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Switch the gene on</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Where a gene starts, and DNA that codes for nothing</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D1.2.13 D1.2.14 Promoters and non-coding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Where a gene starts, and DNA that codes for nothing</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Absent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D1.2.13 D1.2.14 Promoters and non-coding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Where a gene starts, and DNA that codes for nothing</a:t>
            </a:r>
            <a:endParaRPr lang="en-US" sz="2800" dirty="0"/>
          </a:p>
        </p:txBody>
      </p:sp>
      <p:sp>
        <p:nvSpPr>
          <p:cNvPr id="5" name="Shape 3"/>
          <p:cNvSpPr/>
          <p:nvPr/>
        </p:nvSpPr>
        <p:spPr>
          <a:xfrm>
            <a:off x="2366197" y="1581912"/>
            <a:ext cx="74593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475925" y="1691640"/>
            <a:ext cx="72398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Present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D1.2.13 D1.2.14 Promoters and non-coding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Where a gene starts, and DNA that codes for nothing</a:t>
            </a:r>
            <a:endParaRPr lang="en-US" sz="2800" dirty="0"/>
          </a:p>
        </p:txBody>
      </p:sp>
      <p:sp>
        <p:nvSpPr>
          <p:cNvPr id="5" name="Shape 3"/>
          <p:cNvSpPr/>
          <p:nvPr/>
        </p:nvSpPr>
        <p:spPr>
          <a:xfrm>
            <a:off x="438912" y="2117564"/>
            <a:ext cx="6803136" cy="3628711"/>
          </a:xfrm>
          <a:prstGeom prst="roundRect">
            <a:avLst>
              <a:gd name="adj" fmla="val 302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27292"/>
            <a:ext cx="6583680" cy="34092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regulators of gene expression: promoters, and other sequences where factors bind;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introns: stretches inside a gene that are transcribed but cut out of the RNA (chapter 10);</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telomeres: repeats of a short sequence (TTAGGG in humans) at each end of a chromosome, which protect the genes near the ends when the DNA is copied;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genes for rRNA and tRNA: they are transcribed, and the RNA is the product. It is never translated.</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D1.2.13 D1.2.14 Promoters and non-coding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Where a gene starts, and DNA that codes for nothing</a:t>
            </a:r>
            <a:endParaRPr lang="en-US" sz="2800" dirty="0"/>
          </a:p>
        </p:txBody>
      </p:sp>
      <p:sp>
        <p:nvSpPr>
          <p:cNvPr id="5" name="Shape 3"/>
          <p:cNvSpPr/>
          <p:nvPr/>
        </p:nvSpPr>
        <p:spPr>
          <a:xfrm>
            <a:off x="438912" y="2105745"/>
            <a:ext cx="6803136" cy="3652351"/>
          </a:xfrm>
          <a:prstGeom prst="roundRect">
            <a:avLst>
              <a:gd name="adj" fmla="val 300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15473"/>
            <a:ext cx="6583680" cy="343289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regulators of gene expression: promoters, and other sequences where factors bind;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introns: stretches inside a gene that are transcribed but cut out of the RNA (chapter 10);</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telomeres: repeats of a short sequence (TTAGGG in humans) at each end of a chromosome, which protect the genes near the ends when the DNA is copied;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genes for rRNA and tRNA: they are transcribed, and the RNA is the product. It is never translated.</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Non-coding is not the same as not transcribed. Introns and the genes for rRNA and tRNA are transcribed, while the promoter is not, and is never part of the mRNA. Telomeres code for no polypeptide.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 for a tRNA is transcribed in every cell, but its RNA is never translated. Is it coding or non-coding DNA?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Non-coding: its RNA is the product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Coding: anything transcribed counts as coding</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Coding: a tRNA carries amino acids, so it codes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34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 for a tRNA is transcribed in every cell, but its RNA is never translated. Is it coding or non-coding DNA?</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Non-coding: its RNA is the product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Coding: anything transcribed counts as coding</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Coding: a tRNA carries amino acids, so it codes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“Coding” here means coding for a polypeptide. A tRNA gene is transcribed, and the tRNA itself does the job: no polypeptide is ever made from it. So it is non-coding DNA, even though it is a gene and is transcribed. The same is true of rRNA genes.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 HL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What is in a genome?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grids and coloured pencils.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estimate, then shade, a 100-square grid for the human genome: protein-coding exons, introns, regulators, rRNA and tRNA genes, telomeres, and other. Then compare with the real figures: about 1 to 2% codes for protein (chapter 9), and introns make up roughly a quarter or more of the genome. The point is the size of the coding share, not exact numbers for the rest.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what 5′ to 3′ means for transcription and for translation  (D1.2.12)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transcription factors start transcription at a promoter, and name four kinds of DNA that code for no polypeptide  (D1.2.13, D1.2.14)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"Name four kinds of non-coding DNA and say what each does."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8 Five prime to three prime, both times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9 Where a gene starts, and DNA that codes for nothing</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Protein 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D1.2 Protein 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4: Direction, promoters and non-coding DNA (HL)</dc:title>
  <dc:subject>PptxGenJS Presentation</dc:subject>
  <dc:creator>Biology by Bradford</dc:creator>
  <cp:lastModifiedBy>Biology by Bradford</cp:lastModifiedBy>
  <cp:revision>1</cp:revision>
  <dcterms:created xsi:type="dcterms:W3CDTF">2026-10-20T08:33:50Z</dcterms:created>
  <dcterms:modified xsi:type="dcterms:W3CDTF">2026-10-20T08:33:50Z</dcterms:modified>
</cp:coreProperties>
</file>