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D1.2, Protein synthesis. Lesson 5 of 6: Processing and starting translation (higher level), 60 minutes.
The plan, minute by minute (each slide's footer says where you are):
0 to 6 min (6)  Do now
6 to 18 min (12)  Capped, cut and tailed
18 to 30 min (12)  Paper splice
30 to 42 min (12)  Starting the chain
42 to 54 min (12)  Be the ribosome
54 to 60 min (6)  Exit
What students get wrong:
Introns are cut out of the DNA. Out of the RNA.
The initiator tRNA binds the A site. The P site.
The large subunit binds first. The small subunit binds the mRNA first.
Stretch and support:
Stretch: how many mature mRNAs could a gene with six exons make if exons 2 to 5 are each optional? (2⁴ = 16.) Why might a cell want that?
Support: play the factory's "Let the cell do it" on the board before pairs try a round.
The lesson plan to print: https://www.biologybybradford.com/guides/downloads/ib-biology-d1-2-protein-synthesis-lesson-5-plan.pdf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"List what must happen to pre-mRNA before it leaves the nucleus, and why." Cold call, then the board.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
The animation "From promoter to mature mRNA", paused at 7.2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
The animation "From promoter to mature mRNA", paused at 12.6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
The animation "From promoter to mature mRNA", paused at 21.3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
The animation "From promoter to mature mRNA", paused at 28.4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
The animation "From promoter to mature mRNA", paused at 38.8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a eukaryotic cell, the RNA that RNA polymerase makes from a protein-coding gene is pre-mRNA. It is changed in the nucleus before it leaves, a stage called post-transcriptional modification, and the result is mature mRNA.
In splicing, the introns are cut out and the exons joined end to end, so the mature mRNA carries only sequence that codes for the polypeptide. The cut-out introns are broken down in the nucleus. The two ends are protected as well. A 5′ cap, a modified guanine nucleotide, is added to the 5′ end, and a poly-A tail, a long run of adenine nucleotides (often about 200), to the 3′ end.
The reason is that enzymes in the cytoplasm break RNA down from its ends. The cap and the tail protect, and so stabilise, the mRNA, which then lasts long enough to be translated many times. The cap also helps the ribosome find the mRNA's 5′ end (chapter 11). Prokaryotes do not cap, tail or splice their mRNA in this way (most of their genes have no introns), and with no nucleus, translation can start before transcription has ended.
Alternative splicing: in many genes, which exons are kept can vary. Leave an exon out, or keep a different one, and the mature mRNA codes for a different polypeptide. So one gene can code for several polypeptides, and a cell's set of proteins is much larger than its number of genes: about 20,000 human protein-coding genes make many more proteins than that. You need no named example, and the gene in figure 10.2 is invented.
The animation "From promoter to mature mRNA", paused at 43.6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The video is transcription-f1d54b.mp4, one loop of the animation in the guide. It plays in PowerPoint and Keynote. Google Slides does not play a video embedded in a .pptx: download transcription-f1d54b.mp4 (https://www.biologybybradford.com/guides/downloads/scenes/transcription-f1d54b.mp4), upload it to Google Drive, then Insert &gt; Video &gt; Google Drive.
In the guide the class can change it as it runs: https://www.biologybybradford.com/guides/ib-biology-d1-2-protein-synthesis#processing
What it shows, in order:
1. Transcription factors bind the promoter. Only then can RNA polymerase bind and begin.
2. The RNA grows 5′ to 3′: every new nucleotide joins its 3′ end.
3. In a eukaryote the first RNA is pre-mRNA: exons, with introns between them.
4. A 5′ cap and a poly-A tail are added. The introns are cut out and the exons spliced together.
5. Spliced another way, the same gene gives a different polypeptide.
6. Capped, tailed and spliced, the mature mRNA leaves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In: Introns (cut out and broken down in the nucleus)
Exit: Exons (joined, and leave in the mature mRNA)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Capped, cut and tailed (12 min).
The plan: Chapter 10's step-through, then the HL transcription film, From promoter to mature mRNA (try its Cap and tail switch). Then chapter 10's predict box (four exons) and Introns stay In, Exons Exit.
Answer: C. 1-2-3-4, 1-2-4, 1-3-4 and 1-4: each of the two optional exons is in or out, so 2 × 2 = 4. That is four polypeptides from one gene, without a single change to the DNA.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Paper splice (12 min).
The plan: Students splice a paper pre-mRNA two ways and translate both (activity below).
The activity: Paper splice. A paper pre-mRNA (the factory's split gene, printed in codons with exons and introns coloured), a paper cap and a tail. Students cut out the introns, tape the exons together, add the cap and the tail, then translate with the codon tool, The genetic code. Two groups splice differently (one leaves out exon 2) and compare their chains. Then leave intron 1 in and translate it: what happens?
Needs: printed strips, scissors and tape.
The time: 12 minutes, minutes 18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
The animation "Start, then A, P and E", paused at 3.5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
The animation "Start, then A, P and E", paused at 8.9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
The animation "Start, then A, P and E", paused at 11.5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
The animation "Start, then A, P and E", paused at 15.0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
The animation "Start, then A, P and E", paused at 19.0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Initiation is how translation starts. It happens in this order:
The large subunit has three places for tRNAs, and they are used all through elongation. The A site is where each new tRNA arrives with its amino acid. The P site holds the tRNA carrying the growing chain, which is joined by a peptide bond to the amino acid in the A site. The E site is where an empty tRNA goes when the ribosome moves one codon, and where it leaves from. After each move the tRNA that carried the chain is in the P site, and the A site is free over the next codon.
Every new polypeptide begins with methionine, because the start codon codes for it, but in many proteins that methionine is removed afterwards. Haemoglobin's beta chain, for example, begins with valine in the finished protein, which is why chapter 7 counted from there.
The animation "Start, then A, P and E", paused at 39.0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The video is ribosome-f1d54b.mp4, one loop of the animation in the guide. It plays in PowerPoint and Keynote. Google Slides does not play a video embedded in a .pptx: download ribosome-f1d54b.mp4 (https://www.biologybybradford.com/guides/downloads/scenes/ribosome-f1d54b.mp4), upload it to Google Drive, then Insert &gt; Video &gt; Google Drive.
In the guide the class can change it as it runs: https://www.biologybybradford.com/guides/ib-biology-d1-2-protein-synthesis#initiation
What it shows, in order:
1. The small subunit attaches to the mRNA at its 5′ end.
2. It moves towards the 3′ end until it reaches the start codon, AUG. The initiator tRNA pairs with it.
3. The large subunit joins. The initiator tRNA sits in the P site.
4. Another tRNA arrives in the A site. A peptide bond joins methionine to its amino acid.
5. The ribosome moves one codon. The empty tRNA leaves from the E site; the chain’s tRNA is now in P.
6. At the stop codon the chain is released and the subunits come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Answer: A. The bond joins methionine to the amino acid on the tRNA in the A site, so the two-amino-acid chain now hangs from that tRNA, still in the A site. The tRNA in the P site is empty. Only when the ribosome moves one codon does the chain's tRNA shift into the P site and the empty one into the 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Starting the chain (12 min).
The plan: Chapter 11's predict box (which site holds the chain) first, then the step-through and the HL ribosome film, Start, then A, P and E, then Arrive, Pass, Exit.
Arrive: A site (a loaded tRNA arrives)
Pass: P site (holds the chain and passes it on)
Exit: E site (the empty tRNA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Be the ribosome (12 min).
The plan: A role play of initiation and elongation (activity below).
The activity: Be the ribosome. Three students stand as the E, P and A sites behind a bench, with an mRNA strip of codons on the bench (the demonstration gene with its leader). Others are tRNAs holding anticodon cards and an amino acid bead (or a coloured cube). The small subunit (one student with a card) starts at the 5′ end and walks to AUG, the initiator tRNA steps into P, the large subunit (the three sites) arrives, tRNAs arrive at A, the chain of beads is passed from P to A, everyone shifts one codon, and the empty tRNA leaves from E. The class calls each move.
Needs: a bench, a codon strip, anticodon cards and beads on string.
The time: 12 minutes, minutes 42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"Explain why translation must start from the 5′ end of the mRNA", or the D1.2 exam maker's 4-mark question on the initiation of translation.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"Explain why translation must start from the 5′ end of the mRNA", or the D1.2 exam maker's 4-mark question on the initiation of translation.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https://www.biologybybradford.com/exam-maker/sit?topics=D1.2&amp;level=HL&amp;paper=quiz&amp;marks=15&amp;src=ep
The guide: https://www.biologybybradford.com/guides/ib-biology-d1-2-protein-synthesis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D1.2  ·  Protein synthesis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video" Target="../media/media-19-1.mp4"/><Relationship Id="rId2" Type="http://schemas.microsoft.com/office/2007/relationships/media" Target="../media/media-19-1.mp4"/><Relationship Id="rId3" Type="http://schemas.openxmlformats.org/officeDocument/2006/relationships/image" Target="../media/image-19-3.pn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video" Target="../media/media-41-1.mp4"/><Relationship Id="rId2" Type="http://schemas.microsoft.com/office/2007/relationships/media" Target="../media/media-41-1.mp4"/><Relationship Id="rId3" Type="http://schemas.openxmlformats.org/officeDocument/2006/relationships/image" Target="../media/image-41-3.png"/><Relationship Id="rId4" Type="http://schemas.openxmlformats.org/officeDocument/2006/relationships/slideLayout" Target="../slideLayouts/slideLayout2.xml"/><Relationship Id="rId5"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2.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www.biologybybradford.com/exam-maker/sit?topics=D1.2&amp;level=HL&amp;paper=quiz&amp;marks=15&amp;src=ep" TargetMode="External"/><Relationship Id="rId2" Type="http://schemas.openxmlformats.org/officeDocument/2006/relationships/hyperlink" Target="https://www.biologybybradford.com/guides/ib-biology-d1-2-protein-synthesis" TargetMode="External"/><Relationship Id="rId3" Type="http://schemas.openxmlformats.org/officeDocument/2006/relationships/hyperlink" Target="https://www.biologybybradford.com/guides/ib-biology-d1-2-protein-synthesis#processing" TargetMode="External"/><Relationship Id="rId4" Type="http://schemas.openxmlformats.org/officeDocument/2006/relationships/hyperlink" Target="https://www.biologybybradford.com/guides/ib-biology-d1-2-protein-synthesis#initiation" TargetMode="External"/><Relationship Id="rId5" Type="http://schemas.openxmlformats.org/officeDocument/2006/relationships/hyperlink" Target="https://www.biologybybradford.com/tools/tarsia?topics=ib:D1.2&amp;level=HL" TargetMode="External"/><Relationship Id="rId6" Type="http://schemas.openxmlformats.org/officeDocument/2006/relationships/hyperlink" Target="https://www.biologybybradford.com/tools/dominos?topics=ib:D1.2&amp;level=HL" TargetMode="External"/><Relationship Id="rId7" Type="http://schemas.openxmlformats.org/officeDocument/2006/relationships/hyperlink" Target="https://www.biologybybradford.com/tools/picture-reveal?topics=ib:D1.2&amp;level=HL" TargetMode="External"/><Relationship Id="rId8" Type="http://schemas.openxmlformats.org/officeDocument/2006/relationships/hyperlink" Target="https://www.biologybybradford.com/tools/pub-quiz?topics=ib:D1.2&amp;level=HL" TargetMode="External"/><Relationship Id="rId9" Type="http://schemas.openxmlformats.org/officeDocument/2006/relationships/hyperlink" Target="https://www.biologybybradford.com/escape-rooms?bank=ib:D1.2&amp;level=HL#bank" TargetMode="External"/><Relationship Id="rId10" Type="http://schemas.openxmlformats.org/officeDocument/2006/relationships/hyperlink" Target="https://www.biologybybradford.com/mcqs/ib-biology-topic-d-1-2-protein-synthesis-hl" TargetMode="External"/><Relationship Id="rId11" Type="http://schemas.openxmlformats.org/officeDocument/2006/relationships/hyperlink" Target="https://www.biologybybradford.com/mcqs/ib-biology-topic-d-1-2-protein-synthesis" TargetMode="External"/><Relationship Id="rId12" Type="http://schemas.openxmlformats.org/officeDocument/2006/relationships/hyperlink" Target="https://www.biologybybradford.com/tools/revision-maps/d1-2-protein-synthesis" TargetMode="External"/><Relationship Id="rId13" Type="http://schemas.openxmlformats.org/officeDocument/2006/relationships/hyperlink" Target="https://www.biologybybradford.com/exam-maker/ib/d1-2-protein-synthesis" TargetMode="External"/><Relationship Id="rId14" Type="http://schemas.openxmlformats.org/officeDocument/2006/relationships/hyperlink" Target="https://www.splycr.com/?set=c5201069-60fa-5969-8321-492c75f6c0cf" TargetMode="External"/><Relationship Id="rId15" Type="http://schemas.openxmlformats.org/officeDocument/2006/relationships/hyperlink" Target="https://www.splycr.com/?set=20200c5f-b082-510b-a026-41226ffb2253" TargetMode="External"/><Relationship Id="rId16" Type="http://schemas.openxmlformats.org/officeDocument/2006/relationships/slideLayout" Target="../slideLayouts/slideLayout2.xml"/><Relationship Id="rId17"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 synthesis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Processing and starting translation</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D1.2.15 to D1.2.17</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Caps, tails and splicing, one gene giving several polypeptides, and how translation starts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10, 11</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how pre-mRNA is capped, tailed and spliced, and how alternative splicing makes several polypeptides from one gene  (D1.2.15, D1.2.16)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how translation starts, and what the A, P and E sites do  (D1.2.17)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"List what must happen to pre-mRNA before it leaves the nucleus, and why."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Capped, cut and tailed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10: Capped, cut and tailed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Pre-mRNA: exons and introns.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5′ cap is added.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poly-A tail is added.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Introns are cut out and the exons spliced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Mature mRNA leaves the nucleus.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438912" y="1823646"/>
            <a:ext cx="6803136" cy="4216548"/>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74"/>
            <a:ext cx="6583680" cy="399709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a eukaryotic cell, the RNA that RNA polymerase makes from a protein-coding gene is pre-mRNA.</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It is changed in the nucleus before it leaves, a stage called post-transcriptional modification, and the result is mature mRNA.</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splicing, the introns are cut out and the exons joined end to end, so the mature mRNA carries only sequence that codes for the polypeptide.</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A 5′ cap, a modified guanine nucleotide, is added to the 5′ end, and a poly-A tail, a long run of adenine nucleotides (often about 200), to the 3′ end.</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599890" y="1581912"/>
            <a:ext cx="699191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09618" y="1691640"/>
            <a:ext cx="677245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All four exons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599890" y="1581912"/>
            <a:ext cx="699191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09618" y="1691640"/>
            <a:ext cx="677245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Leave out exon 2</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438912" y="1999923"/>
            <a:ext cx="6803136" cy="3863993"/>
          </a:xfrm>
          <a:prstGeom prst="roundRect">
            <a:avLst>
              <a:gd name="adj" fmla="val 2840"/>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09651"/>
            <a:ext cx="6583680" cy="3644537"/>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a eukaryotic cell, the RNA that RNA polymerase makes from a protein-coding gene is pre-mRNA.</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It is changed in the nucleus before it leaves, a stage called post-transcriptional modification, and the result is mature mRNA.</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splicing, the introns are cut out and the exons joined end to end, so the mature mRNA carries only sequence that codes for the polypeptide.</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A 5′ cap, a modified guanine nucleotide, is added to the 5′ end, and a poly-A tail, a long run of adenine nucleotides (often about 200), to the 3′ end.</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Transcription factors bind the promoter. Only then can RNA polymerase bind and begin.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starting</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RNA grows 5′ to 3′: every new nucleotide joins its 3′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5′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eukaryote the first RNA is pre-mRNA: exons, with introns between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pre-mRNA</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5′ cap and a poly-A tail are added. The introns are cut out and the exons spliced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processing</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Spliced another way, the same gene gives a different polypeptide.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mature mRNA</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Capped, tailed and spliced, the mature mRNA leaves the nucleus.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mature mRNA</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D1.2.15 D1.2.16 RNA processing and alternative splicing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Capped, cut and tailed</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55645" y="1600200"/>
            <a:ext cx="608040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7085" y="1691640"/>
            <a:ext cx="589752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From promoter to mature mRNA: click to play. It loops every 46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Introns and exons</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Exit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Introns and exons</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Introns</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cut out and broken down in the nucleus</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Exit</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Exons</a:t>
            </a:r>
            <a:endParaRPr lang="en-US" sz="180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joined, and leave in the mature mRNA</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Introns are cut out of the RNA, not out of the gene: the DNA keeps them. And alternative splicing changes which exons are kept, not the gene's sequence.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gene has four exons. Exons 1 and 4 are always kept, and exons 2 and 3 can each be kept or left out. How many different mature mRNAs can it make?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2</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8</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4</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gene has four exons. Exons 1 and 4 are always kept, and exons 2 and 3 can each be kept or left out. How many different mature mRNAs can it make?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2</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8</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4</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1-2-3-4, 1-2-4, 1-3-4 and 1-4: each of the two optional exons is in or out, so 2 × 2 = 4. That is four polypeptides from one gene, without a single change to the DNA.</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Paper splice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strips, scissors and tape.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paper pre-mRNA (the factory's split gene, printed in codons with exons and introns coloured), a paper cap and a tail. Students cut out the introns, tape the exons together, add the cap and the tail, then translate with the codon tool, The genetic code. Two groups splice differently (one leaves out exon 2) and compare their chains. Then leave intron 1 in and translate it: what happens?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Starting the chain</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11: Starting the chain</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57300"/>
          </a:xfrm>
          <a:prstGeom prst="rect">
            <a:avLst/>
          </a:prstGeom>
          <a:noFill/>
          <a:ln/>
        </p:spPr>
        <p:txBody>
          <a:bodyPr wrap="square" rtlCol="0" anchor="t">
            <a:normAutofit/>
          </a:bodyPr>
          <a:lstStyle/>
          <a:p>
            <a:pPr indent="0" marL="0">
              <a:buNone/>
            </a:pPr>
            <a:r>
              <a:rPr lang="en-US" sz="2550" b="1" dirty="0">
                <a:solidFill>
                  <a:srgbClr val="1A3A2A"/>
                </a:solidFill>
                <a:latin typeface="Arial" pitchFamily="34" charset="0"/>
                <a:ea typeface="Arial" pitchFamily="34" charset="-122"/>
                <a:cs typeface="Arial" pitchFamily="34" charset="-120"/>
              </a:rPr>
              <a:t>The first peptide bond has just formed, joining methionine to the second amino acid. Before the ribosome moves, which site holds the tRNA carrying both amino acids?</a:t>
            </a:r>
            <a:endParaRPr lang="en-US" sz="2550" dirty="0"/>
          </a:p>
        </p:txBody>
      </p:sp>
      <p:sp>
        <p:nvSpPr>
          <p:cNvPr id="5" name="Text 3"/>
          <p:cNvSpPr/>
          <p:nvPr/>
        </p:nvSpPr>
        <p:spPr>
          <a:xfrm>
            <a:off x="731520" y="221742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site</a:t>
            </a:r>
            <a:endParaRPr lang="en-US" sz="1900" dirty="0"/>
          </a:p>
        </p:txBody>
      </p:sp>
      <p:sp>
        <p:nvSpPr>
          <p:cNvPr id="6" name="Text 4"/>
          <p:cNvSpPr/>
          <p:nvPr/>
        </p:nvSpPr>
        <p:spPr>
          <a:xfrm>
            <a:off x="731520" y="290728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 site</a:t>
            </a:r>
            <a:endParaRPr lang="en-US" sz="1900" dirty="0"/>
          </a:p>
        </p:txBody>
      </p:sp>
      <p:sp>
        <p:nvSpPr>
          <p:cNvPr id="7" name="Text 5"/>
          <p:cNvSpPr/>
          <p:nvPr/>
        </p:nvSpPr>
        <p:spPr>
          <a:xfrm>
            <a:off x="731520" y="359714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E site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small subunit attaches at the mRNA's 5′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moves to the start codon, AUG, where the initiator tRNA pairs.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large subunit joins: the initiator tRNA is in the P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next tRNA arrives in the A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peptide bond joins the two amino acids.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ribosome moves one codon; the empty tRNA leaves from the 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438912" y="2117564"/>
            <a:ext cx="6803136" cy="3628711"/>
          </a:xfrm>
          <a:prstGeom prst="roundRect">
            <a:avLst>
              <a:gd name="adj" fmla="val 302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27292"/>
            <a:ext cx="6583680" cy="34092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small subunit attaches to the mRNA at its 5′ terminal, its 5′ end (in eukaryotes the 5′ cap helps);</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it moves along the mRNA, 5′ to 3′, to the first AUG, the start codon (the short stretch before it is not translated);</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initiator tRNA, anticodon UAC, carrying methionine, pairs with AUG;</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large subunit joins, so the ribosome is complete, with the initiator tRNA in the P site;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another tRNA, matching the next codon, binds in the A site.</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small subunit attaches to the mRNA at its 5′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small subunit at the 5′ end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moves towards the 3′ end until it reaches the start codon, AUG. The initiator tRNA pairs with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under the subunit: AUG</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large subunit joins. The initiator tRNA sits in the P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1: AUG, Met, P site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Another tRNA arrives in the A site. A peptide bond joins methionine to its amino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2: GCU, Ala, A site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ribosome moves one codon. The empty tRNA leaves from the E site; the chain’s tRNA is now in 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3: AAG, Lys, A site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the stop codon the chain is released and the subunits come apart.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6: UAA, stop, A site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D1.2.17 Initiation of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Starting the chain</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55645" y="1600200"/>
            <a:ext cx="608040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7085" y="1691640"/>
            <a:ext cx="589752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Start, then A, P and E: click to play. It loops every 44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57300"/>
          </a:xfrm>
          <a:prstGeom prst="rect">
            <a:avLst/>
          </a:prstGeom>
          <a:noFill/>
          <a:ln/>
        </p:spPr>
        <p:txBody>
          <a:bodyPr wrap="square" rtlCol="0" anchor="t">
            <a:normAutofit/>
          </a:bodyPr>
          <a:lstStyle/>
          <a:p>
            <a:pPr indent="0" marL="0">
              <a:buNone/>
            </a:pPr>
            <a:r>
              <a:rPr lang="en-US" sz="2550" b="1" dirty="0">
                <a:solidFill>
                  <a:srgbClr val="1A3A2A"/>
                </a:solidFill>
                <a:latin typeface="Arial" pitchFamily="34" charset="0"/>
                <a:ea typeface="Arial" pitchFamily="34" charset="-122"/>
                <a:cs typeface="Arial" pitchFamily="34" charset="-120"/>
              </a:rPr>
              <a:t>The first peptide bond has just formed, joining methionine to the second amino acid. Before the ribosome moves, which site holds the tRNA carrying both amino acids?</a:t>
            </a:r>
            <a:endParaRPr lang="en-US" sz="2550" dirty="0"/>
          </a:p>
        </p:txBody>
      </p:sp>
      <p:sp>
        <p:nvSpPr>
          <p:cNvPr id="5" name="Text 3"/>
          <p:cNvSpPr/>
          <p:nvPr/>
        </p:nvSpPr>
        <p:spPr>
          <a:xfrm>
            <a:off x="731520" y="221742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site</a:t>
            </a:r>
            <a:endParaRPr lang="en-US" sz="1900" dirty="0"/>
          </a:p>
        </p:txBody>
      </p:sp>
      <p:sp>
        <p:nvSpPr>
          <p:cNvPr id="6" name="Text 4"/>
          <p:cNvSpPr/>
          <p:nvPr/>
        </p:nvSpPr>
        <p:spPr>
          <a:xfrm>
            <a:off x="731520" y="290728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 site</a:t>
            </a:r>
            <a:endParaRPr lang="en-US" sz="1900" dirty="0"/>
          </a:p>
        </p:txBody>
      </p:sp>
      <p:sp>
        <p:nvSpPr>
          <p:cNvPr id="7" name="Text 5"/>
          <p:cNvSpPr/>
          <p:nvPr/>
        </p:nvSpPr>
        <p:spPr>
          <a:xfrm>
            <a:off x="731520" y="359714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E site</a:t>
            </a:r>
            <a:endParaRPr lang="en-US" sz="1900" dirty="0"/>
          </a:p>
        </p:txBody>
      </p:sp>
      <p:sp>
        <p:nvSpPr>
          <p:cNvPr id="8" name="Text 6"/>
          <p:cNvSpPr/>
          <p:nvPr/>
        </p:nvSpPr>
        <p:spPr>
          <a:xfrm>
            <a:off x="731520" y="4287012"/>
            <a:ext cx="10728655" cy="20406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bond joins methionine to the amino acid on the tRNA in the A site, so the two-amino-acid chain now hangs from that tRNA, still in the A site. The tRNA in the P site is empty. Only when the ribosome moves one codon does the chain's tRNA shift into the P site and the empty one into the E site.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initiator tRNA starts in the P site, not the A site. Every other tRNA enters at the A site and reaches the P site only when the ribosome moves. And the small subunit binds the mRNA first, the large subunit after it.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sites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Arrive</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Pass</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Exit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sites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Arrive</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 site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loaded tRNA arrives</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Pass</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 site</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holds the chain and passes it on</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Exit</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 site</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empty tRNA leaves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ROLE PLAY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Be the ribosome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bench, a codon strip, anticodon cards and beads on string.</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Three students stand as the E, P and A sites behind a bench, with an mRNA strip of codons on the bench (the demonstration gene with its leader). Others are tRNAs holding anticodon cards and an amino acid bead (or a coloured cube). The small subunit (one student with a card) starts at the 5′ end and walks to AUG, the initiator tRNA steps into P, the large subunit (the three sites) arrives, tRNAs arrive at A, the chain of beads is passed from P to A, everyone shifts one codon, and the empty tRNA leaves from E. The class calls each move.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how pre-mRNA is capped, tailed and spliced, and how alternative splicing makes several polypeptides from one gene  (D1.2.15, D1.2.16)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how translation starts, and what the A, P and E sites do  (D1.2.17)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"Explain why translation must start from the 5′ end of the mRNA", or the D1.2 exam maker's 4-mark question on the initiation of translation.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10 Capped, cut and tailed</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11 Starting the chain</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Protein Synthesis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Protein 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D1.2 Protein 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D1.2 Protein Synthesis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D1.2 Protein Synthesis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D1.2 Protein synthesis, lesson 5: Processing and starting translation (HL)</dc:title>
  <dc:subject>PptxGenJS Presentation</dc:subject>
  <dc:creator>Biology by Bradford</dc:creator>
  <cp:lastModifiedBy>Biology by Bradford</cp:lastModifiedBy>
  <cp:revision>1</cp:revision>
  <dcterms:created xsi:type="dcterms:W3CDTF">2026-10-20T08:33:50Z</dcterms:created>
  <dcterms:modified xsi:type="dcterms:W3CDTF">2026-10-20T08:33:50Z</dcterms:modified>
</cp:coreProperties>
</file>