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2 of 8: Dominance, plasticity and PKU, 60 minutes.
The plan, minute by minute (each slide's footer says where you are):
0 to 5 min (5)  Do now
5 to 20 min (15)  Dominant and recessive, and the grid
20 to 32 min (12)  Same genes, different outcomes
32 to 52 min (20)  One faulty enzyme: PKU
52 to 60 min (8)  Exit
What students get wrong:
"Dominant means common or strong." A dominant allele is one that shows in the heterozygote. Many dominant alleles are rare, and some harmful ones are dominant.
"Recessive alleles disappear." A recessive allele stays in a heterozygote, hidden, and can come back in a later generation. Return to PKU carriers.
"A Punnett grid predicts exactly." It gives a probability for each child. Four children from Yy by Yy need not include a green one. Use the coins.
Plasticity is inheritance of acquired characteristics. A plant that grows tall in the shade does not give its seeds taller genes. The same alleles are expressed differently in a different environment.
Stretch and support:
Support: give each figure's captions as a cut-up storyboard to put in order, and let students tap the dotted words as a glossary.
Support: a Punnett grid with the gametes already written in for the first two crosses.
Stretch: why can a recessive disease stay common in a population even though the affected cannot easily have children? Link to the carriers in chapter 6.
The lesson plan to print: https://www.biologybybradford.com/guides/downloads/ib-biology-d3-2-inheritance-lesson-2-plan.pdf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4's first predict box. Vote with fingers (1, 2 or 3) for the option, then reveal. Leave the votes on the board for the figure.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4's first predict box. Vote with fingers (1, 2 or 3) for the option, then reveal. Leave the votes on the board for the figure.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4's first predict box. Vote with fingers (1, 2 or 3) for the option, then reveal. Leave the votes on the board for the figure.
Answer: B. Both are Yy. A green seed is yy, so each parent must have given it a y. A parent that shows the dominant trait yet carries y must be heterozygous. A YY parent has no y to give, so one YY parent could never produce a green seed.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In Mendel's peas, a cross between a yellow-seeded plant and a green-seeded one gave an F1 in which every seed was yellow. The green trait had not vanished: about a quarter of the F2 seeds were green. Something was hiding it.
A dominant allele shows its effect when it is present, in one copy or in two. A recessive allele shows only when there is no dominant allele alongside it. So YY and Yy have the same phenotype, yellow, and only yy is green. By convention, a capital letter is the dominant allele and a small letter the recessive one.
Why is one copy enough? An allele works through the protein its gene makes. For many genes, a recessive allele is a version that does not make a working protein. A heterozygote has one working copy, and for many genes one working copy makes enough protein to give the trait. A homozygous recessive has no working copy, and the trait changes. There is no single mechanism for all genes, but this is the usual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Dominant and recessive, and the grid (15 min).
The plan: Chapter 4's figure and the cross builder under it. Students predict each result before the grid fills in. Then the practice below, in pairs: six crosses, each set out with gametes, grid, genotype ratio and phenotype ratio.
The activity: Six crosses. Six crosses, each with two parents, the gametes, a Punnett grid, the genotype ratio and the phenotype ratio. Use pea seed colour (Y yellow dominant, y green): (1) YY by yy. All Yy, all yellow. (2) Yy by yy. 1 Yy : 1 yy, 1 yellow : 1 green. (3) Yy by Yy. 1 YY : 2 Yy : 1 yy, 3 yellow : 1 green. (4) yy by yy. All green. (5) A yellow plant by a green gave 18 yellow and 20 green offspring: what was the yellow parent? Yy. (6) Two yellow plants gave some green offspring: give the genotypes of both parents and the chance of a green seed. Both Yy; one in four. Finish by asking what would be different if you counted 8 offspring instead of 800.
Needs: mini whiteboards or squared paper.
The time: 15 minutes, minutes 5 to 20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Genotype is not destiny. One individual, with one set of alleles, can develop different traits in different conditions, and the change often suits the conditions. That is phenotypic plasticity.
Take two cuttings from one plant. They have identical alleles. Grow one in full sun and the other in shade. A shaded plant tends to grow taller, with longer gaps between its leaves and broader leaves, reaching for light. The sunlit plant stays shorter and sturdier. Neither plant changed its genotype.
The difference is in gene expression: which genes are switched on, where, and how strongly. Light conditions change the pattern, so the same DNA builds a different body. The base sequence has not changed, which means plasticity is not a mutation.
Because the alleles are the same, the change can be reversible during the life of the individual: move the shaded plant into the sun, and its new growth comes in short and sturdy, like the sun plant's. Growth that has already happened stays as it was.
Example: Your skin tans in strong sun and fades again afterwards, with no change in your DNA. An Arctic hare's coat is white in winter and darker in summer, so the same animal is camouflaged in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Genotype is not destiny. One individual, with one set of alleles, can develop different traits in different conditions, and the change often suits the conditions. That is phenotypic plasticity.
Take two cuttings from one plant. They have identical alleles. Grow one in full sun and the other in shade. A shaded plant tends to grow taller, with longer gaps between its leaves and broader leaves, reaching for light. The sunlit plant stays shorter and sturdier. Neither plant changed its genotype.
The difference is in gene expression: which genes are switched on, where, and how strongly. Light conditions change the pattern, so the same DNA builds a different body. The base sequence has not changed, which means plasticity is not a mutation.
Because the alleles are the same, the change can be reversible during the life of the individual: move the shaded plant into the sun, and its new growth comes in short and sturdy, like the sun plant's. Growth that has already happened stays as it was.
Example: Your skin tans in strong sun and fades again afterwards, with no change in your DNA. An Arctic hare's coat is white in winter and darker in summer, so the same animal is camouflaged in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Genotype is not destiny. One individual, with one set of alleles, can develop different traits in different conditions, and the change often suits the conditions. That is phenotypic plasticity.
Take two cuttings from one plant. They have identical alleles. Grow one in full sun and the other in shade. A shaded plant tends to grow taller, with longer gaps between its leaves and broader leaves, reaching for light. The sunlit plant stays shorter and sturdier. Neither plant changed its genotype.
The difference is in gene expression: which genes are switched on, where, and how strongly. Light conditions change the pattern, so the same DNA builds a different body. The base sequence has not changed, which means plasticity is not a mutation.
Because the alleles are the same, the change can be reversible during the life of the individual: move the shaded plant into the sun, and its new growth comes in short and sturdy, like the sun plant's. Growth that has already happened stays as it was.
Example: Your skin tans in strong sun and fades again afterwards, with no change in your DNA. An Arctic hare's coat is white in winter and darker in summer, so the same animal is camouflaged in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Genotype is not destiny. One individual, with one set of alleles, can develop different traits in different conditions, and the change often suits the conditions. That is phenotypic plasticity.
Take two cuttings from one plant. They have identical alleles. Grow one in full sun and the other in shade. A shaded plant tends to grow taller, with longer gaps between its leaves and broader leaves, reaching for light. The sunlit plant stays shorter and sturdier. Neither plant changed its genotype.
The difference is in gene expression: which genes are switched on, where, and how strongly. Light conditions change the pattern, so the same DNA builds a different body. The base sequence has not changed, which means plasticity is not a mutation.
Because the alleles are the same, the change can be reversible during the life of the individual: move the shaded plant into the sun, and its new growth comes in short and sturdy, like the sun plant's. Growth that has already happened stays as it was.
Example: Your skin tans in strong sun and fades again afterwards, with no change in your DNA. An Arctic hare's coat is white in winter and darker in summer, so the same animal is camouflaged in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Genotype is not destiny. One individual, with one set of alleles, can develop different traits in different conditions, and the change often suits the conditions. That is phenotypic plasticity.
Take two cuttings from one plant. They have identical alleles. Grow one in full sun and the other in shade. A shaded plant tends to grow taller, with longer gaps between its leaves and broader leaves, reaching for light. The sunlit plant stays shorter and sturdier. Neither plant changed its genotype.
The difference is in gene expression: which genes are switched on, where, and how strongly. Light conditions change the pattern, so the same DNA builds a different body. The base sequence has not changed, which means plasticity is not a mutation.
Because the alleles are the same, the change can be reversible during the life of the individual: move the shaded plant into the sun, and its new growth comes in short and sturdy, like the sun plant's. Growth that has already happened stays as it was.
Example: Your skin tans in strong sun and fades again afterwards, with no change in your DNA. An Arctic hare's coat is white in winter and darker in summer, so the same animal is camouflaged in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Answer: B. The light changed how their genes were expressed. Clones start with identical alleles, and nothing in this story changes them. The environment changes which genes are switched on and how strongly, and that changes the phenotype.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Same genes, different outcomes (12 min).
The plan: Chapter 5's figure. Show the cress seedlings, or photographs of them, from the practical below (set up the week before, or use the photographs on the card). Ask: do the two trays have the same genes? Land on "the genes were the same; what differed was which were expressed".
The activity: Cress in the dark and the light. Sow cress seeds in two trays of damp cotton wool. Put one on a windowsill and the other in a cupboard, and water both. After a week, students record height, colour and leaf size, then answer: the seeds were from one packet, so why do the trays differ? Move the pale tray into the light and watch it for three days. Which parts of the seedling change, and which parts do not? Link to chapter 5: expression changes, the alleles do not. Photographs on the board are an acceptable substitute if no cupboard is free.
Needs: cress seeds, trays, cotton wool, a dark cupboard and a windowsill, a ruler; set up a week ahead.
The time: 12 minutes, minutes 20 to 32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Phenylketonuria (PKU) is a human disease caused by a recessive allele of an autosomal gene. The gene codes for an enzyme, phenylalanine hydroxylase, which converts the amino acid phenylalanine into another amino acid, tyrosine.
A person with at least one working allele makes enough enzyme. A person who is homozygous for the faulty allele makes none that works. Phenylalanine from food cannot be converted, so it builds up, and in a baby the high levels can damage the developing brain.
Because the allele is recessive, a person with one working and one faulty allele has no symptoms. That person is a carrier. Two carrier parents have a 1 in 4 chance of a child with PKU each time they have a baby, and most carriers do not know that they are one.
PKU shows genotype and environment working together. The genotype cannot be changed, but the environment can. Babies are screened soon after birth, and a child found to have PKU is given a diet low in phenylalanine, which protects the developing brain. The phenotype depends on the diet as well as on the alleles.
Example: Two carriers, Nn × Nn. Each makes N and n gametes in equal numbers. The offspring are NN (1 in 4), Nn (2 in 4) and nn (1 in 4). Only nn has PKU. Of the children who do not have PKU, two in three are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Phenylketonuria (PKU) is a human disease caused by a recessive allele of an autosomal gene. The gene codes for an enzyme, phenylalanine hydroxylase, which converts the amino acid phenylalanine into another amino acid, tyrosine.
A person with at least one working allele makes enough enzyme. A person who is homozygous for the faulty allele makes none that works. Phenylalanine from food cannot be converted, so it builds up, and in a baby the high levels can damage the developing brain.
Because the allele is recessive, a person with one working and one faulty allele has no symptoms. That person is a carrier. Two carrier parents have a 1 in 4 chance of a child with PKU each time they have a baby, and most carriers do not know that they are one.
PKU shows genotype and environment working together. The genotype cannot be changed, but the environment can. Babies are screened soon after birth, and a child found to have PKU is given a diet low in phenylalanine, which protects the developing brain. The phenotype depends on the diet as well as on the alleles.
Example: Two carriers, Nn × Nn. Each makes N and n gametes in equal numbers. The offspring are NN (1 in 4), Nn (2 in 4) and nn (1 in 4). Only nn has PKU. Of the children who do not have PKU, two in three are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Phenylketonuria (PKU) is a human disease caused by a recessive allele of an autosomal gene. The gene codes for an enzyme, phenylalanine hydroxylase, which converts the amino acid phenylalanine into another amino acid, tyrosine.
A person with at least one working allele makes enough enzyme. A person who is homozygous for the faulty allele makes none that works. Phenylalanine from food cannot be converted, so it builds up, and in a baby the high levels can damage the developing brain.
Because the allele is recessive, a person with one working and one faulty allele has no symptoms. That person is a carrier. Two carrier parents have a 1 in 4 chance of a child with PKU each time they have a baby, and most carriers do not know that they are one.
PKU shows genotype and environment working together. The genotype cannot be changed, but the environment can. Babies are screened soon after birth, and a child found to have PKU is given a diet low in phenylalanine, which protects the developing brain. The phenotype depends on the diet as well as on the alleles.
Example: Two carriers, Nn × Nn. Each makes N and n gametes in equal numbers. The offspring are NN (1 in 4), Nn (2 in 4) and nn (1 in 4). Only nn has PKU. Of the children who do not have PKU, two in three are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Phenylketonuria (PKU) is a human disease caused by a recessive allele of an autosomal gene. The gene codes for an enzyme, phenylalanine hydroxylase, which converts the amino acid phenylalanine into another amino acid, tyrosine.
A person with at least one working allele makes enough enzyme. A person who is homozygous for the faulty allele makes none that works. Phenylalanine from food cannot be converted, so it builds up, and in a baby the high levels can damage the developing brain.
Because the allele is recessive, a person with one working and one faulty allele has no symptoms. That person is a carrier. Two carrier parents have a 1 in 4 chance of a child with PKU each time they have a baby, and most carriers do not know that they are one.
PKU shows genotype and environment working together. The genotype cannot be changed, but the environment can. Babies are screened soon after birth, and a child found to have PKU is given a diet low in phenylalanine, which protects the developing brain. The phenotype depends on the diet as well as on the alleles.
Example: Two carriers, Nn × Nn. Each makes N and n gametes in equal numbers. The offspring are NN (1 in 4), Nn (2 in 4) and nn (1 in 4). Only nn has PKU. Of the children who do not have PKU, two in three are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Phenylketonuria (PKU) is a human disease caused by a recessive allele of an autosomal gene. The gene codes for an enzyme, phenylalanine hydroxylase, which converts the amino acid phenylalanine into another amino acid, tyrosine.
A person with at least one working allele makes enough enzyme. A person who is homozygous for the faulty allele makes none that works. Phenylalanine from food cannot be converted, so it builds up, and in a baby the high levels can damage the developing brain.
Because the allele is recessive, a person with one working and one faulty allele has no symptoms. That person is a carrier. Two carrier parents have a 1 in 4 chance of a child with PKU each time they have a baby, and most carriers do not know that they are one.
PKU shows genotype and environment working together. The genotype cannot be changed, but the environment can. Babies are screened soon after birth, and a child found to have PKU is given a diet low in phenylalanine, which protects the developing brain. The phenotype depends on the diet as well as on the alleles.
Example: Two carriers, Nn × Nn. Each makes N and n gametes in equal numbers. The offspring are NN (1 in 4), Nn (2 in 4) and nn (1 in 4). Only nn has PKU. Of the children who do not have PKU, two in three are carriers.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Answer: C. 1 in 4. The child is nn, so each unaffected parent must be Nn. Two Nn parents have a 1 in 4 chance of nn for every child. Alleles are not used up: each new baby is made from fresh gametes.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One faulty enzyme: PKU (20 min).
The plan: Chapter 6's figure, step by step, then the two-carrier cross at the board. Then the case cards below, in groups: each card describes a family and asks for the chance that a child has PKU. Finish with screening and diet.
The activity: PKU in the family. Six cards, each a short invented family: two unaffected parents and a child with PKU; two parents who both have PKU; one parent who is a carrier and one who has two normal alleles; and so on. Groups set out the genotype of each parent with N for the normal allele and n for the PKU allele, draw the cross, and give the chance of a child with PKU. Add a question about how the disease would be found at birth and what a family does about it. Keep every card invented and avoid naming real people.
Needs: printed cards, one set per group.
The time: 20 minutes, minutes 32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On a slip: the chance that the child of two carriers is a carrier, and the chance that it has PKU. Then one sentence on why a low phenylalanine diet helps.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On a slip: the chance that the child of two carriers is a carrier, and the chance that it has PKU. Then one sentence on why a low phenylalanine diet helps.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https://www.biologybybradford.com/exam-maker/sit?topics=D3.2&amp;level=SL&amp;paper=quiz&amp;marks=15&amp;src=ep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hyperlink" Target="https://www.biologybybradford.com/exam-maker/sit?topics=D3.2&amp;level=S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dominance" TargetMode="External"/><Relationship Id="rId4" Type="http://schemas.openxmlformats.org/officeDocument/2006/relationships/hyperlink" Target="https://www.biologybybradford.com/guides/ib-biology-d3-2-inheritance#plasticity" TargetMode="External"/><Relationship Id="rId5" Type="http://schemas.openxmlformats.org/officeDocument/2006/relationships/hyperlink" Target="https://www.biologybybradford.com/guides/ib-biology-d3-2-inheritance#pku" TargetMode="External"/><Relationship Id="rId6" Type="http://schemas.openxmlformats.org/officeDocument/2006/relationships/hyperlink" Target="https://www.biologybybradford.com/tools/tarsia?topics=ib:D3.2&amp;level=HL" TargetMode="External"/><Relationship Id="rId7" Type="http://schemas.openxmlformats.org/officeDocument/2006/relationships/hyperlink" Target="https://www.biologybybradford.com/tools/dominos?topics=ib:D3.2&amp;level=HL" TargetMode="External"/><Relationship Id="rId8" Type="http://schemas.openxmlformats.org/officeDocument/2006/relationships/hyperlink" Target="https://www.biologybybradford.com/tools/picture-reveal?topics=ib:D3.2&amp;level=HL" TargetMode="External"/><Relationship Id="rId9" Type="http://schemas.openxmlformats.org/officeDocument/2006/relationships/hyperlink" Target="https://www.biologybybradford.com/tools/pub-quiz?topics=ib:D3.2&amp;level=HL" TargetMode="External"/><Relationship Id="rId10" Type="http://schemas.openxmlformats.org/officeDocument/2006/relationships/hyperlink" Target="https://www.biologybybradford.com/escape-rooms?bank=ib:D3.2&amp;level=HL#bank" TargetMode="External"/><Relationship Id="rId11" Type="http://schemas.openxmlformats.org/officeDocument/2006/relationships/hyperlink" Target="https://www.biologybybradford.com/lessons/ib-biology-topic-d-3-2-linked-genes-chi-squared" TargetMode="External"/><Relationship Id="rId12" Type="http://schemas.openxmlformats.org/officeDocument/2006/relationships/hyperlink" Target="https://www.biologybybradford.com/lessons/ib-biology-topic-d-3-2-dihybrid-test-crosses" TargetMode="External"/><Relationship Id="rId13" Type="http://schemas.openxmlformats.org/officeDocument/2006/relationships/hyperlink" Target="https://www.biologybybradford.com/lessons/ib-biology-topic-d-3-2-inheritance" TargetMode="External"/><Relationship Id="rId14" Type="http://schemas.openxmlformats.org/officeDocument/2006/relationships/hyperlink" Target="https://www.biologybybradford.com/summary-doodles/ib-biology-topic-d-3-2-inheritance" TargetMode="External"/><Relationship Id="rId15" Type="http://schemas.openxmlformats.org/officeDocument/2006/relationships/hyperlink" Target="https://www.biologybybradford.com/mcqs/ib-biology-topic-d-3-2-inheritance" TargetMode="External"/><Relationship Id="rId16" Type="http://schemas.openxmlformats.org/officeDocument/2006/relationships/hyperlink" Target="https://www.biologybybradford.com/tools/revision-maps/d3-2-inheritance" TargetMode="External"/><Relationship Id="rId17" Type="http://schemas.openxmlformats.org/officeDocument/2006/relationships/hyperlink" Target="https://www.biologybybradford.com/exam-maker/ib/d3-2-inheritance" TargetMode="External"/><Relationship Id="rId18" Type="http://schemas.openxmlformats.org/officeDocument/2006/relationships/hyperlink" Target="https://www.splycr.com/?set=003c02a6-eb9a-5717-9c90-8ece156bacaf" TargetMode="External"/><Relationship Id="rId19" Type="http://schemas.openxmlformats.org/officeDocument/2006/relationships/slideLayout" Target="../slideLayouts/slideLayout2.xml"/><Relationship Id="rId20"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8</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850" b="1" dirty="0">
                <a:solidFill>
                  <a:srgbClr val="1A3A2A"/>
                </a:solidFill>
                <a:latin typeface="Arial" pitchFamily="34" charset="0"/>
                <a:ea typeface="Arial" pitchFamily="34" charset="-122"/>
                <a:cs typeface="Arial" pitchFamily="34" charset="-120"/>
              </a:rPr>
              <a:t>Dominance, plasticity and PKU</a:t>
            </a:r>
            <a:endParaRPr lang="en-US" sz="38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D3.2.5 to D3.2.7</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Why a heterozygote can look like one homozygote, how the environment changes which genes are expressed, and phenylketonuria as a disease of a recessive allele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 6</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Predict the effects of dominant and recessive alleles on phenotype  (D3.2.5)</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phenotypic plasticity as a change in gene expression, not in the genes themselves  (D3.2.6)</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phenylketonuria as a disease caused by a recessive allele  (D3.2.7)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4's first predict box.</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yellow-seeded pea plants are crossed, and some of their offspring have green seeds. What must be true of both parents?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Both are homozygous YY, and the green seeds arose by chance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are heterozygous Yy: each carries a hidden y allele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One is YY and the other is Yy, so a green seed can appear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yellow-seeded pea plants are crossed, and some of their offspring have green seeds. What must be true of both parents?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Both are homozygous YY, and the green seeds arose by chance</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Both are heterozygous Yy: each carries a hidden y allele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One is YY and the other is Yy, so a green seed can appear</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Both are Yy. A green seed is yy, so each parent must have given it a y. A parent that shows the dominant trait yet carries y must be heterozygous. A YY parent has no y to give, so one YY parent could never produce a green seed.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Dominant and recessive, and the grid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predict each result before the grid fills in.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3374811" y="1581912"/>
            <a:ext cx="54420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84539" y="1691640"/>
            <a:ext cx="52226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Three genotypes of the seed colour gene: two homozygous and one heterozygous.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3374811" y="1581912"/>
            <a:ext cx="54420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84539" y="1691640"/>
            <a:ext cx="52226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gene makes a protein. A Y allele makes a working one, and one working copy makes enough to give the trait. With no working copy, the trait changes.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3374811" y="1581912"/>
            <a:ext cx="54420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84539" y="1691640"/>
            <a:ext cx="52226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phenotypes: YY and Yy are both yellow, so the dominant allele shows in a heterozygote. Only yy is green.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673610" y="1627632"/>
            <a:ext cx="633374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83338" y="1737360"/>
            <a:ext cx="611428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dominant allele shows its effect when it is present, in one copy or in two.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recessive allele shows only when there is no dominant allele alongside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By convention, a capital letter is the dominant allele and a small letter the recessive one.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For many genes, a recessive allele is a version that does not make a working protein.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4120067" y="1581912"/>
            <a:ext cx="3951562" cy="3968496"/>
          </a:xfrm>
          <a:prstGeom prst="roundRect">
            <a:avLst>
              <a:gd name="adj" fmla="val 27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229795" y="1691640"/>
            <a:ext cx="373210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parent makes gametes by meiosis, one allele of each gene in each. The female parent's go down the side of the Punnett grid, the male parent's along the top.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4120067" y="1581912"/>
            <a:ext cx="3951562" cy="3968496"/>
          </a:xfrm>
          <a:prstGeom prst="roundRect">
            <a:avLst>
              <a:gd name="adj" fmla="val 27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229795" y="1691640"/>
            <a:ext cx="373210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cell joins one gamete from each parent: a possible offspring, every cell as likely as the next. The F1: genotypes all Yy; phenotypes all yellow.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558698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D3.2.5 Dominant and recessive alleles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Dominant and recessive alleles</a:t>
            </a:r>
            <a:endParaRPr lang="en-US" sz="2800" dirty="0"/>
          </a:p>
        </p:txBody>
      </p:sp>
      <p:sp>
        <p:nvSpPr>
          <p:cNvPr id="5" name="Shape 3"/>
          <p:cNvSpPr/>
          <p:nvPr/>
        </p:nvSpPr>
        <p:spPr>
          <a:xfrm>
            <a:off x="1546105" y="1627632"/>
            <a:ext cx="4588750" cy="4608576"/>
          </a:xfrm>
          <a:prstGeom prst="roundRect">
            <a:avLst>
              <a:gd name="adj" fmla="val 239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655833" y="1737360"/>
            <a:ext cx="436929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dominant allele shows its effect when it is present, in one copy or in two.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recessive allele shows only when there is no dominant allele alongside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By convention, a capital letter is the dominant allele and a small letter the recessive one.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For many genes, a recessive allele is a version that does not make a working protein.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Dominant does not mean common, strong or better. Some dominant alleles are rare, and some cause disease. Dominant only describes what shows in a heterozygote. Recessive alleles do not fade away either: in a heterozygote they are still there, and they can reappear in a later generation.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PRACTICE</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Six crosses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or squared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750" dirty="0">
                <a:solidFill>
                  <a:srgbClr val="1A3A2A"/>
                </a:solidFill>
                <a:latin typeface="Arial" pitchFamily="34" charset="0"/>
                <a:ea typeface="Arial" pitchFamily="34" charset="-122"/>
                <a:cs typeface="Arial" pitchFamily="34" charset="-120"/>
              </a:rPr>
              <a:t>Six crosses, each with two parents, the gametes, a Punnett grid, the genotype ratio and the phenotype ratio. Use pea seed colour (Y yellow dominant, y green): (1) YY by yy. All Yy, all yellow. (2) Yy by yy. 1 Yy: 1 yy, 1 yellow: 1 green. (3) Yy by Yy. 1 YY: 2 Yy: 1 yy, 3 yellow: 1 green. (4) yy by yy. All green. (5) A yellow plant by a green gave 18 yellow and 20 green offspring: what was the yellow parent? Yy. (6) Two yellow plants gave some green offspring: give the genotypes of both parents and the chance of a green seed. Both Yy; one in four. Finish by asking what would be different if you counted 8 offspring instead of 800.</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Same genes, different outcomes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Ask: do the two trays have the same genes?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Land on "the genes were the same; what differed was which were expressed".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D3.2.6 Phenotypic plasticity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genes, different outcomes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parent plant, with its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D3.2.6 Phenotypic plasticity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genes, different outcomes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cuttings from it carry exactly the same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D3.2.6 Phenotypic plasticity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genes, different outcomes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cutting grows in sun and one in shade. Same alleles, but different gene expression makes a short, sturdy plant and a tall one with broad leaves.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D3.2.6 Phenotypic plasticity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genes, different outcomes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Move the shaded plant into the sun, and its new growth comes in like the sun plant’s. The change is reversible, and the alleles never 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68172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D3.2.6 Phenotypic plasticity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Same genes, different outcomes</a:t>
            </a:r>
            <a:endParaRPr lang="en-US" sz="2800" dirty="0"/>
          </a:p>
        </p:txBody>
      </p:sp>
      <p:sp>
        <p:nvSpPr>
          <p:cNvPr id="5" name="Shape 3"/>
          <p:cNvSpPr/>
          <p:nvPr/>
        </p:nvSpPr>
        <p:spPr>
          <a:xfrm>
            <a:off x="595606" y="1627632"/>
            <a:ext cx="6489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34" y="1737360"/>
            <a:ext cx="6270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individual, with one set of alleles, can develop different traits in different conditions, and the change often suits the conditions. That is phenotypic plasticity.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difference is in gene expression: which genes are switched on, where, and how strongly.</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Take two cuttings from one plant.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clones grow differently, one in sun and one in shade. What explains the difference?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seedling has mutated and now has different alleles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light changed how their genes were expressed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shaded seedling lost the alleles for sturdy growth</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clones grow differently, one in sun and one in shade. What explains the difference?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seedling has mutated and now has different alleles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light changed how their genes were expressed</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shaded seedling lost the alleles for sturdy growth</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light changed how their genes were expressed. Clones start with identical alleles, and nothing in this story changes them. The environment changes which genes are switched on and how strongly, and that changes the phenotype.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plastic change is not passed to the next generation through the alleles: the shaded plant's seeds do not inherit its stretching. The individual does not choose to change either. The capacity to respond is itself in the genotype, and the environment triggers it.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Cress in the dark and the light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Cress seeds, trays, cotton wool, a dark cupboard and a windowsill, a ruler; set up a week ahead.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Sow cress seeds in two trays of damp cotton wool. Put one on a windowsill and the other in a cupboard, and water both. After a week, students record height, colour and leaf size, then answer: the seeds were from one packet, so why do the trays differ? Move the pale tray into the light and watch it for three days. Which parts of the seedling change, and which parts do not? Link to chapter 5: expression changes, the alleles do not. Photographs on the board are an acceptable substitute if no cupboard is free.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faulty enzyme: PKU</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6: One faulty enzyme: PKU</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Case cards: PKU in the family</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D3.2.7 Phenylketonuria: a recessive disease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faulty enzyme: PKU</a:t>
            </a:r>
            <a:endParaRPr lang="en-US" sz="28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person with a working allele, the enzyme converts phenylalanine to tyrosine, which has one extra OH group.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D3.2.7 Phenylketonuria: a recessive disease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faulty enzyme: PKU</a:t>
            </a:r>
            <a:endParaRPr lang="en-US" sz="28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 a person with two faulty alleles the enzyme does not work. Little tyrosine is made and phenylalanine builds up.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D3.2.7 Phenylketonuria: a recessive disease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faulty enzyme: PKU</a:t>
            </a:r>
            <a:endParaRPr lang="en-US" sz="28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diet low in phenylalanine gives the body less to build up. The genotype is the same, and the phenotype changes.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D3.2.7 Phenylketonuria: a recessive disease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faulty enzyme: PKU</a:t>
            </a:r>
            <a:endParaRPr lang="en-US" sz="2800" dirty="0"/>
          </a:p>
        </p:txBody>
      </p:sp>
      <p:sp>
        <p:nvSpPr>
          <p:cNvPr id="5" name="Shape 3"/>
          <p:cNvSpPr/>
          <p:nvPr/>
        </p:nvSpPr>
        <p:spPr>
          <a:xfrm>
            <a:off x="3164183" y="1581912"/>
            <a:ext cx="586332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11" y="1691640"/>
            <a:ext cx="564387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carrier parents (Nn): each child has a 1 in 4 chance of nn, so of PKU.</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D3.2.7 Phenylketonuria: a recessive disease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faulty enzyme: PKU</a:t>
            </a:r>
            <a:endParaRPr lang="en-US" sz="2800" dirty="0"/>
          </a:p>
        </p:txBody>
      </p:sp>
      <p:sp>
        <p:nvSpPr>
          <p:cNvPr id="5" name="Shape 3"/>
          <p:cNvSpPr/>
          <p:nvPr/>
        </p:nvSpPr>
        <p:spPr>
          <a:xfrm>
            <a:off x="438912" y="1635531"/>
            <a:ext cx="6803136" cy="4592779"/>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59"/>
            <a:ext cx="6583680" cy="437332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Phenylketonuria (PKU) is a human disease caused by a recessive allele of an autosomal gene.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Because the allele is recessive, a person with one working and one faulty allele has no symptoms. That person is a carrier.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Two carrier parents have a 1 in 4 chance of a child with PKU each time they have a baby, and most carriers do not know that they are one.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parents do not have PKU, but their first child does. What is the chance that their second child has PKU?</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 in 2, because one of the two parents must be affected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because the first child used up the recessive alleles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1 in 4, because both parents must be carriers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parents do not have PKU, but their first child does. What is the chance that their second child has PKU?</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 in 2, because one of the two parents must be affected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None, because the first child used up the recessive alleles</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1 in 4, because both parents must be carriers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1 in 4. The child is nn, so each unaffected parent must be Nn. Two Nn parents have a 1 in 4 chance of nn for every child. Alleles are not used up: each new baby is made from fresh gametes.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chance is 1 in 4 for each child, every time. One child with PKU does not make the next three safe.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CASE CARDS</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PKU in the family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group.</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Six cards, each a short invented family: two unaffected parents and a child with PKU; two parents who both have PKU; one parent who is a carrier and one who has two normal alleles; and so on. Groups set out the genotype of each parent with N for the normal allele and n for the PKU allele, draw the cross, and give the chance of a child with PKU. Add a question about how the disease would be found at birth and what a family does about it. Keep every card invented and avoid naming real people.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Predict the effects of dominant and recessive alleles on phenotype  (D3.2.5)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phenotypic plasticity as a change in gene expression, not in the genes themselves  (D3.2.6)</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phenylketonuria as a disease caused by a recessive allele  (D3.2.7)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a slip: the chance that the child of two carriers is a carrier, and the chance that it has PKU.</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Dominant and recessive alleles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Same genes, different outcomes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6 One faulty enzyme: PKU</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Inheritance</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250" dirty="0">
                <a:solidFill>
                  <a:srgbClr val="1A3A2A"/>
                </a:solidFill>
                <a:latin typeface="Arial" pitchFamily="34" charset="0"/>
                <a:ea typeface="Arial" pitchFamily="34" charset="-122"/>
                <a:cs typeface="Arial" pitchFamily="34" charset="-120"/>
              </a:rPr>
              <a:t>, to fill in</a:t>
            </a:r>
            <a:endParaRPr lang="en-US" sz="1250" dirty="0"/>
          </a:p>
          <a:p>
            <a:pPr marL="177800" indent="-177800">
              <a:spcAft>
                <a:spcPts val="500"/>
              </a:spcAft>
              <a:buSzPct val="100000"/>
              <a:buChar char="•"/>
            </a:pPr>
            <a:r>
              <a:rPr lang="en-US" sz="125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25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250" dirty="0">
                <a:solidFill>
                  <a:srgbClr val="1A3A2A"/>
                </a:solidFill>
                <a:latin typeface="Arial" pitchFamily="34" charset="0"/>
                <a:ea typeface="Arial" pitchFamily="34" charset="-122"/>
                <a:cs typeface="Arial" pitchFamily="34" charset="-120"/>
              </a:rPr>
              <a:t>, a paper with its markscheme</a:t>
            </a:r>
            <a:endParaRPr lang="en-US" sz="125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2: Dominance, plasticity and PKU</dc:title>
  <dc:subject>PptxGenJS Presentation</dc:subject>
  <dc:creator>Biology by Bradford</dc:creator>
  <cp:lastModifiedBy>Biology by Bradford</cp:lastModifiedBy>
  <cp:revision>1</cp:revision>
  <dcterms:created xsi:type="dcterms:W3CDTF">2026-10-26T07:34:11Z</dcterms:created>
  <dcterms:modified xsi:type="dcterms:W3CDTF">2026-10-26T07:34:11Z</dcterms:modified>
</cp:coreProperties>
</file>