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D3.2, Inheritance. Lesson 3 of 8: Many alleles, codominance and sex linkage, 60 minutes.
The plan, minute by minute (each slide's footer says where you are):
0 to 5 min (5)  Do now
5 to 15 min (10)  Spot the SNP
15 to 27 min (12)  ABO and the baby swap
27 to 37 min (10)  Neither wins, or both do
37 to 55 min (18)  X, Y and sex
55 to 60 min (5)  Exit
What students get wrong:
Incomplete dominance is "blending". The red and white alleles are not mixed up or lost: they come apart again in the next generation, so red and white can reappear.
"An individual has three ABO alleles." A person has two of the three alleles in the population, one from each parent. Three is the number in the gene pool.
A son can inherit an X-linked condition from his father. A father gives his son a Y chromosome. The son's X comes from his mother.
"Every X-linked condition affects only boys." Daughters can be affected, but need two copies of the recessive allele.
Stretch and support:
Support: give each figure's captions as a cut-up storyboard to put in order, and let students tap the dotted words as a glossary.
Support: a table of the four ABO phenotypes and their genotypes on the desk.
Stretch: a woman has blood group A and a child with blood group O. What can you say for certain about her genotype, and about the father's?
The lesson plan to print: https://www.biologybybradford.com/guides/downloads/ib-biology-d3-2-inheritance-lesson-3-plan.pdf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Chapter 7's first predict box. Ask students to write down what they think determines their blood group, then compare to the figure.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Chapter 7's first predict box. Ask students to write down what they think determines their blood group, then compare to the figure.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Chapter 7's first predict box. Ask students to write down what they think determines their blood group, then compare to the figure.
Answer: C. A and B only. The man's gametes carry IA or IB. The woman's all carry i. So every child is IAi (group A) or IBi (group B). Neither AB nor O can occur, even though the parents are AB and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Spot the SNP (10 min).
The plan: Chapter 7's figure on SNPs, then the DNA strip activity below. Students find the single-letter differences and say which differences change the polypeptide and which do not.
The activity: Spot the SNP. Three strips of invented DNA, about 30 letters each, from three people. Pairs lay them over each other, ring the letters that differ, and count them. Ask: what is a single-nucleotide polymorphism? Then, for each difference: does it change a codon, and does the change alter the amino acid? Use the codon table. Close with the point that a SNP is a difference found in at least 1 percent of the population, and so is not simply any mutation.
Needs: printed strips, a codon table.
The time: 10 minutes, minutes 5 to 15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Spot the SNP (10 min).
The plan: Chapter 7's figure on SNPs, then the DNA strip activity below. Students find the single-letter differences and say which differences change the polypeptide and which do not.
So far every gene had two alleles. In a population, a gene can have many. New alleles arise by mutation, and alleles of one gene usually differ by only one or a few bases. A place in the genome where people differ by a single base, and where each version is common enough to count (often taken as more than 1 in 100), is a single-nucleotide polymorphism, or SNP ("snip").
All the alleles of all the genes in a population make up its gene pool. A gene can have any number of alleles in the gene pool, but you are diploid, so you inherit only two of them: one from each parent. Different people carry different pairs.
The ABO blood group is the textbook example. One gene has three alleles: IA, IB and i. IA and IB each lead to a different marker (an antigen) on the surface of red blood cells, and i leads to neither. Both IA and IB are dominant to i. Three alleles make six genotypes and four blood groups; what happens when IA meets IB is the subject of chapter 8.
Example: A parent of group A (IAi) and a parent of group B (IBi) can have children of any of the four groups: IAIB (AB), IAi (A), IBi (B) or ii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Spot the SNP (10 min).
The plan: Chapter 7's figure on SNPs, then the DNA strip activity below. Students find the single-letter differences and say which differences change the polypeptide and which do not.
So far every gene had two alleles. In a population, a gene can have many. New alleles arise by mutation, and alleles of one gene usually differ by only one or a few bases. A place in the genome where people differ by a single base, and where each version is common enough to count (often taken as more than 1 in 100), is a single-nucleotide polymorphism, or SNP ("snip").
All the alleles of all the genes in a population make up its gene pool. A gene can have any number of alleles in the gene pool, but you are diploid, so you inherit only two of them: one from each parent. Different people carry different pairs.
The ABO blood group is the textbook example. One gene has three alleles: IA, IB and i. IA and IB each lead to a different marker (an antigen) on the surface of red blood cells, and i leads to neither. Both IA and IB are dominant to i. Three alleles make six genotypes and four blood groups; what happens when IA meets IB is the subject of chapter 8.
Example: A parent of group A (IAi) and a parent of group B (IBi) can have children of any of the four groups: IAIB (AB), IAi (A), IBi (B) or ii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Spot the SNP (10 min).
The plan: Chapter 7's figure on SNPs, then the DNA strip activity below. Students find the single-letter differences and say which differences change the polypeptide and which do not.
So far every gene had two alleles. In a population, a gene can have many. New alleles arise by mutation, and alleles of one gene usually differ by only one or a few bases. A place in the genome where people differ by a single base, and where each version is common enough to count (often taken as more than 1 in 100), is a single-nucleotide polymorphism, or SNP ("snip").
All the alleles of all the genes in a population make up its gene pool. A gene can have any number of alleles in the gene pool, but you are diploid, so you inherit only two of them: one from each parent. Different people carry different pairs.
The ABO blood group is the textbook example. One gene has three alleles: IA, IB and i. IA and IB each lead to a different marker (an antigen) on the surface of red blood cells, and i leads to neither. Both IA and IB are dominant to i. Three alleles make six genotypes and four blood groups; what happens when IA meets IB is the subject of chapter 8.
Example: A parent of group A (IAi) and a parent of group B (IBi) can have children of any of the four groups: IAIB (AB), IAi (A), IBi (B) or ii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Spot the SNP (10 min).
The plan: Chapter 7's figure on SNPs, then the DNA strip activity below. Students find the single-letter differences and say which differences change the polypeptide and which do not.
So far every gene had two alleles. In a population, a gene can have many. New alleles arise by mutation, and alleles of one gene usually differ by only one or a few bases. A place in the genome where people differ by a single base, and where each version is common enough to count (often taken as more than 1 in 100), is a single-nucleotide polymorphism, or SNP ("snip").
All the alleles of all the genes in a population make up its gene pool. A gene can have any number of alleles in the gene pool, but you are diploid, so you inherit only two of them: one from each parent. Different people carry different pairs.
The ABO blood group is the textbook example. One gene has three alleles: IA, IB and i. IA and IB each lead to a different marker (an antigen) on the surface of red blood cells, and i leads to neither. Both IA and IB are dominant to i. Three alleles make six genotypes and four blood groups; what happens when IA meets IB is the subject of chapter 8.
Example: A parent of group A (IAi) and a parent of group B (IBi) can have children of any of the four groups: IAIB (AB), IAi (A), IBi (B) or ii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Spot the SNP (10 min).
The plan: Chapter 7's figure on SNPs, then the DNA strip activity below. Students find the single-letter differences and say which differences change the polypeptide and which do not.
So far every gene had two alleles. In a population, a gene can have many. New alleles arise by mutation, and alleles of one gene usually differ by only one or a few bases. A place in the genome where people differ by a single base, and where each version is common enough to count (often taken as more than 1 in 100), is a single-nucleotide polymorphism, or SNP ("snip").
All the alleles of all the genes in a population make up its gene pool. A gene can have any number of alleles in the gene pool, but you are diploid, so you inherit only two of them: one from each parent. Different people carry different pairs.
The ABO blood group is the textbook example. One gene has three alleles: IA, IB and i. IA and IB each lead to a different marker (an antigen) on the surface of red blood cells, and i leads to neither. Both IA and IB are dominant to i. Three alleles make six genotypes and four blood groups; what happens when IA meets IB is the subject of chapter 8.
Example: A parent of group A (IAi) and a parent of group B (IBi) can have children of any of the four groups: IAIB (AB), IAi (A), IBi (B) or ii (O).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Spot the SNP (10 min).
The plan: Chapter 7's figure on SNPs, then the DNA strip activity below. Students find the single-letter differences and say which differences change the polypeptide and which do not.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ABO and the baby swap (12 min).
The plan: The ABO table in chapter 7 and the Remember it tiles. Then the hospital cases below: could this baby belong to these parents? Insist on genotypes written out with the I and i symbols.
The activity: The baby swap. Six hospital cases: one baby, two possible parents, and their blood groups. Could the baby belong to them? (1) Mother A, father B, baby O. Possible, if both are heterozygous. (2) Mother O, father O, baby AB. Not possible. (3) Mother AB, father O, baby A. Possible. (4) Mother AB, father AB, baby O. Not possible. (5) Mother B, father A, baby AB. Possible. (6) Mother O, father AB, baby O. Not possible. Students write each possible genotype pair and the cross before they answer, and say which result would rule out a pair for certain.
Needs: printed cards, one set per pair.
The time: 12 minutes, minutes 15 to 27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ABO and the baby swap (12 min).
The plan: The ABO table in chapter 7 and the Remember it tiles. Then the hospital cases below: could this baby belong to these parents? Insist on genotypes written out with the I and i symbols.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ABO and the baby swap (12 min).
The plan: The ABO table in chapter 7 and the Remember it tiles. Then the hospital cases below: could this baby belong to these parents? Insist on genotypes written out with the I and i symbols.
Apple: Group A (IAIA or IAi)
Banana: Group B (IBIB or IBi)
Both: Group AB (IAIB, with both markers)
Orange: Group O (ii, with neither marker)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37 of 60: Neither wins, or both do (10 min).
The plan: Chapter 8's figure. Students put the two flower crosses side by side and name the pattern in each. Ask: what is the difference between the heterozygote that is a blend and the one that shows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37 of 60: Neither wins, or both do (10 min).
The plan: Chapter 8's figure. Students put the two flower crosses side by side and name the pattern in each. Ask: what is the difference between the heterozygote that is a blend and the one that shows both?
Dominance is not the only pattern. Sometimes a heterozygote looks like neither homozygote. Two patterns are worth telling apart, and the difference is in the phenotype.
In incomplete dominance the heterozygote has an intermediate phenotype. The standard example is the four o'clock plant, Mirabilis jalapa, also called the marvel of Peru. The alleles are written CR (red) and CW (white). CRCR plants are red, CWCW white and CRCW pink. Cross two pink plants and you get red, pink and white in the ratio 1 : 2 : 1, so here the phenotype ratio matches the genotype ratio.
In codominance both alleles are expressed fully, and the heterozygote has a dual phenotype. The AB blood group is the example: a person with IAIB makes both the A marker and the B marker on every red blood cell. Neither allele hides the other, and nothing is in between: both are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37 of 60: Neither wins, or both do (10 min).
The plan: Chapter 8's figure. Students put the two flower crosses side by side and name the pattern in each. Ask: what is the difference between the heterozygote that is a blend and the one that shows both?
Dominance is not the only pattern. Sometimes a heterozygote looks like neither homozygote. Two patterns are worth telling apart, and the difference is in the phenotype.
In incomplete dominance the heterozygote has an intermediate phenotype. The standard example is the four o'clock plant, Mirabilis jalapa, also called the marvel of Peru. The alleles are written CR (red) and CW (white). CRCR plants are red, CWCW white and CRCW pink. Cross two pink plants and you get red, pink and white in the ratio 1 : 2 : 1, so here the phenotype ratio matches the genotype ratio.
In codominance both alleles are expressed fully, and the heterozygote has a dual phenotype. The AB blood group is the example: a person with IAIB makes both the A marker and the B marker on every red blood cell. Neither allele hides the other, and nothing is in between: both are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37 of 60: Neither wins, or both do (10 min).
The plan: Chapter 8's figure. Students put the two flower crosses side by side and name the pattern in each. Ask: what is the difference between the heterozygote that is a blend and the one that shows both?
Dominance is not the only pattern. Sometimes a heterozygote looks like neither homozygote. Two patterns are worth telling apart, and the difference is in the phenotype.
In incomplete dominance the heterozygote has an intermediate phenotype. The standard example is the four o'clock plant, Mirabilis jalapa, also called the marvel of Peru. The alleles are written CR (red) and CW (white). CRCR plants are red, CWCW white and CRCW pink. Cross two pink plants and you get red, pink and white in the ratio 1 : 2 : 1, so here the phenotype ratio matches the genotype ratio.
In codominance both alleles are expressed fully, and the heterozygote has a dual phenotype. The AB blood group is the example: a person with IAIB makes both the A marker and the B marker on every red blood cell. Neither allele hides the other, and nothing is in between: both are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37 of 60: Neither wins, or both do (10 min).
The plan: Chapter 8's figure. Students put the two flower crosses side by side and name the pattern in each. Ask: what is the difference between the heterozygote that is a blend and the one that shows both?
Dominance is not the only pattern. Sometimes a heterozygote looks like neither homozygote. Two patterns are worth telling apart, and the difference is in the phenotype.
In incomplete dominance the heterozygote has an intermediate phenotype. The standard example is the four o'clock plant, Mirabilis jalapa, also called the marvel of Peru. The alleles are written CR (red) and CW (white). CRCR plants are red, CWCW white and CRCW pink. Cross two pink plants and you get red, pink and white in the ratio 1 : 2 : 1, so here the phenotype ratio matches the genotype ratio.
In codominance both alleles are expressed fully, and the heterozygote has a dual phenotype. The AB blood group is the example: a person with IAIB makes both the A marker and the B marker on every red blood cell. Neither allele hides the other, and nothing is in between: both are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37 of 60: Neither wins, or both do (10 min).
The plan: Chapter 8's figure. Students put the two flower crosses side by side and name the pattern in each. Ask: what is the difference between the heterozygote that is a blend and the one that shows both?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37 of 60: Neither wins, or both do (10 min).
The plan: Chapter 8's figure. Students put the two flower crosses side by side and name the pattern in each. Ask: what is the difference between the heterozygote that is a blend and the one that shows both?
Answer: C. All pink. Every F1 plant is CRCW, a heterozygote, and in incomplete dominance the heterozygote is intermediate. Crossing two of these pink plants then gives 1 red : 2 pink : 1 white.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37 of 60: Neither wins, or both do (10 min).
The plan: Chapter 8's figure. Students put the two flower crosses side by side and name the pattern in each. Ask: what is the difference between the heterozygote that is a blend and the one that shows both?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55 of 60: X, Y and sex (18 min).
The plan: Chapter 9's figure and the crosses below. Students set out X and Y with their superscripts, read the sons and daughters of each cross, and say what fraction of each sex is affected.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55 of 60: X, Y and sex (18 min).
The plan: Chapter 9's figure and the crosses below. Students set out X and Y with their superscripts, read the sons and daughters of each cross, and say what fraction of each sex is affected.
Most of your 23 pairs of chromosomes are autosomes, matching pairs. The last pair is different. Human females have two X chromosomes (XX). Males have one X and a smaller Y (XY). Every egg carries an X. A sperm carries an X or a Y, so the sperm decides: an X sperm makes an XX zygote, which develops female-typical characteristics, and a Y sperm makes an XY zygote, which develops male-typical ones. Half the sperm carry each, so about half of children are girls. The Y chromosome carries genes that start the development of male characteristics.
The X and the Y are very unequal. The X carries far more genes than the Y, and most of them have nothing to do with sex. A sex-linked gene is one that sits on a sex chromosome, and in practice nearly all of them are on the X. A male has only one X, so a recessive allele on it always shows: there is no second allele on the Y to mask it. A female has two Xs and can be a carrier.
Haemophilia is the standard example. A recessive allele on the X means a protein needed to clot blood is missing or faulty, so even small cuts can bleed for a long time. Write the alleles as superscripts on an uppercase X: XH (normal clotting) and Xh (haemophilia). A girl XHXh is a carrier. A boy XhY has haemophilia, because he has no other X. The Y gets no letter, because it has no allele of this gene.
Example: Red-green colour blindness is another X-linked recessive condition, so it is more common in males than in females.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55 of 60: X, Y and sex (18 min).
The plan: Chapter 9's figure and the crosses below. Students set out X and Y with their superscripts, read the sons and daughters of each cross, and say what fraction of each sex is affected.
Most of your 23 pairs of chromosomes are autosomes, matching pairs. The last pair is different. Human females have two X chromosomes (XX). Males have one X and a smaller Y (XY). Every egg carries an X. A sperm carries an X or a Y, so the sperm decides: an X sperm makes an XX zygote, which develops female-typical characteristics, and a Y sperm makes an XY zygote, which develops male-typical ones. Half the sperm carry each, so about half of children are girls. The Y chromosome carries genes that start the development of male characteristics.
The X and the Y are very unequal. The X carries far more genes than the Y, and most of them have nothing to do with sex. A sex-linked gene is one that sits on a sex chromosome, and in practice nearly all of them are on the X. A male has only one X, so a recessive allele on it always shows: there is no second allele on the Y to mask it. A female has two Xs and can be a carrier.
Haemophilia is the standard example. A recessive allele on the X means a protein needed to clot blood is missing or faulty, so even small cuts can bleed for a long time. Write the alleles as superscripts on an uppercase X: XH (normal clotting) and Xh (haemophilia). A girl XHXh is a carrier. A boy XhY has haemophilia, because he has no other X. The Y gets no letter, because it has no allele of this gene.
Example: Red-green colour blindness is another X-linked recessive condition, so it is more common in males than in females.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55 of 60: X, Y and sex (18 min).
The plan: Chapter 9's figure and the crosses below. Students set out X and Y with their superscripts, read the sons and daughters of each cross, and say what fraction of each sex is affected.
Most of your 23 pairs of chromosomes are autosomes, matching pairs. The last pair is different. Human females have two X chromosomes (XX). Males have one X and a smaller Y (XY). Every egg carries an X. A sperm carries an X or a Y, so the sperm decides: an X sperm makes an XX zygote, which develops female-typical characteristics, and a Y sperm makes an XY zygote, which develops male-typical ones. Half the sperm carry each, so about half of children are girls. The Y chromosome carries genes that start the development of male characteristics.
The X and the Y are very unequal. The X carries far more genes than the Y, and most of them have nothing to do with sex. A sex-linked gene is one that sits on a sex chromosome, and in practice nearly all of them are on the X. A male has only one X, so a recessive allele on it always shows: there is no second allele on the Y to mask it. A female has two Xs and can be a carrier.
Haemophilia is the standard example. A recessive allele on the X means a protein needed to clot blood is missing or faulty, so even small cuts can bleed for a long time. Write the alleles as superscripts on an uppercase X: XH (normal clotting) and Xh (haemophilia). A girl XHXh is a carrier. A boy XhY has haemophilia, because he has no other X. The Y gets no letter, because it has no allele of this gene.
Example: Red-green colour blindness is another X-linked recessive condition, so it is more common in males than in females.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55 of 60: X, Y and sex (18 min).
The plan: Chapter 9's figure and the crosses below. Students set out X and Y with their superscripts, read the sons and daughters of each cross, and say what fraction of each sex is affected.
Most of your 23 pairs of chromosomes are autosomes, matching pairs. The last pair is different. Human females have two X chromosomes (XX). Males have one X and a smaller Y (XY). Every egg carries an X. A sperm carries an X or a Y, so the sperm decides: an X sperm makes an XX zygote, which develops female-typical characteristics, and a Y sperm makes an XY zygote, which develops male-typical ones. Half the sperm carry each, so about half of children are girls. The Y chromosome carries genes that start the development of male characteristics.
The X and the Y are very unequal. The X carries far more genes than the Y, and most of them have nothing to do with sex. A sex-linked gene is one that sits on a sex chromosome, and in practice nearly all of them are on the X. A male has only one X, so a recessive allele on it always shows: there is no second allele on the Y to mask it. A female has two Xs and can be a carrier.
Haemophilia is the standard example. A recessive allele on the X means a protein needed to clot blood is missing or faulty, so even small cuts can bleed for a long time. Write the alleles as superscripts on an uppercase X: XH (normal clotting) and Xh (haemophilia). A girl XHXh is a carrier. A boy XhY has haemophilia, because he has no other X. The Y gets no letter, because it has no allele of this gene.
Example: Red-green colour blindness is another X-linked recessive condition, so it is more common in males than in females.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55 of 60: X, Y and sex (18 min).
The plan: Chapter 9's figure and the crosses below. Students set out X and Y with their superscripts, read the sons and daughters of each cross, and say what fraction of each sex is affected.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55 of 60: X, Y and sex (18 min).
The plan: Chapter 9's figure and the crosses below. Students set out X and Y with their superscripts, read the sons and daughters of each cross, and say what fraction of each sex is affected.
Answer: C. All daughters are carriers and all sons are unaffected. Every daughter gets her father’s Xh and her mother’s XH, so she is a carrier. Every son gets the father’s Y and the mother’s XH, so he is unaffected.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55 of 60: X, Y and sex (18 min).
The plan: Chapter 9's figure and the crosses below. Students set out X and Y with their superscripts, read the sons and daughters of each cross, and say what fraction of each sex is affected.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37 to 55 of 60: X, Y and sex (18 min).
The plan: Chapter 9's figure and the crosses below. Students set out X and Y with their superscripts, read the sons and daughters of each cross, and say what fraction of each sex is affected.
The activity: Colour blindness and haemophilia. Four crosses. Use X with a superscript for each allele: X^H and X^h for haemophilia. (1) A carrier mother by an unaffected father. Half the sons affected, no daughters affected, half the daughters carriers. (2) An affected father by a mother who is not a carrier. No sons affected, all daughters carriers. (3) An affected father by a carrier mother. Half the sons and half the daughters affected. (4) An unaffected father by a mother who is not a carrier. No affected children and no carriers. Repeat (1) and (2) for red-green colour blindness, which is also carried on the X chromosome. Ask why a son cannot inherit an X-linked condition from his father.
Needs: mini whiteboards.
The time: 18 minutes, minutes 37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A father with haemophilia and a mother who is not a carrier: write the cross and the chance that a son or a daughter is affected. Collect.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A father with haemophilia and a mother who is not a carrier: write the cross and the chance that a son or a daughter is affected. Collect.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https://www.biologybybradford.com/exam-maker/sit?topics=D3.2&amp;level=SL&amp;paper=quiz&amp;marks=15&amp;src=ep
The guide: https://www.biologybybradford.com/guides/ib-biology-d3-2-inheritance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D3.2  ·  Inheritance  ·  Lesson 3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hyperlink" Target="https://www.biologybybradford.com/exam-maker/sit?topics=D3.2&amp;level=SL&amp;paper=quiz&amp;marks=15&amp;src=ep" TargetMode="External"/><Relationship Id="rId2" Type="http://schemas.openxmlformats.org/officeDocument/2006/relationships/hyperlink" Target="https://www.biologybybradford.com/guides/ib-biology-d3-2-inheritance" TargetMode="External"/><Relationship Id="rId3" Type="http://schemas.openxmlformats.org/officeDocument/2006/relationships/hyperlink" Target="https://www.biologybybradford.com/guides/ib-biology-d3-2-inheritance#alleles" TargetMode="External"/><Relationship Id="rId4" Type="http://schemas.openxmlformats.org/officeDocument/2006/relationships/hyperlink" Target="https://www.biologybybradford.com/guides/ib-biology-d3-2-inheritance#codominance" TargetMode="External"/><Relationship Id="rId5" Type="http://schemas.openxmlformats.org/officeDocument/2006/relationships/hyperlink" Target="https://www.biologybybradford.com/guides/ib-biology-d3-2-inheritance#sex" TargetMode="External"/><Relationship Id="rId6" Type="http://schemas.openxmlformats.org/officeDocument/2006/relationships/hyperlink" Target="https://www.biologybybradford.com/tools/tarsia?topics=ib:D3.2&amp;level=HL" TargetMode="External"/><Relationship Id="rId7" Type="http://schemas.openxmlformats.org/officeDocument/2006/relationships/hyperlink" Target="https://www.biologybybradford.com/tools/dominos?topics=ib:D3.2&amp;level=HL" TargetMode="External"/><Relationship Id="rId8" Type="http://schemas.openxmlformats.org/officeDocument/2006/relationships/hyperlink" Target="https://www.biologybybradford.com/tools/picture-reveal?topics=ib:D3.2&amp;level=HL" TargetMode="External"/><Relationship Id="rId9" Type="http://schemas.openxmlformats.org/officeDocument/2006/relationships/hyperlink" Target="https://www.biologybybradford.com/tools/pub-quiz?topics=ib:D3.2&amp;level=HL" TargetMode="External"/><Relationship Id="rId10" Type="http://schemas.openxmlformats.org/officeDocument/2006/relationships/hyperlink" Target="https://www.biologybybradford.com/escape-rooms?bank=ib:D3.2&amp;level=HL#bank" TargetMode="External"/><Relationship Id="rId11" Type="http://schemas.openxmlformats.org/officeDocument/2006/relationships/hyperlink" Target="https://www.biologybybradford.com/lessons/ib-biology-topic-d-3-2-linked-genes-chi-squared" TargetMode="External"/><Relationship Id="rId12" Type="http://schemas.openxmlformats.org/officeDocument/2006/relationships/hyperlink" Target="https://www.biologybybradford.com/lessons/ib-biology-topic-d-3-2-dihybrid-test-crosses" TargetMode="External"/><Relationship Id="rId13" Type="http://schemas.openxmlformats.org/officeDocument/2006/relationships/hyperlink" Target="https://www.biologybybradford.com/lessons/ib-biology-topic-d-3-2-inheritance" TargetMode="External"/><Relationship Id="rId14" Type="http://schemas.openxmlformats.org/officeDocument/2006/relationships/hyperlink" Target="https://www.biologybybradford.com/summary-doodles/ib-biology-topic-d-3-2-inheritance" TargetMode="External"/><Relationship Id="rId15" Type="http://schemas.openxmlformats.org/officeDocument/2006/relationships/hyperlink" Target="https://www.biologybybradford.com/mcqs/ib-biology-topic-d-3-2-inheritance" TargetMode="External"/><Relationship Id="rId16" Type="http://schemas.openxmlformats.org/officeDocument/2006/relationships/hyperlink" Target="https://www.biologybybradford.com/tools/revision-maps/d3-2-inheritance" TargetMode="External"/><Relationship Id="rId17" Type="http://schemas.openxmlformats.org/officeDocument/2006/relationships/hyperlink" Target="https://www.biologybybradford.com/exam-maker/ib/d3-2-inheritance" TargetMode="External"/><Relationship Id="rId18" Type="http://schemas.openxmlformats.org/officeDocument/2006/relationships/hyperlink" Target="https://www.splycr.com/?set=003c02a6-eb9a-5717-9c90-8ece156bacaf" TargetMode="External"/><Relationship Id="rId19" Type="http://schemas.openxmlformats.org/officeDocument/2006/relationships/slideLayout" Target="../slideLayouts/slideLayout2.xml"/><Relationship Id="rId20"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D3.2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8</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Inheritance</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3600" b="1" dirty="0">
                <a:solidFill>
                  <a:srgbClr val="1A3A2A"/>
                </a:solidFill>
                <a:latin typeface="Arial" pitchFamily="34" charset="0"/>
                <a:ea typeface="Arial" pitchFamily="34" charset="-122"/>
                <a:cs typeface="Arial" pitchFamily="34" charset="-120"/>
              </a:rPr>
              <a:t>Many alleles, codominance and sex linkage</a:t>
            </a:r>
            <a:endParaRPr lang="en-US" sz="36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D3.2.8 to D3.2.12</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Single-nucleotide polymorphisms and multiple alleles, the ABO blood groups, incomplete dominance and codominance, and the inheritance of genes on the sex chromosomes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7, 8, 9</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Describe single-nucleotide polymorphisms and multiple alleles in a gene pool  (D3.2.8)</a:t>
            </a:r>
            <a:endParaRPr lang="en-US" sz="1700" dirty="0"/>
          </a:p>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Use the ABO blood groups to show how multiple alleles are inherited  (D3.2.9)</a:t>
            </a:r>
            <a:endParaRPr lang="en-US" sz="1700" dirty="0"/>
          </a:p>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Distinguish incomplete dominance from codominance  (D3.2.10)</a:t>
            </a:r>
            <a:endParaRPr lang="en-US" sz="1700" dirty="0"/>
          </a:p>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Explain sex determination in humans and the inheritance of genes on the sex chromosomes  (D3.2.11)</a:t>
            </a:r>
            <a:endParaRPr lang="en-US" sz="1700" dirty="0"/>
          </a:p>
          <a:p>
            <a:pPr marL="342900" indent="-342900">
              <a:spcAft>
                <a:spcPts val="1000"/>
              </a:spcAft>
              <a:buSzPct val="100000"/>
              <a:buChar char="☐"/>
            </a:pPr>
            <a:r>
              <a:rPr lang="en-US" sz="1700" dirty="0">
                <a:solidFill>
                  <a:srgbClr val="1A3A2A"/>
                </a:solidFill>
                <a:latin typeface="Arial" pitchFamily="34" charset="0"/>
                <a:ea typeface="Arial" pitchFamily="34" charset="-122"/>
                <a:cs typeface="Arial" pitchFamily="34" charset="-120"/>
              </a:rPr>
              <a:t>Use haemophilia to explain a sex-linked genetic disorder  (D3.2.12)</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Chapter 7's first predict box.</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man with blood group AB (IAIB) and a woman with group O (ii) have children. Which groups are possible?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B, AB and O</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 and O only</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 and B only</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man with blood group AB (IAIB) and a woman with group O (ii) have children. Which groups are possible?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B, AB and O</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 and O only</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 and B only</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 and B only. The man's gametes carry IA or IB. The woman's all carry i. So every child is IAi (group A) or IBi (group B). Neither AB nor O can occur, even though the parents are AB and O.</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PUZZLE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Spot the SNP</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strips, a codon table.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Three strips of invented DNA, about 30 letters each, from three people. Pairs lay them over each other, ring the letters that differ, and count them. Ask: what is a single-nucleotide polymorphism? Then, for each difference: does it change a codon, and does the change alter the amino acid? Use the codon table. Close with the point that a SNP is a difference found in at least 1 percent of the population, and so is not simply any mutation.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D3.2.8 D3.2.9 SNPs, multiple alleles and ABO blood groups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Many alleles, not just two</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DNA from four people at one place. They differ at a single base: a SNP.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D3.2.8 D3.2.9 SNPs, multiple alleles and ABO blood groups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Many alleles, not just two</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Across a whole population a gene can have many alleles. The gene pool holds them all.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D3.2.8 D3.2.9 SNPs, multiple alleles and ABO blood groups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Many alleles, not just two</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person inherits just two of them.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D3.2.8 D3.2.9 SNPs, multiple alleles and ABO blood groups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Many alleles, not just two</a:t>
            </a:r>
            <a:endParaRPr lang="en-US" sz="2800" dirty="0"/>
          </a:p>
        </p:txBody>
      </p:sp>
      <p:sp>
        <p:nvSpPr>
          <p:cNvPr id="5" name="Shape 3"/>
          <p:cNvSpPr/>
          <p:nvPr/>
        </p:nvSpPr>
        <p:spPr>
          <a:xfrm>
            <a:off x="3164255" y="1581912"/>
            <a:ext cx="586318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73983" y="1691640"/>
            <a:ext cx="564372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ABO: three alleles in the pool give six genotypes and four blood groups.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7  ·  D3.2.8 D3.2.9 SNPs, multiple alleles and ABO blood groups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Many alleles, not just two</a:t>
            </a:r>
            <a:endParaRPr lang="en-US" sz="2800" dirty="0"/>
          </a:p>
        </p:txBody>
      </p:sp>
      <p:sp>
        <p:nvSpPr>
          <p:cNvPr id="5" name="Shape 3"/>
          <p:cNvSpPr/>
          <p:nvPr/>
        </p:nvSpPr>
        <p:spPr>
          <a:xfrm>
            <a:off x="438912" y="1635474"/>
            <a:ext cx="6803136" cy="4592891"/>
          </a:xfrm>
          <a:prstGeom prst="roundRect">
            <a:avLst>
              <a:gd name="adj" fmla="val 238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45202"/>
            <a:ext cx="6583680" cy="4373435"/>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A place in the genome where people differ by a single base, and where each version is common enough to count (often taken as more than 1 in 100), is a single-nucleotide polymorphism, or SNP ("snip").</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All the alleles of all the genes in a population make up its gene pool.</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A gene can have any number of alleles in the gene pool, but you are diploid, so you inherit only two of them: one from each parent.</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The ABO blood group is the textbook example.</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person never has three ABO alleles. The gene pool has three; each person has two. And group O is not "no gene": the i allele is a real allele, and a person with ii has two copies of it.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146304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CASE CARDS</a:t>
            </a:r>
            <a:endParaRPr lang="en-US" sz="1100" dirty="0"/>
          </a:p>
        </p:txBody>
      </p:sp>
      <p:sp>
        <p:nvSpPr>
          <p:cNvPr id="4" name="Text 2"/>
          <p:cNvSpPr/>
          <p:nvPr/>
        </p:nvSpPr>
        <p:spPr>
          <a:xfrm>
            <a:off x="205740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baby swap</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 one set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900" dirty="0">
                <a:solidFill>
                  <a:srgbClr val="1A3A2A"/>
                </a:solidFill>
                <a:latin typeface="Arial" pitchFamily="34" charset="0"/>
                <a:ea typeface="Arial" pitchFamily="34" charset="-122"/>
                <a:cs typeface="Arial" pitchFamily="34" charset="-120"/>
              </a:rPr>
              <a:t>Six hospital cases: one baby, two possible parents, and their blood groups. Could the baby belong to them? (1) Mother A, father B, baby O. Possible, if both are heterozygous. (2) Mother O, father O, baby AB. Not possible. (3) Mother AB, father O, baby A. Possible. (4) Mother AB, father AB, baby O. Not possible. (5) Mother B, father A, baby AB. Possible. (6) Mother O, father AB, baby O. Not possible. Students write each possible genotype pair and the cross before they answer, and say which result would rule out a pair for certain.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four blood groups</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Apple</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Banana</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Both</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Orange</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four blood groups</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Apple</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Group A</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IAIA or IAi</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Banana</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Group B</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IBIB or IBi</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Both</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Group AB</a:t>
            </a:r>
            <a:endParaRPr lang="en-US" sz="180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IAIB, with both markers</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O</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Orange</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Group O</a:t>
            </a:r>
            <a:endParaRPr lang="en-US" sz="180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ii, with neither marker</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37</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Neither wins, or both do</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put the two flower crosses side by side and name the pattern in each.</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Ask: what is the difference between the heterozygote that is a blend and the one that shows both?</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37</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D3.2.10 Incomplete dominance and codominance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Neither wins, or both do</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Incomplete dominance in four o’clocks: red (CRCR), pink (CRCW) and white (CWCW). The heterozygote is intermediate.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37</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D3.2.10 Incomplete dominance and codominance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Neither wins, or both do</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Cross two pink plants and the offspring are 1 red : 2 pink : 1 white. The phenotype ratio matches the genotype ratio, and red and white reappear.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37</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D3.2.10 Incomplete dominance and codominance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Neither wins, or both do</a:t>
            </a:r>
            <a:endParaRPr lang="en-US" sz="2800" dirty="0"/>
          </a:p>
        </p:txBody>
      </p:sp>
      <p:sp>
        <p:nvSpPr>
          <p:cNvPr id="5" name="Shape 3"/>
          <p:cNvSpPr/>
          <p:nvPr/>
        </p:nvSpPr>
        <p:spPr>
          <a:xfrm>
            <a:off x="3070110" y="1581912"/>
            <a:ext cx="605147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79838" y="1691640"/>
            <a:ext cx="583201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Codominance in blood: a red blood cell of group AB carries both markers, so the heterozygote has a dual phenotype.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37</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8  ·  D3.2.10 Incomplete dominance and codominance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Neither wins, or both do</a:t>
            </a:r>
            <a:endParaRPr lang="en-US" sz="2800" dirty="0"/>
          </a:p>
        </p:txBody>
      </p:sp>
      <p:sp>
        <p:nvSpPr>
          <p:cNvPr id="5" name="Shape 3"/>
          <p:cNvSpPr/>
          <p:nvPr/>
        </p:nvSpPr>
        <p:spPr>
          <a:xfrm>
            <a:off x="438912" y="1706074"/>
            <a:ext cx="6803136" cy="4451692"/>
          </a:xfrm>
          <a:prstGeom prst="roundRect">
            <a:avLst>
              <a:gd name="adj" fmla="val 24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15802"/>
            <a:ext cx="6583680" cy="4232236"/>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Complete dominance: the heterozygote looks like one homozygote.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Incomplete dominance: the heterozygote is in between.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Codominance: the heterozygote shows both at once.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37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red four o’clock plant is crossed with a white one. What colour are the F1 flowers?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All red, since red is dominant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Half red and half white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All pink</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37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red four o’clock plant is crossed with a white one. What colour are the F1 flowers?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All red, since red is dominant</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Half red and half white</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All pink</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All pink. Every F1 plant is CRCW, a heterozygote, and in incomplete dominance the heterozygote is intermediate. Crossing two of these pink plants then gives 1 red : 2 pink : 1 white.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37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Incomplete dominance is not blending. If the red and white alleles mixed like paints, pink plants could never give red or white again. They do, in the F2, because each allele stays whole and separates in the gametes.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X, Y and sex</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set out X and Y with their superscripts, read the sons and daughters of each cross, and say what fraction of each sex is affected.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55</a:t>
            </a:r>
            <a:endParaRPr lang="en-US" sz="1000" dirty="0"/>
          </a:p>
        </p:txBody>
      </p:sp>
      <p:sp>
        <p:nvSpPr>
          <p:cNvPr id="3" name="Text 1"/>
          <p:cNvSpPr/>
          <p:nvPr/>
        </p:nvSpPr>
        <p:spPr>
          <a:xfrm>
            <a:off x="457200" y="320040"/>
            <a:ext cx="67939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D3.2.11 D3.2.12 Sex determination and sex linkage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X, Y and sex</a:t>
            </a:r>
            <a:endParaRPr lang="en-US" sz="2800" dirty="0"/>
          </a:p>
        </p:txBody>
      </p:sp>
      <p:sp>
        <p:nvSpPr>
          <p:cNvPr id="5" name="Shape 3"/>
          <p:cNvSpPr/>
          <p:nvPr/>
        </p:nvSpPr>
        <p:spPr>
          <a:xfrm>
            <a:off x="3037349" y="1581912"/>
            <a:ext cx="611699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47077" y="1691640"/>
            <a:ext cx="589754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X is big and carries many genes. The Y is small and carries far fewer. Two Xs develop female, an X and a Y develop male.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55</a:t>
            </a:r>
            <a:endParaRPr lang="en-US" sz="1000" dirty="0"/>
          </a:p>
        </p:txBody>
      </p:sp>
      <p:sp>
        <p:nvSpPr>
          <p:cNvPr id="3" name="Text 1"/>
          <p:cNvSpPr/>
          <p:nvPr/>
        </p:nvSpPr>
        <p:spPr>
          <a:xfrm>
            <a:off x="457200" y="320040"/>
            <a:ext cx="67939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D3.2.11 D3.2.12 Sex determination and sex linkage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X, Y and sex</a:t>
            </a:r>
            <a:endParaRPr lang="en-US" sz="2800" dirty="0"/>
          </a:p>
        </p:txBody>
      </p:sp>
      <p:sp>
        <p:nvSpPr>
          <p:cNvPr id="5" name="Shape 3"/>
          <p:cNvSpPr/>
          <p:nvPr/>
        </p:nvSpPr>
        <p:spPr>
          <a:xfrm>
            <a:off x="3037349" y="1581912"/>
            <a:ext cx="611699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47077" y="1691640"/>
            <a:ext cx="589754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Every egg carries an X. A sperm carries X or Y, so the sperm decides the sex: half girls, half boys.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55</a:t>
            </a:r>
            <a:endParaRPr lang="en-US" sz="1000" dirty="0"/>
          </a:p>
        </p:txBody>
      </p:sp>
      <p:sp>
        <p:nvSpPr>
          <p:cNvPr id="3" name="Text 1"/>
          <p:cNvSpPr/>
          <p:nvPr/>
        </p:nvSpPr>
        <p:spPr>
          <a:xfrm>
            <a:off x="457200" y="320040"/>
            <a:ext cx="67939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D3.2.11 D3.2.12 Sex determination and sex linkage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X, Y and sex</a:t>
            </a:r>
            <a:endParaRPr lang="en-US" sz="2800" dirty="0"/>
          </a:p>
        </p:txBody>
      </p:sp>
      <p:sp>
        <p:nvSpPr>
          <p:cNvPr id="5" name="Shape 3"/>
          <p:cNvSpPr/>
          <p:nvPr/>
        </p:nvSpPr>
        <p:spPr>
          <a:xfrm>
            <a:off x="3037349" y="1581912"/>
            <a:ext cx="611699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147077" y="1691640"/>
            <a:ext cx="589754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Haemophilia: a carrier mother (XHXh) and an unaffected father (XHY). Half the sons have haemophilia and half the daughters are carriers. No daughter is affected.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55</a:t>
            </a:r>
            <a:endParaRPr lang="en-US" sz="1000" dirty="0"/>
          </a:p>
        </p:txBody>
      </p:sp>
      <p:sp>
        <p:nvSpPr>
          <p:cNvPr id="3" name="Text 1"/>
          <p:cNvSpPr/>
          <p:nvPr/>
        </p:nvSpPr>
        <p:spPr>
          <a:xfrm>
            <a:off x="457200" y="320040"/>
            <a:ext cx="679399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D3.2.11 D3.2.12 Sex determination and sex linkage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X, Y and sex</a:t>
            </a:r>
            <a:endParaRPr lang="en-US" sz="2800" dirty="0"/>
          </a:p>
        </p:txBody>
      </p:sp>
      <p:sp>
        <p:nvSpPr>
          <p:cNvPr id="5" name="Shape 3"/>
          <p:cNvSpPr/>
          <p:nvPr/>
        </p:nvSpPr>
        <p:spPr>
          <a:xfrm>
            <a:off x="438912" y="1729584"/>
            <a:ext cx="6803136" cy="4404672"/>
          </a:xfrm>
          <a:prstGeom prst="roundRect">
            <a:avLst>
              <a:gd name="adj" fmla="val 249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39312"/>
            <a:ext cx="6583680" cy="4185216"/>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sex-linked gene is one that sits on a sex chromosome, and in practice nearly all of them are on the X.</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Haemophilia is the standard example.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Write the alleles as superscripts on an uppercase X: XH (normal clotting) and Xh (haemophilia).</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boy XhY has haemophilia, because he has no other X.</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man with haemophilia (XhY) and a woman who is not a carrier (XHXH) have children. What are the children like?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All sons have haemophilia; all daughters are unaffected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Half the sons and half the daughters have haemophilia</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All daughters are carriers; all sons are unaffected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55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man with haemophilia (XhY) and a woman who is not a carrier (XHXH) have children. What are the children like?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All sons have haemophilia; all daughters are unaffected</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Half the sons and half the daughters have haemophilia</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All daughters are carriers; all sons are unaffected</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All daughters are carriers and all sons are unaffected. Every daughter gets her father’s Xh and her mother’s XH, so she is a carrier. Every son gets the father’s Y and the mother’s XH, so he is unaffected.</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father cannot pass an X-linked allele to his son. A son gets his Y from his father and his X from his mother. A father does pass his X to every daughter.</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37 to 55</a:t>
            </a:r>
            <a:endParaRPr lang="en-US" sz="1000" dirty="0"/>
          </a:p>
        </p:txBody>
      </p:sp>
      <p:sp>
        <p:nvSpPr>
          <p:cNvPr id="3" name="Text 1"/>
          <p:cNvSpPr/>
          <p:nvPr/>
        </p:nvSpPr>
        <p:spPr>
          <a:xfrm>
            <a:off x="457200" y="320040"/>
            <a:ext cx="126187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PRACTICE</a:t>
            </a:r>
            <a:endParaRPr lang="en-US" sz="1100" dirty="0"/>
          </a:p>
        </p:txBody>
      </p:sp>
      <p:sp>
        <p:nvSpPr>
          <p:cNvPr id="4" name="Text 2"/>
          <p:cNvSpPr/>
          <p:nvPr/>
        </p:nvSpPr>
        <p:spPr>
          <a:xfrm>
            <a:off x="185623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Colour blindness and haemophilia</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Mini whiteboards.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750" dirty="0">
                <a:solidFill>
                  <a:srgbClr val="1A3A2A"/>
                </a:solidFill>
                <a:latin typeface="Arial" pitchFamily="34" charset="0"/>
                <a:ea typeface="Arial" pitchFamily="34" charset="-122"/>
                <a:cs typeface="Arial" pitchFamily="34" charset="-120"/>
              </a:rPr>
              <a:t>Four crosses. Use X with a superscript for each allele: X^H and X^h for haemophilia. (1) A carrier mother by an unaffected father. Half the sons affected, no daughters affected, half the daughters carriers. (2) An affected father by a mother who is not a carrier. No sons affected, all daughters carriers. (3) An affected father by a carrier mother. Half the sons and half the daughters affected. (4) An unaffected father by a mother who is not a carrier. No affected children and no carriers. Repeat (1) and (2) for red-green colour blindness, which is also carried on the X chromosome. Ask why a son cannot inherit an X-linked condition from his father.</a:t>
            </a:r>
            <a:endParaRPr lang="en-US" sz="17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single-nucleotide polymorphisms and multiple alleles in a gene pool  (D3.2.8)</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Use the ABO blood groups to show how multiple alleles are inherited  (D3.2.9)</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Distinguish incomplete dominance from codominance  (D3.2.10)</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sex determination in humans and the inheritance of genes on the sex chromosomes  (D3.2.11)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Use haemophilia to explain a sex-linked genetic disorder  (D3.2.12)</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A father with haemophilia and a mother who is not a carrier: write the cross and the chance that a son or a daughter is affected.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D3.2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7 Many alleles, not just two</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8 Neither wins, or both do</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9 X, Y and sex</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D3.2,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D3.2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D3.2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Linked Genes &amp; Chi-Squared</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Dihybrid Crosses &amp; Test Crosses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Inheritance</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Inheritance</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Inheritance</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D3.2 Inheritance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D3.2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8" invalidUrl="" action="" tgtFrame="" tooltip="" history="1" highlightClick="0" endSnd="0">
                  <a:extLst>
                    <a:ext uri="{A12FA001-AC4F-418D-AE19-62706E023703}">
                      <ahyp:hlinkClr xmlns:ahyp="http://schemas.microsoft.com/office/drawing/2018/hyperlinkcolor" val="tx"/>
                    </a:ext>
                  </a:extLst>
                </a:hlinkClick>
              </a:rPr>
              <a:t>D3.2 Inheritance</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D3.2 Inheritance, lesson 3: Many alleles, codominance and sex linkage</dc:title>
  <dc:subject>PptxGenJS Presentation</dc:subject>
  <dc:creator>Biology by Bradford</dc:creator>
  <cp:lastModifiedBy>Biology by Bradford</cp:lastModifiedBy>
  <cp:revision>1</cp:revision>
  <dcterms:created xsi:type="dcterms:W3CDTF">2026-10-26T07:34:12Z</dcterms:created>
  <dcterms:modified xsi:type="dcterms:W3CDTF">2026-10-26T07:34:12Z</dcterms:modified>
</cp:coreProperties>
</file>