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notesMasterIdLst>
    <p:notesMasterId r:id="rId2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D3.2, Inheritance. Lesson 4 of 8: Reading a family tree, 60 minutes.
The plan, minute by minute (each slide's footer says where you are):
0 to 5 min (5)  Do now: the symbols
5 to 17 min (12)  The rules of thumb
17 to 25 min (8)  Test your hunch
25 to 45 min (20)  Pedigree puzzles
45 to 55 min (10)  Why close relatives?
55 to 60 min (5)  Exit
What students get wrong:
"A carrier shows the condition." A carrier of a recessive allele has the normal phenotype. Ask what a pedigree can and cannot tell you about the carriers.
"A big family with a condition means it is dominant." Check the rule of thumb about unaffected parents with an affected child first.
Stretch and support:
Support: a pedigree with the rules of thumb already ticked against it, to be copied for the next.
Stretch: why can a pedigree never prove that a condition is X-linked, though it can rule it out? Ask for an example.
The lesson plan to print: https://www.biologybybradford.com/guides/downloads/ib-biology-d3-2-inheritance-lesson-4-plan.pdf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the symbols (5 min).
The plan: Draw squares, circles, shading and the lines for mating and children on the board for a made-up family of three generations. Students write what each symbol means, then the carrier status you can be sure of.
Start a 5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The rules of thumb (12 min).
The plan: Chapter 10's figure and the Remember it tiles. Ask students to say each rule aloud as a sentence ("two parents without it have a child with it, so it is recessive").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The rules of thumb (12 min).
The plan: Chapter 10's figure and the Remember it tiles. Ask students to say each rule aloud as a sentence ("two parents without it have a child with it, so it is recessive").
Ask the class what each letter stands for before revealing.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The rules of thumb (12 min).
The plan: Chapter 10's figure and the Remember it tiles. Ask students to say each rule aloud as a sentence ("two parents without it have a child with it, so it is recessive").
Quiet: Unaffected parents, affected child (recessive: both parents carry the allele)
Loud: Affected parents, unaffected child (dominant: both parents carry a recessive allele)
Dad: Affected daughter, unaffected father (not X-linked recessive)
Boys: Mostly sons, skipping generations (suggests X-linked recessive)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25 of 60: Test your hunch (8 min).
The plan: The pedigree tool in chapter 10, the first two families. Students choose a pattern, then see which are ruled out and why. Do not move on until each pair can say the reason.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25 of 60: Test your hunch (8 min).
The plan: The pedigree tool in chapter 10, the first two families. Students choose a pattern, then see which are ruled out and why. Do not move on until each pair can say the reason.
A pedigree chart follows a trait through a family. Squares are males and circles are females. A filled shape means the person has the condition, and a line across joins a couple, with their children below. Generations are numbered I, II, III from the top.
You cannot cross people to see what happens, so you read the pattern instead. The aim is to work out whether the condition is dominant or recessive, and whether the gene is autosomal or on the X. Some patterns settle it. Others leave more than one possibility.
Chart reading uses two kinds of reasoning. Looking over the family and deciding "this pattern fits a recessive trait" is inductive reasoning: you generalise from the cases you can see. Once you have the pattern, you use deductive reasoning to find the genotype of a particular person: if the trait is recessive, an affected woman must be nn, and her unaffected parents must both be Nn.
Pedigrees also explain a rule found in many societies, that close relatives may not marry. Relatives share alleles they inherited from common ancestors. If a harmful recessive allele runs in a family, two relatives are more likely to carry the same one, so their children are more likely to be homozygous recessive and have the condition. That is the genetic basis only; the rule has other roots too.
Example: Nature of science Scientists draw general conclusions by inductive reasoning: they base a theory on some of the cases, not all. A pattern deduced from part of a pedigree is a theory, and it then lets you deduce the genotypes of particular people. Keep the two kinds of reasoning apart in your answers.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25 of 60: Test your hunch (8 min).
The plan: The pedigree tool in chapter 10, the first two families. Students choose a pattern, then see which are ruled out and why. Do not move on until each pair can say the reason.
A pedigree chart follows a trait through a family. Squares are males and circles are females. A filled shape means the person has the condition, and a line across joins a couple, with their children below. Generations are numbered I, II, III from the top.
You cannot cross people to see what happens, so you read the pattern instead. The aim is to work out whether the condition is dominant or recessive, and whether the gene is autosomal or on the X. Some patterns settle it. Others leave more than one possibility.
Chart reading uses two kinds of reasoning. Looking over the family and deciding "this pattern fits a recessive trait" is inductive reasoning: you generalise from the cases you can see. Once you have the pattern, you use deductive reasoning to find the genotype of a particular person: if the trait is recessive, an affected woman must be nn, and her unaffected parents must both be Nn.
Pedigrees also explain a rule found in many societies, that close relatives may not marry. Relatives share alleles they inherited from common ancestors. If a harmful recessive allele runs in a family, two relatives are more likely to carry the same one, so their children are more likely to be homozygous recessive and have the condition. That is the genetic basis only; the rule has other roots too.
Example: Nature of science Scientists draw general conclusions by inductive reasoning: they base a theory on some of the cases, not all. A pattern deduced from part of a pedigree is a theory, and it then lets you deduce the genotypes of particular people. Keep the two kinds of reasoning apart in your answers.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25 of 60: Test your hunch (8 min).
The plan: The pedigree tool in chapter 10, the first two families. Students choose a pattern, then see which are ruled out and why. Do not move on until each pair can say the reason.
A pedigree chart follows a trait through a family. Squares are males and circles are females. A filled shape means the person has the condition, and a line across joins a couple, with their children below. Generations are numbered I, II, III from the top.
You cannot cross people to see what happens, so you read the pattern instead. The aim is to work out whether the condition is dominant or recessive, and whether the gene is autosomal or on the X. Some patterns settle it. Others leave more than one possibility.
Chart reading uses two kinds of reasoning. Looking over the family and deciding "this pattern fits a recessive trait" is inductive reasoning: you generalise from the cases you can see. Once you have the pattern, you use deductive reasoning to find the genotype of a particular person: if the trait is recessive, an affected woman must be nn, and her unaffected parents must both be Nn.
Pedigrees also explain a rule found in many societies, that close relatives may not marry. Relatives share alleles they inherited from common ancestors. If a harmful recessive allele runs in a family, two relatives are more likely to carry the same one, so their children are more likely to be homozygous recessive and have the condition. That is the genetic basis only; the rule has other roots too.
Example: Nature of science Scientists draw general conclusions by inductive reasoning: they base a theory on some of the cases, not all. A pattern deduced from part of a pedigree is a theory, and it then lets you deduce the genotypes of particular people. Keep the two kinds of reasoning apart in your answers.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25 of 60: Test your hunch (8 min).
The plan: The pedigree tool in chapter 10, the first two families. Students choose a pattern, then see which are ruled out and why. Do not move on until each pair can say the reason.
A pedigree chart follows a trait through a family. Squares are males and circles are females. A filled shape means the person has the condition, and a line across joins a couple, with their children below. Generations are numbered I, II, III from the top.
You cannot cross people to see what happens, so you read the pattern instead. The aim is to work out whether the condition is dominant or recessive, and whether the gene is autosomal or on the X. Some patterns settle it. Others leave more than one possibility.
Chart reading uses two kinds of reasoning. Looking over the family and deciding "this pattern fits a recessive trait" is inductive reasoning: you generalise from the cases you can see. Once you have the pattern, you use deductive reasoning to find the genotype of a particular person: if the trait is recessive, an affected woman must be nn, and her unaffected parents must both be Nn.
Pedigrees also explain a rule found in many societies, that close relatives may not marry. Relatives share alleles they inherited from common ancestors. If a harmful recessive allele runs in a family, two relatives are more likely to carry the same one, so their children are more likely to be homozygous recessive and have the condition. That is the genetic basis only; the rule has other roots too.
Example: Nature of science Scientists draw general conclusions by inductive reasoning: they base a theory on some of the cases, not all. A pattern deduced from part of a pedigree is a theory, and it then lets you deduce the genotypes of particular people. Keep the two kinds of reasoning apart in your answers.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25 of 60: Test your hunch (8 min).
The plan: The pedigree tool in chapter 10, the first two families. Students choose a pattern, then see which are ruled out and why. Do not move on until each pair can say the reason.
A pedigree chart follows a trait through a family. Squares are males and circles are females. A filled shape means the person has the condition, and a line across joins a couple, with their children below. Generations are numbered I, II, III from the top.
You cannot cross people to see what happens, so you read the pattern instead. The aim is to work out whether the condition is dominant or recessive, and whether the gene is autosomal or on the X. Some patterns settle it. Others leave more than one possibility.
Chart reading uses two kinds of reasoning. Looking over the family and deciding "this pattern fits a recessive trait" is inductive reasoning: you generalise from the cases you can see. Once you have the pattern, you use deductive reasoning to find the genotype of a particular person: if the trait is recessive, an affected woman must be nn, and her unaffected parents must both be Nn.
Pedigrees also explain a rule found in many societies, that close relatives may not marry. Relatives share alleles they inherited from common ancestors. If a harmful recessive allele runs in a family, two relatives are more likely to carry the same one, so their children are more likely to be homozygous recessive and have the condition. That is the genetic basis only; the rule has other roots too.
Example: Nature of science Scientists draw general conclusions by inductive reasoning: they base a theory on some of the cases, not all. A pattern deduced from part of a pedigree is a theory, and it then lets you deduce the genotypes of particular people. Keep the two kinds of reasoning apart in your answers.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25 of 60: Test your hunch (8 min).
The plan: The pedigree tool in chapter 10, the first two families. Students choose a pattern, then see which are ruled out and why. Do not move on until each pair can say the reason.
A pedigree chart follows a trait through a family. Squares are males and circles are females. A filled shape means the person has the condition, and a line across joins a couple, with their children below. Generations are numbered I, II, III from the top.
You cannot cross people to see what happens, so you read the pattern instead. The aim is to work out whether the condition is dominant or recessive, and whether the gene is autosomal or on the X. Some patterns settle it. Others leave more than one possibility.
Chart reading uses two kinds of reasoning. Looking over the family and deciding "this pattern fits a recessive trait" is inductive reasoning: you generalise from the cases you can see. Once you have the pattern, you use deductive reasoning to find the genotype of a particular person: if the trait is recessive, an affected woman must be nn, and her unaffected parents must both be Nn.
Pedigrees also explain a rule found in many societies, that close relatives may not marry. Relatives share alleles they inherited from common ancestors. If a harmful recessive allele runs in a family, two relatives are more likely to carry the same one, so their children are more likely to be homozygous recessive and have the condition. That is the genetic basis only; the rule has other roots too.
Example: Nature of science Scientists draw general conclusions by inductive reasoning: they base a theory on some of the cases, not all. A pattern deduced from part of a pedigree is a theory, and it then lets you deduce the genotypes of particular people. Keep the two kinds of reasoning apart in your answers.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25 of 60: Test your hunch (8 min).
The plan: The pedigree tool in chapter 10, the first two families. Students choose a pattern, then see which are ruled out and why. Do not move on until each pair can say the reason.
A pedigree chart follows a trait through a family. Squares are males and circles are females. A filled shape means the person has the condition, and a line across joins a couple, with their children below. Generations are numbered I, II, III from the top.
You cannot cross people to see what happens, so you read the pattern instead. The aim is to work out whether the condition is dominant or recessive, and whether the gene is autosomal or on the X. Some patterns settle it. Others leave more than one possibility.
Chart reading uses two kinds of reasoning. Looking over the family and deciding "this pattern fits a recessive trait" is inductive reasoning: you generalise from the cases you can see. Once you have the pattern, you use deductive reasoning to find the genotype of a particular person: if the trait is recessive, an affected woman must be nn, and her unaffected parents must both be Nn.
Pedigrees also explain a rule found in many societies, that close relatives may not marry. Relatives share alleles they inherited from common ancestors. If a harmful recessive allele runs in a family, two relatives are more likely to carry the same one, so their children are more likely to be homozygous recessive and have the condition. That is the genetic basis only; the rule has other roots too.
Example: Nature of science Scientists draw general conclusions by inductive reasoning: they base a theory on some of the cases, not all. A pattern deduced from part of a pedigree is a theory, and it then lets you deduce the genotypes of particular people. Keep the two kinds of reasoning apart in your answers.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25 of 60: Test your hunch (8 min).
The plan: The pedigree tool in chapter 10, the first two families. Students choose a pattern, then see which are ruled out and why. Do not move on until each pair can say the reason.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25 of 60: Test your hunch (8 min).
The plan: The pedigree tool in chapter 10, the first two families. Students choose a pattern, then see which are ruled out and why. Do not move on until each pair can say the reason.
Answer: C. Recessive and autosomal. Unaffected parents with an affected child must both carry a hidden recessive allele. And an affected daughter with an unaffected father rules out an X-linked recessive condition, because she would need an affected father to get the X allele from him.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25 of 60: Test your hunch (8 min).
The plan: The pedigree tool in chapter 10, the first two families. Students choose a pattern, then see which are ruled out and why. Do not move on until each pair can say the reason.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45 of 60: Pedigree puzzles (20 min).
The plan: The puzzles below in pairs, then the card sort of inductive and deductive steps. Walk round for the common slip: calling a recessive condition dominant because the family is large.
The activity: Pedigree puzzles. Five invented pedigrees of increasing difficulty, each with a condition and a question: which patterns of inheritance are possible, and which can you rule out? Start with one where two unaffected parents have an affected child (recessive for certain, but autosomal or X-linked?), and finish with one that supports only one pattern. Students must give the line of reasoning in a sentence. Add a version with a deliberately ambiguous pedigree, and ask what extra information would settle it.
Needs: printed pedigrees, coloured pencils.
The time: 20 minutes, minutes 25 to 45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45 of 60: Pedigree puzzles (20 min).
The plan: The puzzles below in pairs, then the card sort of inductive and deductive steps. Walk round for the common slip: calling a recessive condition dominant because the family is large.
The activity: Inductive or deductive?. Eight statements from a pedigree investigation, for pairs to sort. Inductive, from particular cases to a general rule: "Every affected child so far has unaffected parents, so the condition is probably recessive." Deductive, from the rule to a particular case: "The condition is recessive, so the unaffected mother of an affected child must be a carrier." Ask which kind is more certain and why a rule reached by induction is only a theory until tested.
Needs: printed cards, one set per pair.
The plan sets no time of its own for this activity: use it in this step, in place of part of it, or for homework.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45 to 55 of 60: Why close relatives? (10 min).
The plan: The genetic basis only: relatives are more likely to carry the same rare recessive allele, so a child of cousins has a higher chance of two copies. Return to the PKU cross. Keep the discussion on the genetics and treat the social reasons as outside the course.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The one pedigree rule that is most useful to you, and a pedigree on which it works. Collect.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The one pedigree rule that is most useful to you, and a pedigree on which it works. Collect.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https://www.biologybybradford.com/exam-maker/sit?topics=D3.2&amp;level=SL&amp;paper=quiz&amp;marks=15&amp;src=ep
The guide: https://www.biologybybradford.com/guides/ib-biology-d3-2-inheritance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DB87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D3.2  ·  Inheritance  ·  Lesson 4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hyperlink" Target="https://www.biologybybradford.com/exam-maker/sit?topics=D3.2&amp;level=SL&amp;paper=quiz&amp;marks=15&amp;src=ep" TargetMode="External"/><Relationship Id="rId2" Type="http://schemas.openxmlformats.org/officeDocument/2006/relationships/hyperlink" Target="https://www.biologybybradford.com/guides/ib-biology-d3-2-inheritance" TargetMode="External"/><Relationship Id="rId3" Type="http://schemas.openxmlformats.org/officeDocument/2006/relationships/hyperlink" Target="https://www.biologybybradford.com/guides/ib-biology-d3-2-inheritance#pedigree" TargetMode="External"/><Relationship Id="rId4" Type="http://schemas.openxmlformats.org/officeDocument/2006/relationships/hyperlink" Target="https://www.biologybybradford.com/tools/tarsia?topics=ib:D3.2&amp;level=HL" TargetMode="External"/><Relationship Id="rId5" Type="http://schemas.openxmlformats.org/officeDocument/2006/relationships/hyperlink" Target="https://www.biologybybradford.com/tools/dominos?topics=ib:D3.2&amp;level=HL" TargetMode="External"/><Relationship Id="rId6" Type="http://schemas.openxmlformats.org/officeDocument/2006/relationships/hyperlink" Target="https://www.biologybybradford.com/tools/picture-reveal?topics=ib:D3.2&amp;level=HL" TargetMode="External"/><Relationship Id="rId7" Type="http://schemas.openxmlformats.org/officeDocument/2006/relationships/hyperlink" Target="https://www.biologybybradford.com/tools/pub-quiz?topics=ib:D3.2&amp;level=HL" TargetMode="External"/><Relationship Id="rId8" Type="http://schemas.openxmlformats.org/officeDocument/2006/relationships/hyperlink" Target="https://www.biologybybradford.com/escape-rooms?bank=ib:D3.2&amp;level=HL#bank" TargetMode="External"/><Relationship Id="rId9" Type="http://schemas.openxmlformats.org/officeDocument/2006/relationships/hyperlink" Target="https://www.biologybybradford.com/lessons/ib-biology-topic-d-3-2-linked-genes-chi-squared" TargetMode="External"/><Relationship Id="rId10" Type="http://schemas.openxmlformats.org/officeDocument/2006/relationships/hyperlink" Target="https://www.biologybybradford.com/lessons/ib-biology-topic-d-3-2-dihybrid-test-crosses" TargetMode="External"/><Relationship Id="rId11" Type="http://schemas.openxmlformats.org/officeDocument/2006/relationships/hyperlink" Target="https://www.biologybybradford.com/lessons/ib-biology-topic-d-3-2-inheritance" TargetMode="External"/><Relationship Id="rId12" Type="http://schemas.openxmlformats.org/officeDocument/2006/relationships/hyperlink" Target="https://www.biologybybradford.com/summary-doodles/ib-biology-topic-d-3-2-inheritance" TargetMode="External"/><Relationship Id="rId13" Type="http://schemas.openxmlformats.org/officeDocument/2006/relationships/hyperlink" Target="https://www.biologybybradford.com/mcqs/ib-biology-topic-d-3-2-inheritance" TargetMode="External"/><Relationship Id="rId14" Type="http://schemas.openxmlformats.org/officeDocument/2006/relationships/hyperlink" Target="https://www.biologybybradford.com/tools/revision-maps/d3-2-inheritance" TargetMode="External"/><Relationship Id="rId15" Type="http://schemas.openxmlformats.org/officeDocument/2006/relationships/hyperlink" Target="https://www.biologybybradford.com/exam-maker/ib/d3-2-inheritance" TargetMode="External"/><Relationship Id="rId16" Type="http://schemas.openxmlformats.org/officeDocument/2006/relationships/hyperlink" Target="https://www.splycr.com/?set=003c02a6-eb9a-5717-9c90-8ece156bacaf" TargetMode="External"/><Relationship Id="rId17" Type="http://schemas.openxmlformats.org/officeDocument/2006/relationships/slideLayout" Target="../slideLayouts/slideLayout2.xml"/><Relationship Id="rId18"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D3.2</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4 OF 8</a:t>
            </a:r>
            <a:endParaRPr lang="en-US" sz="1100" dirty="0"/>
          </a:p>
        </p:txBody>
      </p:sp>
      <p:sp>
        <p:nvSpPr>
          <p:cNvPr id="6" name="Text 4"/>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Inheritance</a:t>
            </a:r>
            <a:endParaRPr lang="en-US" sz="1800" dirty="0"/>
          </a:p>
        </p:txBody>
      </p:sp>
      <p:sp>
        <p:nvSpPr>
          <p:cNvPr id="7" name="Text 5"/>
          <p:cNvSpPr/>
          <p:nvPr/>
        </p:nvSpPr>
        <p:spPr>
          <a:xfrm>
            <a:off x="822960" y="1691640"/>
            <a:ext cx="5486400" cy="1737360"/>
          </a:xfrm>
          <a:prstGeom prst="rect">
            <a:avLst/>
          </a:prstGeom>
          <a:noFill/>
          <a:ln/>
        </p:spPr>
        <p:txBody>
          <a:bodyPr wrap="square" rtlCol="0" anchor="t">
            <a:normAutofit/>
          </a:bodyPr>
          <a:lstStyle/>
          <a:p>
            <a:pPr indent="0" marL="0">
              <a:buNone/>
            </a:pPr>
            <a:r>
              <a:rPr lang="en-US" sz="4000" b="1" dirty="0">
                <a:solidFill>
                  <a:srgbClr val="1A3A2A"/>
                </a:solidFill>
                <a:latin typeface="Arial" pitchFamily="34" charset="0"/>
                <a:ea typeface="Arial" pitchFamily="34" charset="-122"/>
                <a:cs typeface="Arial" pitchFamily="34" charset="-120"/>
              </a:rPr>
              <a:t>Reading a family tree</a:t>
            </a:r>
            <a:endParaRPr lang="en-US" sz="4000" dirty="0"/>
          </a:p>
        </p:txBody>
      </p:sp>
      <p:sp>
        <p:nvSpPr>
          <p:cNvPr id="8" name="Text 6"/>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D3.2.13</a:t>
            </a:r>
            <a:endParaRPr lang="en-US" sz="1600" dirty="0"/>
          </a:p>
        </p:txBody>
      </p:sp>
      <p:sp>
        <p:nvSpPr>
          <p:cNvPr id="9" name="Text 7"/>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Using a pedigree chart to deduce whether a condition is dominant or recessive and autosomal or sex-linked, and reasoning from some cases to a general pattern</a:t>
            </a:r>
            <a:endParaRPr lang="en-US" sz="1700" dirty="0"/>
          </a:p>
        </p:txBody>
      </p:sp>
      <p:sp>
        <p:nvSpPr>
          <p:cNvPr id="10" name="Text 8"/>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 10</a:t>
            </a:r>
            <a:endParaRPr lang="en-US" sz="1300" dirty="0"/>
          </a:p>
        </p:txBody>
      </p:sp>
      <p:sp>
        <p:nvSpPr>
          <p:cNvPr id="11" name="Shape 9"/>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2" name="Text 10"/>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3" name="Text 11"/>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Use pedigree charts to deduce patterns of inheritance of genetic disorders  (D3.2.13)</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The symbols</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Draw squares, circles, shading and the lines for mating and children on the board for a made-up family of three generations.</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Students write what each symbol means, then the carrier status you can be sure of.</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5:00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The rules of thumb</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Ask students to say each rule aloud as a sentence ("two parents without it have a child with it, so it is recessive").</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Four clues for reading a pedigree</a:t>
            </a:r>
            <a:endParaRPr lang="en-US" sz="2600" dirty="0"/>
          </a:p>
        </p:txBody>
      </p:sp>
      <p:sp>
        <p:nvSpPr>
          <p:cNvPr id="5" name="Shape 3"/>
          <p:cNvSpPr/>
          <p:nvPr/>
        </p:nvSpPr>
        <p:spPr>
          <a:xfrm>
            <a:off x="99806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9980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Q</a:t>
            </a:r>
            <a:endParaRPr lang="en-US" sz="6000" dirty="0"/>
          </a:p>
        </p:txBody>
      </p:sp>
      <p:sp>
        <p:nvSpPr>
          <p:cNvPr id="7" name="Text 5"/>
          <p:cNvSpPr/>
          <p:nvPr/>
        </p:nvSpPr>
        <p:spPr>
          <a:xfrm>
            <a:off x="9980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Quiet</a:t>
            </a:r>
            <a:endParaRPr lang="en-US" sz="1800" dirty="0"/>
          </a:p>
        </p:txBody>
      </p:sp>
      <p:sp>
        <p:nvSpPr>
          <p:cNvPr id="8" name="Shape 6"/>
          <p:cNvSpPr/>
          <p:nvPr/>
        </p:nvSpPr>
        <p:spPr>
          <a:xfrm>
            <a:off x="3604108" y="1920240"/>
            <a:ext cx="2377440" cy="2011680"/>
          </a:xfrm>
          <a:prstGeom prst="roundRect">
            <a:avLst>
              <a:gd name="adj" fmla="val 5455"/>
            </a:avLst>
          </a:prstGeom>
          <a:solidFill>
            <a:srgbClr val="F0C33D"/>
          </a:solidFill>
          <a:ln w="19050">
            <a:solidFill>
              <a:srgbClr val="1A3A2A"/>
            </a:solidFill>
            <a:prstDash val="solid"/>
          </a:ln>
        </p:spPr>
      </p:sp>
      <p:sp>
        <p:nvSpPr>
          <p:cNvPr id="9" name="Text 7"/>
          <p:cNvSpPr/>
          <p:nvPr/>
        </p:nvSpPr>
        <p:spPr>
          <a:xfrm>
            <a:off x="360410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L</a:t>
            </a:r>
            <a:endParaRPr lang="en-US" sz="6000" dirty="0"/>
          </a:p>
        </p:txBody>
      </p:sp>
      <p:sp>
        <p:nvSpPr>
          <p:cNvPr id="10" name="Text 8"/>
          <p:cNvSpPr/>
          <p:nvPr/>
        </p:nvSpPr>
        <p:spPr>
          <a:xfrm>
            <a:off x="360410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Loud</a:t>
            </a:r>
            <a:endParaRPr lang="en-US" sz="1800" dirty="0"/>
          </a:p>
        </p:txBody>
      </p:sp>
      <p:sp>
        <p:nvSpPr>
          <p:cNvPr id="11" name="Shape 9"/>
          <p:cNvSpPr/>
          <p:nvPr/>
        </p:nvSpPr>
        <p:spPr>
          <a:xfrm>
            <a:off x="6210148" y="1920240"/>
            <a:ext cx="2377440" cy="2011680"/>
          </a:xfrm>
          <a:prstGeom prst="roundRect">
            <a:avLst>
              <a:gd name="adj" fmla="val 5455"/>
            </a:avLst>
          </a:prstGeom>
          <a:solidFill>
            <a:srgbClr val="F0C33D"/>
          </a:solidFill>
          <a:ln w="19050">
            <a:solidFill>
              <a:srgbClr val="1A3A2A"/>
            </a:solidFill>
            <a:prstDash val="solid"/>
          </a:ln>
        </p:spPr>
      </p:sp>
      <p:sp>
        <p:nvSpPr>
          <p:cNvPr id="12" name="Text 10"/>
          <p:cNvSpPr/>
          <p:nvPr/>
        </p:nvSpPr>
        <p:spPr>
          <a:xfrm>
            <a:off x="621014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D</a:t>
            </a:r>
            <a:endParaRPr lang="en-US" sz="6000" dirty="0"/>
          </a:p>
        </p:txBody>
      </p:sp>
      <p:sp>
        <p:nvSpPr>
          <p:cNvPr id="13" name="Text 11"/>
          <p:cNvSpPr/>
          <p:nvPr/>
        </p:nvSpPr>
        <p:spPr>
          <a:xfrm>
            <a:off x="621014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Dad</a:t>
            </a:r>
            <a:endParaRPr lang="en-US" sz="1800" dirty="0"/>
          </a:p>
        </p:txBody>
      </p:sp>
      <p:sp>
        <p:nvSpPr>
          <p:cNvPr id="14" name="Shape 12"/>
          <p:cNvSpPr/>
          <p:nvPr/>
        </p:nvSpPr>
        <p:spPr>
          <a:xfrm>
            <a:off x="8816188" y="1920240"/>
            <a:ext cx="2377440" cy="2011680"/>
          </a:xfrm>
          <a:prstGeom prst="roundRect">
            <a:avLst>
              <a:gd name="adj" fmla="val 5455"/>
            </a:avLst>
          </a:prstGeom>
          <a:solidFill>
            <a:srgbClr val="F0C33D"/>
          </a:solidFill>
          <a:ln w="19050">
            <a:solidFill>
              <a:srgbClr val="1A3A2A"/>
            </a:solidFill>
            <a:prstDash val="solid"/>
          </a:ln>
        </p:spPr>
      </p:sp>
      <p:sp>
        <p:nvSpPr>
          <p:cNvPr id="15" name="Text 13"/>
          <p:cNvSpPr/>
          <p:nvPr/>
        </p:nvSpPr>
        <p:spPr>
          <a:xfrm>
            <a:off x="88161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B</a:t>
            </a:r>
            <a:endParaRPr lang="en-US" sz="6000" dirty="0"/>
          </a:p>
        </p:txBody>
      </p:sp>
      <p:sp>
        <p:nvSpPr>
          <p:cNvPr id="16" name="Text 14"/>
          <p:cNvSpPr/>
          <p:nvPr/>
        </p:nvSpPr>
        <p:spPr>
          <a:xfrm>
            <a:off x="88161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Boys</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Four clues for reading a pedigree</a:t>
            </a:r>
            <a:endParaRPr lang="en-US" sz="2600" dirty="0"/>
          </a:p>
        </p:txBody>
      </p:sp>
      <p:sp>
        <p:nvSpPr>
          <p:cNvPr id="5" name="Shape 3"/>
          <p:cNvSpPr/>
          <p:nvPr/>
        </p:nvSpPr>
        <p:spPr>
          <a:xfrm>
            <a:off x="99806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9980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Q</a:t>
            </a:r>
            <a:endParaRPr lang="en-US" sz="6000" dirty="0"/>
          </a:p>
        </p:txBody>
      </p:sp>
      <p:sp>
        <p:nvSpPr>
          <p:cNvPr id="7" name="Text 5"/>
          <p:cNvSpPr/>
          <p:nvPr/>
        </p:nvSpPr>
        <p:spPr>
          <a:xfrm>
            <a:off x="9980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Quiet</a:t>
            </a:r>
            <a:endParaRPr lang="en-US" sz="1800" dirty="0"/>
          </a:p>
        </p:txBody>
      </p:sp>
      <p:sp>
        <p:nvSpPr>
          <p:cNvPr id="8" name="Text 6"/>
          <p:cNvSpPr/>
          <p:nvPr/>
        </p:nvSpPr>
        <p:spPr>
          <a:xfrm>
            <a:off x="998068" y="4114800"/>
            <a:ext cx="2377440" cy="594360"/>
          </a:xfrm>
          <a:prstGeom prst="rect">
            <a:avLst/>
          </a:prstGeom>
          <a:noFill/>
          <a:ln/>
        </p:spPr>
        <p:txBody>
          <a:bodyPr wrap="square" rtlCol="0" anchor="ctr">
            <a:normAutofit/>
          </a:bodyPr>
          <a:lstStyle/>
          <a:p>
            <a:pPr algn="ctr" indent="0" marL="0">
              <a:buNone/>
            </a:pPr>
            <a:r>
              <a:rPr lang="en-US" sz="1500" b="1" dirty="0">
                <a:solidFill>
                  <a:srgbClr val="1A3A2A"/>
                </a:solidFill>
                <a:latin typeface="Arial" pitchFamily="34" charset="0"/>
                <a:ea typeface="Arial" pitchFamily="34" charset="-122"/>
                <a:cs typeface="Arial" pitchFamily="34" charset="-120"/>
              </a:rPr>
              <a:t>Unaffected parents, affected child</a:t>
            </a:r>
            <a:endParaRPr lang="en-US" sz="1500" dirty="0"/>
          </a:p>
        </p:txBody>
      </p:sp>
      <p:sp>
        <p:nvSpPr>
          <p:cNvPr id="9" name="Text 7"/>
          <p:cNvSpPr/>
          <p:nvPr/>
        </p:nvSpPr>
        <p:spPr>
          <a:xfrm>
            <a:off x="99806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recessive: both parents carry the allele</a:t>
            </a:r>
            <a:endParaRPr lang="en-US" sz="1300" dirty="0"/>
          </a:p>
        </p:txBody>
      </p:sp>
      <p:sp>
        <p:nvSpPr>
          <p:cNvPr id="10" name="Shape 8"/>
          <p:cNvSpPr/>
          <p:nvPr/>
        </p:nvSpPr>
        <p:spPr>
          <a:xfrm>
            <a:off x="3604108" y="1920240"/>
            <a:ext cx="2377440" cy="2011680"/>
          </a:xfrm>
          <a:prstGeom prst="roundRect">
            <a:avLst>
              <a:gd name="adj" fmla="val 5455"/>
            </a:avLst>
          </a:prstGeom>
          <a:solidFill>
            <a:srgbClr val="F0C33D"/>
          </a:solidFill>
          <a:ln w="19050">
            <a:solidFill>
              <a:srgbClr val="1A3A2A"/>
            </a:solidFill>
            <a:prstDash val="solid"/>
          </a:ln>
        </p:spPr>
      </p:sp>
      <p:sp>
        <p:nvSpPr>
          <p:cNvPr id="11" name="Text 9"/>
          <p:cNvSpPr/>
          <p:nvPr/>
        </p:nvSpPr>
        <p:spPr>
          <a:xfrm>
            <a:off x="360410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L</a:t>
            </a:r>
            <a:endParaRPr lang="en-US" sz="6000" dirty="0"/>
          </a:p>
        </p:txBody>
      </p:sp>
      <p:sp>
        <p:nvSpPr>
          <p:cNvPr id="12" name="Text 10"/>
          <p:cNvSpPr/>
          <p:nvPr/>
        </p:nvSpPr>
        <p:spPr>
          <a:xfrm>
            <a:off x="360410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Loud</a:t>
            </a:r>
            <a:endParaRPr lang="en-US" sz="1800" dirty="0"/>
          </a:p>
        </p:txBody>
      </p:sp>
      <p:sp>
        <p:nvSpPr>
          <p:cNvPr id="13" name="Text 11"/>
          <p:cNvSpPr/>
          <p:nvPr/>
        </p:nvSpPr>
        <p:spPr>
          <a:xfrm>
            <a:off x="3604108" y="4114800"/>
            <a:ext cx="2377440" cy="594360"/>
          </a:xfrm>
          <a:prstGeom prst="rect">
            <a:avLst/>
          </a:prstGeom>
          <a:noFill/>
          <a:ln/>
        </p:spPr>
        <p:txBody>
          <a:bodyPr wrap="square" rtlCol="0" anchor="ctr">
            <a:normAutofit/>
          </a:bodyPr>
          <a:lstStyle/>
          <a:p>
            <a:pPr algn="ctr" indent="0" marL="0">
              <a:buNone/>
            </a:pPr>
            <a:r>
              <a:rPr lang="en-US" sz="1650" b="1" dirty="0">
                <a:solidFill>
                  <a:srgbClr val="1A3A2A"/>
                </a:solidFill>
                <a:latin typeface="Arial" pitchFamily="34" charset="0"/>
                <a:ea typeface="Arial" pitchFamily="34" charset="-122"/>
                <a:cs typeface="Arial" pitchFamily="34" charset="-120"/>
              </a:rPr>
              <a:t>Affected parents, unaffected child</a:t>
            </a:r>
            <a:endParaRPr lang="en-US" sz="1650" dirty="0"/>
          </a:p>
        </p:txBody>
      </p:sp>
      <p:sp>
        <p:nvSpPr>
          <p:cNvPr id="14" name="Text 12"/>
          <p:cNvSpPr/>
          <p:nvPr/>
        </p:nvSpPr>
        <p:spPr>
          <a:xfrm>
            <a:off x="360410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dominant: both parents carry a recessive allele</a:t>
            </a:r>
            <a:endParaRPr lang="en-US" sz="1300" dirty="0"/>
          </a:p>
        </p:txBody>
      </p:sp>
      <p:sp>
        <p:nvSpPr>
          <p:cNvPr id="15" name="Shape 13"/>
          <p:cNvSpPr/>
          <p:nvPr/>
        </p:nvSpPr>
        <p:spPr>
          <a:xfrm>
            <a:off x="6210148" y="1920240"/>
            <a:ext cx="2377440" cy="2011680"/>
          </a:xfrm>
          <a:prstGeom prst="roundRect">
            <a:avLst>
              <a:gd name="adj" fmla="val 5455"/>
            </a:avLst>
          </a:prstGeom>
          <a:solidFill>
            <a:srgbClr val="F0C33D"/>
          </a:solidFill>
          <a:ln w="19050">
            <a:solidFill>
              <a:srgbClr val="1A3A2A"/>
            </a:solidFill>
            <a:prstDash val="solid"/>
          </a:ln>
        </p:spPr>
      </p:sp>
      <p:sp>
        <p:nvSpPr>
          <p:cNvPr id="16" name="Text 14"/>
          <p:cNvSpPr/>
          <p:nvPr/>
        </p:nvSpPr>
        <p:spPr>
          <a:xfrm>
            <a:off x="621014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D</a:t>
            </a:r>
            <a:endParaRPr lang="en-US" sz="6000" dirty="0"/>
          </a:p>
        </p:txBody>
      </p:sp>
      <p:sp>
        <p:nvSpPr>
          <p:cNvPr id="17" name="Text 15"/>
          <p:cNvSpPr/>
          <p:nvPr/>
        </p:nvSpPr>
        <p:spPr>
          <a:xfrm>
            <a:off x="621014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Dad</a:t>
            </a:r>
            <a:endParaRPr lang="en-US" sz="1800" dirty="0"/>
          </a:p>
        </p:txBody>
      </p:sp>
      <p:sp>
        <p:nvSpPr>
          <p:cNvPr id="18" name="Text 16"/>
          <p:cNvSpPr/>
          <p:nvPr/>
        </p:nvSpPr>
        <p:spPr>
          <a:xfrm>
            <a:off x="6210148" y="4114800"/>
            <a:ext cx="2377440" cy="594360"/>
          </a:xfrm>
          <a:prstGeom prst="rect">
            <a:avLst/>
          </a:prstGeom>
          <a:noFill/>
          <a:ln/>
        </p:spPr>
        <p:txBody>
          <a:bodyPr wrap="square" rtlCol="0" anchor="ctr">
            <a:normAutofit/>
          </a:bodyPr>
          <a:lstStyle/>
          <a:p>
            <a:pPr algn="ctr" indent="0" marL="0">
              <a:buNone/>
            </a:pPr>
            <a:r>
              <a:rPr lang="en-US" sz="1550" b="1" dirty="0">
                <a:solidFill>
                  <a:srgbClr val="1A3A2A"/>
                </a:solidFill>
                <a:latin typeface="Arial" pitchFamily="34" charset="0"/>
                <a:ea typeface="Arial" pitchFamily="34" charset="-122"/>
                <a:cs typeface="Arial" pitchFamily="34" charset="-120"/>
              </a:rPr>
              <a:t>Affected daughter, unaffected father</a:t>
            </a:r>
            <a:endParaRPr lang="en-US" sz="1550" dirty="0"/>
          </a:p>
        </p:txBody>
      </p:sp>
      <p:sp>
        <p:nvSpPr>
          <p:cNvPr id="19" name="Text 17"/>
          <p:cNvSpPr/>
          <p:nvPr/>
        </p:nvSpPr>
        <p:spPr>
          <a:xfrm>
            <a:off x="621014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not X-linked recessive</a:t>
            </a:r>
            <a:endParaRPr lang="en-US" sz="1300" dirty="0"/>
          </a:p>
        </p:txBody>
      </p:sp>
      <p:sp>
        <p:nvSpPr>
          <p:cNvPr id="20" name="Shape 18"/>
          <p:cNvSpPr/>
          <p:nvPr/>
        </p:nvSpPr>
        <p:spPr>
          <a:xfrm>
            <a:off x="8816188" y="1920240"/>
            <a:ext cx="2377440" cy="2011680"/>
          </a:xfrm>
          <a:prstGeom prst="roundRect">
            <a:avLst>
              <a:gd name="adj" fmla="val 5455"/>
            </a:avLst>
          </a:prstGeom>
          <a:solidFill>
            <a:srgbClr val="F0C33D"/>
          </a:solidFill>
          <a:ln w="19050">
            <a:solidFill>
              <a:srgbClr val="1A3A2A"/>
            </a:solidFill>
            <a:prstDash val="solid"/>
          </a:ln>
        </p:spPr>
      </p:sp>
      <p:sp>
        <p:nvSpPr>
          <p:cNvPr id="21" name="Text 19"/>
          <p:cNvSpPr/>
          <p:nvPr/>
        </p:nvSpPr>
        <p:spPr>
          <a:xfrm>
            <a:off x="88161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B</a:t>
            </a:r>
            <a:endParaRPr lang="en-US" sz="6000" dirty="0"/>
          </a:p>
        </p:txBody>
      </p:sp>
      <p:sp>
        <p:nvSpPr>
          <p:cNvPr id="22" name="Text 20"/>
          <p:cNvSpPr/>
          <p:nvPr/>
        </p:nvSpPr>
        <p:spPr>
          <a:xfrm>
            <a:off x="88161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Boys</a:t>
            </a:r>
            <a:endParaRPr lang="en-US" sz="1800" dirty="0"/>
          </a:p>
        </p:txBody>
      </p:sp>
      <p:sp>
        <p:nvSpPr>
          <p:cNvPr id="23" name="Text 21"/>
          <p:cNvSpPr/>
          <p:nvPr/>
        </p:nvSpPr>
        <p:spPr>
          <a:xfrm>
            <a:off x="8816188" y="4114800"/>
            <a:ext cx="2377440" cy="594360"/>
          </a:xfrm>
          <a:prstGeom prst="rect">
            <a:avLst/>
          </a:prstGeom>
          <a:noFill/>
          <a:ln/>
        </p:spPr>
        <p:txBody>
          <a:bodyPr wrap="square" rtlCol="0" anchor="ctr">
            <a:normAutofit/>
          </a:bodyPr>
          <a:lstStyle/>
          <a:p>
            <a:pPr algn="ctr" indent="0" marL="0">
              <a:buNone/>
            </a:pPr>
            <a:r>
              <a:rPr lang="en-US" sz="1400" b="1" dirty="0">
                <a:solidFill>
                  <a:srgbClr val="1A3A2A"/>
                </a:solidFill>
                <a:latin typeface="Arial" pitchFamily="34" charset="0"/>
                <a:ea typeface="Arial" pitchFamily="34" charset="-122"/>
                <a:cs typeface="Arial" pitchFamily="34" charset="-120"/>
              </a:rPr>
              <a:t>Mostly sons, skipping generations</a:t>
            </a:r>
            <a:endParaRPr lang="en-US" sz="1400" dirty="0"/>
          </a:p>
        </p:txBody>
      </p:sp>
      <p:sp>
        <p:nvSpPr>
          <p:cNvPr id="24" name="Text 22"/>
          <p:cNvSpPr/>
          <p:nvPr/>
        </p:nvSpPr>
        <p:spPr>
          <a:xfrm>
            <a:off x="881618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suggests X-linked recessive</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3</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8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Test your hunch</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Students choose a pattern, then see which are ruled out and why.</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25</a:t>
            </a:r>
            <a:endParaRPr lang="en-US" sz="1000" dirty="0"/>
          </a:p>
        </p:txBody>
      </p:sp>
      <p:sp>
        <p:nvSpPr>
          <p:cNvPr id="3" name="Text 1"/>
          <p:cNvSpPr/>
          <p:nvPr/>
        </p:nvSpPr>
        <p:spPr>
          <a:xfrm>
            <a:off x="457200" y="320040"/>
            <a:ext cx="42793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D3.2.13 Pedigree charts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Reading a family tree</a:t>
            </a:r>
            <a:endParaRPr lang="en-US" sz="2800" dirty="0"/>
          </a:p>
        </p:txBody>
      </p:sp>
      <p:sp>
        <p:nvSpPr>
          <p:cNvPr id="5" name="Shape 3"/>
          <p:cNvSpPr/>
          <p:nvPr/>
        </p:nvSpPr>
        <p:spPr>
          <a:xfrm>
            <a:off x="3335268" y="1581912"/>
            <a:ext cx="552115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44996" y="1691640"/>
            <a:ext cx="530170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key: squares are males, circles are females, filled symbols are affected. A line across joins a couple, and lines down lead to their children.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25</a:t>
            </a:r>
            <a:endParaRPr lang="en-US" sz="1000" dirty="0"/>
          </a:p>
        </p:txBody>
      </p:sp>
      <p:sp>
        <p:nvSpPr>
          <p:cNvPr id="3" name="Text 1"/>
          <p:cNvSpPr/>
          <p:nvPr/>
        </p:nvSpPr>
        <p:spPr>
          <a:xfrm>
            <a:off x="457200" y="320040"/>
            <a:ext cx="42793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D3.2.13 Pedigree charts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Reading a family tree</a:t>
            </a:r>
            <a:endParaRPr lang="en-US" sz="2800" dirty="0"/>
          </a:p>
        </p:txBody>
      </p:sp>
      <p:sp>
        <p:nvSpPr>
          <p:cNvPr id="5" name="Shape 3"/>
          <p:cNvSpPr/>
          <p:nvPr/>
        </p:nvSpPr>
        <p:spPr>
          <a:xfrm>
            <a:off x="3335268" y="1581912"/>
            <a:ext cx="552115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44996" y="1691640"/>
            <a:ext cx="530170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Two unaffected parents (generation I) have an affected daughter (generation II). The condition was hidden in both parents.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25</a:t>
            </a:r>
            <a:endParaRPr lang="en-US" sz="1000" dirty="0"/>
          </a:p>
        </p:txBody>
      </p:sp>
      <p:sp>
        <p:nvSpPr>
          <p:cNvPr id="3" name="Text 1"/>
          <p:cNvSpPr/>
          <p:nvPr/>
        </p:nvSpPr>
        <p:spPr>
          <a:xfrm>
            <a:off x="457200" y="320040"/>
            <a:ext cx="42793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D3.2.13 Pedigree charts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Reading a family tree</a:t>
            </a:r>
            <a:endParaRPr lang="en-US" sz="2800" dirty="0"/>
          </a:p>
        </p:txBody>
      </p:sp>
      <p:sp>
        <p:nvSpPr>
          <p:cNvPr id="5" name="Shape 3"/>
          <p:cNvSpPr/>
          <p:nvPr/>
        </p:nvSpPr>
        <p:spPr>
          <a:xfrm>
            <a:off x="3335268" y="1581912"/>
            <a:ext cx="552115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44996" y="1691640"/>
            <a:ext cx="530170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Deducing the genotypes: a recessive condition needs nn in the daughter and one n from each parent, so both parents are Nn.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25</a:t>
            </a:r>
            <a:endParaRPr lang="en-US" sz="1000" dirty="0"/>
          </a:p>
        </p:txBody>
      </p:sp>
      <p:sp>
        <p:nvSpPr>
          <p:cNvPr id="3" name="Text 1"/>
          <p:cNvSpPr/>
          <p:nvPr/>
        </p:nvSpPr>
        <p:spPr>
          <a:xfrm>
            <a:off x="457200" y="320040"/>
            <a:ext cx="42793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D3.2.13 Pedigree charts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Reading a family tree</a:t>
            </a:r>
            <a:endParaRPr lang="en-US" sz="2800" dirty="0"/>
          </a:p>
        </p:txBody>
      </p:sp>
      <p:sp>
        <p:nvSpPr>
          <p:cNvPr id="5" name="Shape 3"/>
          <p:cNvSpPr/>
          <p:nvPr/>
        </p:nvSpPr>
        <p:spPr>
          <a:xfrm>
            <a:off x="627316" y="1627632"/>
            <a:ext cx="6426328"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737044" y="1737360"/>
            <a:ext cx="6206872"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pedigree chart follows a trait through a family.</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Looking over the family and deciding "this pattern fits a recessive trait" is inductive reasoning: you generalise from the cases you can see.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Once you have the pattern, you use deductive reasoning to find the genotype of a particular person: if the trait is recessive, an affected woman must be nn, and her unaffected parents must both be Nn.</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25</a:t>
            </a:r>
            <a:endParaRPr lang="en-US" sz="1000" dirty="0"/>
          </a:p>
        </p:txBody>
      </p:sp>
      <p:sp>
        <p:nvSpPr>
          <p:cNvPr id="3" name="Text 1"/>
          <p:cNvSpPr/>
          <p:nvPr/>
        </p:nvSpPr>
        <p:spPr>
          <a:xfrm>
            <a:off x="457200" y="320040"/>
            <a:ext cx="42793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D3.2.13 Pedigree charts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Reading a family tree</a:t>
            </a:r>
            <a:endParaRPr lang="en-US" sz="2800" dirty="0"/>
          </a:p>
        </p:txBody>
      </p:sp>
      <p:sp>
        <p:nvSpPr>
          <p:cNvPr id="5" name="Shape 3"/>
          <p:cNvSpPr/>
          <p:nvPr/>
        </p:nvSpPr>
        <p:spPr>
          <a:xfrm>
            <a:off x="3292166" y="1581912"/>
            <a:ext cx="560736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01894" y="1691640"/>
            <a:ext cx="538790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550" dirty="0">
                <a:solidFill>
                  <a:srgbClr val="1A3A2A"/>
                </a:solidFill>
                <a:latin typeface="Arial" pitchFamily="34" charset="0"/>
                <a:ea typeface="Arial" pitchFamily="34" charset="-122"/>
                <a:cs typeface="Arial" pitchFamily="34" charset="-120"/>
              </a:rPr>
              <a:t>A condition no one in the family had heard of appears in a daughter. Her parents are first cousins. Squares are men, circles women; a filled symbol is affected. Roman numerals number the generations.</a:t>
            </a:r>
            <a:endParaRPr lang="en-US" sz="155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25</a:t>
            </a:r>
            <a:endParaRPr lang="en-US" sz="1000" dirty="0"/>
          </a:p>
        </p:txBody>
      </p:sp>
      <p:sp>
        <p:nvSpPr>
          <p:cNvPr id="3" name="Text 1"/>
          <p:cNvSpPr/>
          <p:nvPr/>
        </p:nvSpPr>
        <p:spPr>
          <a:xfrm>
            <a:off x="457200" y="320040"/>
            <a:ext cx="42793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D3.2.13 Pedigree charts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Reading a family tree</a:t>
            </a:r>
            <a:endParaRPr lang="en-US" sz="2800" dirty="0"/>
          </a:p>
        </p:txBody>
      </p:sp>
      <p:sp>
        <p:nvSpPr>
          <p:cNvPr id="5" name="Shape 3"/>
          <p:cNvSpPr/>
          <p:nvPr/>
        </p:nvSpPr>
        <p:spPr>
          <a:xfrm>
            <a:off x="3292166" y="1581912"/>
            <a:ext cx="560736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01894" y="1691640"/>
            <a:ext cx="538790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Look first at I-1, I-2 and II-4, ringed: they rule out at least one way of inheriting. Which patterns could give this tree, and which are ruled out?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25</a:t>
            </a:r>
            <a:endParaRPr lang="en-US" sz="1000" dirty="0"/>
          </a:p>
        </p:txBody>
      </p:sp>
      <p:sp>
        <p:nvSpPr>
          <p:cNvPr id="3" name="Text 1"/>
          <p:cNvSpPr/>
          <p:nvPr/>
        </p:nvSpPr>
        <p:spPr>
          <a:xfrm>
            <a:off x="457200" y="320040"/>
            <a:ext cx="42793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D3.2.13 Pedigree charts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Reading a family tree</a:t>
            </a:r>
            <a:endParaRPr lang="en-US" sz="2800" dirty="0"/>
          </a:p>
        </p:txBody>
      </p:sp>
      <p:sp>
        <p:nvSpPr>
          <p:cNvPr id="5" name="Shape 3"/>
          <p:cNvSpPr/>
          <p:nvPr/>
        </p:nvSpPr>
        <p:spPr>
          <a:xfrm>
            <a:off x="576855" y="1627632"/>
            <a:ext cx="6527251"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686583" y="1737360"/>
            <a:ext cx="6307795"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pedigree chart follows a trait through a family.</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Looking over the family and deciding "this pattern fits a recessive trait" is inductive reasoning: you generalise from the cases you can see.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Once you have the pattern, you use deductive reasoning to find the genotype of a particular person: if the trait is recessive, an affected woman must be nn, and her unaffected parents must both be Nn.</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25</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In a pedigree, two unaffected parents have an affected daughter. Which statement is correct?</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It is dominant, because it appeared in the child and in the family</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It is X-linked dominant, because the affected child is female</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It is recessive and autosomal, so both parents carry it</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25</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In a pedigree, two unaffected parents have an affected daughter. Which statement is correct?</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It is dominant, because it appeared in the child and in the family</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It is X-linked dominant, because the affected child is female</a:t>
            </a:r>
            <a:endParaRPr lang="en-US" sz="1900" dirty="0"/>
          </a:p>
        </p:txBody>
      </p:sp>
      <p:sp>
        <p:nvSpPr>
          <p:cNvPr id="7" name="Text 5"/>
          <p:cNvSpPr/>
          <p:nvPr/>
        </p:nvSpPr>
        <p:spPr>
          <a:xfrm>
            <a:off x="731520" y="3223768"/>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It is recessive and autosomal, so both parents carry it</a:t>
            </a:r>
            <a:endParaRPr lang="en-US" sz="1900" dirty="0"/>
          </a:p>
        </p:txBody>
      </p:sp>
      <p:sp>
        <p:nvSpPr>
          <p:cNvPr id="8" name="Text 6"/>
          <p:cNvSpPr/>
          <p:nvPr/>
        </p:nvSpPr>
        <p:spPr>
          <a:xfrm>
            <a:off x="731520" y="3913632"/>
            <a:ext cx="10728655" cy="241401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Recessive and autosomal. Unaffected parents with an affected child must both carry a hidden recessive allele. And an affected daughter with an unaffected father rules out an X-linked recessive condition, because she would need an affected father to get the X allele from him.</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25</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A pattern that fits is not proof. A small family may fit more than one inheritance pattern, so say "consistent with" unless the chart rules the others out.</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45</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PUZZLE</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20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Pedigree puzzles</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Printed pedigrees, coloured pencils.</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Five invented pedigrees of increasing difficulty, each with a condition and a question: which patterns of inheritance are possible, and which can you rule out? Start with one where two unaffected parents have an affected child (recessive for certain, but autosomal or X-linked?), and finish with one that supports only one pattern. Students must give the line of reasoning in a sentence. Add a version with a deliberately ambiguous pedigree, and ask what extra information would settle it.</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45</a:t>
            </a:r>
            <a:endParaRPr lang="en-US" sz="1000" dirty="0"/>
          </a:p>
        </p:txBody>
      </p:sp>
      <p:sp>
        <p:nvSpPr>
          <p:cNvPr id="3" name="Text 1"/>
          <p:cNvSpPr/>
          <p:nvPr/>
        </p:nvSpPr>
        <p:spPr>
          <a:xfrm>
            <a:off x="457200" y="320040"/>
            <a:ext cx="136245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CARD SORT</a:t>
            </a:r>
            <a:endParaRPr lang="en-US" sz="1100" dirty="0"/>
          </a:p>
        </p:txBody>
      </p:sp>
      <p:sp>
        <p:nvSpPr>
          <p:cNvPr id="4" name="Text 2"/>
          <p:cNvSpPr/>
          <p:nvPr/>
        </p:nvSpPr>
        <p:spPr>
          <a:xfrm>
            <a:off x="1956816" y="320040"/>
            <a:ext cx="2066544"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IF THERE IS TIME</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Inductive or deductive?</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Printed cards, one set per pair.</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Eight statements from a pedigree investigation, for pairs to sort. Inductive, from particular cases to a general rule: "Every affected child so far has unaffected parents, so the condition is probably recessive." Deductive, from the rule to a particular case: "The condition is recessive, so the unaffected mother of an affected child must be a carrier." Ask which kind is more certain and why a rule reached by induction is only a theory until tested.</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45 to 55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5</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Why close relatives?</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The genetic basis only: relatives are more likely to carry the same rare recessive allele, so a child of cousins has a higher chance of two copies.</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Use pedigree charts to deduce patterns of inheritance of genetic disorders  (D3.2.13)</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The one pedigree rule that is most useful to you, and a pedigree on which it works.</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97536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D3.2 at standard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10 Reading a family tree</a:t>
            </a:r>
            <a:endParaRPr lang="en-US" sz="1600" dirty="0"/>
          </a:p>
        </p:txBody>
      </p:sp>
      <p:sp>
        <p:nvSpPr>
          <p:cNvPr id="6" name="Text 4"/>
          <p:cNvSpPr/>
          <p:nvPr/>
        </p:nvSpPr>
        <p:spPr>
          <a:xfrm>
            <a:off x="548640"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D3.2,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D3.2,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D3.2</a:t>
            </a:r>
            <a:endParaRPr lang="en-US" sz="1300" dirty="0"/>
          </a:p>
        </p:txBody>
      </p:sp>
      <p:sp>
        <p:nvSpPr>
          <p:cNvPr id="8" name="Text 6"/>
          <p:cNvSpPr/>
          <p:nvPr/>
        </p:nvSpPr>
        <p:spPr>
          <a:xfrm>
            <a:off x="4338218"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D3.2</a:t>
            </a:r>
            <a:endParaRPr lang="en-US" sz="1100" dirty="0"/>
          </a:p>
        </p:txBody>
      </p:sp>
      <p:sp>
        <p:nvSpPr>
          <p:cNvPr id="9" name="Text 7"/>
          <p:cNvSpPr/>
          <p:nvPr/>
        </p:nvSpPr>
        <p:spPr>
          <a:xfrm>
            <a:off x="4338218"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Linked Genes &amp; Chi-Squared</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Dihybrid Crosses &amp; Test Crosses</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Inheritance</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Summary doodle: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Inheritance</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Inheritance</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D3.2 Inheritance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5" invalidUrl="" action="" tgtFrame="" tooltip="" history="1" highlightClick="0" endSnd="0">
                  <a:extLst>
                    <a:ext uri="{A12FA001-AC4F-418D-AE19-62706E023703}">
                      <ahyp:hlinkClr xmlns:ahyp="http://schemas.microsoft.com/office/drawing/2018/hyperlinkcolor" val="tx"/>
                    </a:ext>
                  </a:extLst>
                </a:hlinkClick>
              </a:rPr>
              <a:t>D3.2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298704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489960"/>
            <a:ext cx="3515258" cy="263652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6" invalidUrl="" action="" tgtFrame="" tooltip="" history="1" highlightClick="0" endSnd="0">
                  <a:extLst>
                    <a:ext uri="{A12FA001-AC4F-418D-AE19-62706E023703}">
                      <ahyp:hlinkClr xmlns:ahyp="http://schemas.microsoft.com/office/drawing/2018/hyperlinkcolor" val="tx"/>
                    </a:ext>
                  </a:extLst>
                </a:hlinkClick>
              </a:rPr>
              <a:t>D3.2 Inheritance</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22</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D3.2 Inheritance, lesson 4: Reading a family tree</dc:title>
  <dc:subject>PptxGenJS Presentation</dc:subject>
  <dc:creator>Biology by Bradford</dc:creator>
  <cp:lastModifiedBy>Biology by Bradford</cp:lastModifiedBy>
  <cp:revision>1</cp:revision>
  <dcterms:created xsi:type="dcterms:W3CDTF">2026-10-26T07:34:12Z</dcterms:created>
  <dcterms:modified xsi:type="dcterms:W3CDTF">2026-10-26T07:34:12Z</dcterms:modified>
</cp:coreProperties>
</file>