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5 of 8: A spread, not a few types, 60 minutes.
The plan, minute by minute (each slide's footer says where you are):
0 to 5 min (5)  Do now
5 to 20 min (15)  The six-coin model
20 to 30 min (10)  Discrete and continuous
30 to 52 min (22)  Box-and-whisker plots
52 to 60 min (8)  Exit and linking question
What students get wrong:
Continuous variation is only caused by the environment. Several genes, each with a small effect, give a smooth spread even before the environment adds to it.
Outliers should be deleted. A box plot marks them so the reader can see them. Remove one only if you can show it was a mistake.
Stretch and support:
Support: step-by-step boxes for finding the median and quartiles, with a worked example.
Stretch: how might you tell a hill-shaped spread caused by the environment from one caused by several genes? Think about family data.
The lesson plan to print: https://www.biologybybradford.com/guides/downloads/ib-biology-d3-2-inheritance-lesson-5-plan.pdf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Where does your height fall, compared with the class? Students put a sticky note on an anonymous number line. Do they sit in two groups or form a hill? Why?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The six-coin model (15 min).
The plan: The activity below. Each student flips six coins to build a "genotype" for a polygenic trait and the class builds the bar chart of totals. Compare with one coin and the two groups it gives.
The activity: The six-coin model. Each student has six coins, one for each of six genes. Heads is an allele that adds one unit of pigment, tails adds none. Flip all six, count the heads, and add a mark to the class bar chart (0 to 6). Then try again with one coin, and with the six coins plus a second round in which "sun" adds or removes one unit for a random half of the students. What shape does the chart have each time? Link to skin colour: many genes, each with a small effect, plus the environment.
Needs: six coins per student, a class tally chart.
The time: 15 minutes, minutes 5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Some traits come in a few clear types. ABO blood group is A, B, AB or O, and nobody is halfway. That is discrete variation, and it usually comes from one gene with a few alleles. Other traits, such as height, skin colour or the mass of a seed, form a smooth range with every value in between. That is continuous variation.
What makes the difference? Two things, often together. A trait can be polygenic: controlled by several genes whose small effects add up. With one gene you get a few types. With many genes you get many combinations of alleles and a smooth spread. And the environment blurs the steps further, because it nudges every genotype a little up or down.
Human skin colour is the standard example. The amount of the pigment melanin depends on several genes, and also on sun exposure. The figure uses a very simple model: six alleles, each making the skin a little lighter or a little darker, like six coins. Most combinations land near the middle, and the extremes are rare. The real picture has more genes with unequal effects, but the pattern is the same: a smooth spread with most people near the middle.
You describe the middle of such data with three numbers. The mean is the sum divided by the number of values. The median is the middle value when they are in order. The mode is the most frequent value.
Example: Five heights in centimetres: 150, 158, 160, 160 and 182. The mean is 810 ÷ 5 = 162, the median is 160 and the mode is 160. One tall value pulls the mean up but leaves the median where it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Some traits come in a few clear types. ABO blood group is A, B, AB or O, and nobody is halfway. That is discrete variation, and it usually comes from one gene with a few alleles. Other traits, such as height, skin colour or the mass of a seed, form a smooth range with every value in between. That is continuous variation.
What makes the difference? Two things, often together. A trait can be polygenic: controlled by several genes whose small effects add up. With one gene you get a few types. With many genes you get many combinations of alleles and a smooth spread. And the environment blurs the steps further, because it nudges every genotype a little up or down.
Human skin colour is the standard example. The amount of the pigment melanin depends on several genes, and also on sun exposure. The figure uses a very simple model: six alleles, each making the skin a little lighter or a little darker, like six coins. Most combinations land near the middle, and the extremes are rare. The real picture has more genes with unequal effects, but the pattern is the same: a smooth spread with most people near the middle.
You describe the middle of such data with three numbers. The mean is the sum divided by the number of values. The median is the middle value when they are in order. The mode is the most frequent value.
Example: Five heights in centimetres: 150, 158, 160, 160 and 182. The mean is 810 ÷ 5 = 162, the median is 160 and the mode is 160. One tall value pulls the mean up but leaves the median where it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Some traits come in a few clear types. ABO blood group is A, B, AB or O, and nobody is halfway. That is discrete variation, and it usually comes from one gene with a few alleles. Other traits, such as height, skin colour or the mass of a seed, form a smooth range with every value in between. That is continuous variation.
What makes the difference? Two things, often together. A trait can be polygenic: controlled by several genes whose small effects add up. With one gene you get a few types. With many genes you get many combinations of alleles and a smooth spread. And the environment blurs the steps further, because it nudges every genotype a little up or down.
Human skin colour is the standard example. The amount of the pigment melanin depends on several genes, and also on sun exposure. The figure uses a very simple model: six alleles, each making the skin a little lighter or a little darker, like six coins. Most combinations land near the middle, and the extremes are rare. The real picture has more genes with unequal effects, but the pattern is the same: a smooth spread with most people near the middle.
You describe the middle of such data with three numbers. The mean is the sum divided by the number of values. The median is the middle value when they are in order. The mode is the most frequent value.
Example: Five heights in centimetres: 150, 158, 160, 160 and 182. The mean is 810 ÷ 5 = 162, the median is 160 and the mode is 160. One tall value pulls the mean up but leaves the median where it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Some traits come in a few clear types. ABO blood group is A, B, AB or O, and nobody is halfway. That is discrete variation, and it usually comes from one gene with a few alleles. Other traits, such as height, skin colour or the mass of a seed, form a smooth range with every value in between. That is continuous variation.
What makes the difference? Two things, often together. A trait can be polygenic: controlled by several genes whose small effects add up. With one gene you get a few types. With many genes you get many combinations of alleles and a smooth spread. And the environment blurs the steps further, because it nudges every genotype a little up or down.
Human skin colour is the standard example. The amount of the pigment melanin depends on several genes, and also on sun exposure. The figure uses a very simple model: six alleles, each making the skin a little lighter or a little darker, like six coins. Most combinations land near the middle, and the extremes are rare. The real picture has more genes with unequal effects, but the pattern is the same: a smooth spread with most people near the middle.
You describe the middle of such data with three numbers. The mean is the sum divided by the number of values. The median is the middle value when they are in order. The mode is the most frequent value.
Example: Five heights in centimetres: 150, 158, 160, 160 and 182. The mean is 810 ÷ 5 = 162, the median is 160 and the mode is 160. One tall value pulls the mean up but leaves the median where it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Answer: B. The blood groups. Every student is A, B, AB or O, with nothing in between, so the variation falls into separate categories. Height and seed mass can take any value in a range, which is continuous variation.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30 of 60: Discrete and continuous (10 min).
The plan: Chapter 11's figure. Students sort the traits on the card: blood group, tongue rolling, height, skin colour, hand span, number of petals. Ask what skin colour needs, besides several genes, to give a smooth spread.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 graph of continuous data should show the middle and the spread. A box-and-whisker plot does it with six aspects of the data: the minimum, the first quartile, the median, the third quartile, the maximum and any outliers.
Put the values in order. The median splits them in half. The quartiles split each half again: a quarter of the values are below Q1 and a quarter are above Q3. The box runs from Q1 to Q3 with the median marked inside, so half of all the data are in the box. The length of the box, Q3 − Q1, is the interquartile range (IQR). Calculators and spreadsheets work out quartiles by slightly different rules, so use the rule you are given.
A value is an outlier if it is more than 1.5 × IQR above Q3 or below Q1. In the figure the IQR is 172 − 160 = 12, so the fences are at 160 − 18 = 142 and 172 + 18 = 190. The whiskers run to the lowest and highest values inside the fences, 150 and 181, and the 194 cm student is plotted on their own.
Example: For the 25 made-up heights: median 166 cm, mean 166.8 cm (to one decimal place), mode 160 cm and range 44 cm (150 to 194). The one outlier pulls the mean a little above the median.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Answer: B. One half. The box runs from the first quartile to the third quartile, and a quarter of the data are below the first quartile and a quarter above the third, so the middle half is in the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52 of 60: Box-and-whisker plots (22 min).
The plan: Chapter 12's figure and the box plot tool. Then the hand span task below: collect anonymous measurements, find the median and quartiles, draw the plot by hand and check it with the tool. Ask which values are outliers and what the 1.5 times IQR rule says.
The activity: Hand spans and box plots. Students measure their hand span in centimetres and write the number on a slip, with no names. Pool the numbers on the board, then in groups find the median and the quartiles, work out the interquartile range, and set the fences at 1.5 times the range above Q3 and below Q1. Draw the box-and-whisker plot by hand, mark any outlier, and check against the box plot tool. Ask what a plot tells you that a mean does not. Offer a second data set (an invented one of 25 heights) to test the rule on a clear outlier.
Needs: rulers, squared paper, a pooled table on the board.
The time: 22 minutes, minutes 30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and linking question (8 min).
The plan: What are the principles of effective sampling? Ask for two: a large enough sample, and one chosen so it represents the population. Then one sentence on why a class is a poor sample of all students.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and linking question (8 min).
The plan: What are the principles of effective sampling? Ask for two: a large enough sample, and one chosen so it represents the population. Then one sentence on why a class is a poor sample of all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https://www.biologybybradford.com/exam-maker/sit?topics=D3.2&amp;level=SL&amp;paper=quiz&amp;marks=15&amp;src=ep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5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www.biologybybradford.com/exam-maker/sit?topics=D3.2&amp;level=S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continuous" TargetMode="External"/><Relationship Id="rId4" Type="http://schemas.openxmlformats.org/officeDocument/2006/relationships/hyperlink" Target="https://www.biologybybradford.com/guides/ib-biology-d3-2-inheritance#boxplot" TargetMode="External"/><Relationship Id="rId5" Type="http://schemas.openxmlformats.org/officeDocument/2006/relationships/hyperlink" Target="https://www.biologybybradford.com/tools/tarsia?topics=ib:D3.2&amp;level=HL" TargetMode="External"/><Relationship Id="rId6" Type="http://schemas.openxmlformats.org/officeDocument/2006/relationships/hyperlink" Target="https://www.biologybybradford.com/tools/dominos?topics=ib:D3.2&amp;level=HL" TargetMode="External"/><Relationship Id="rId7" Type="http://schemas.openxmlformats.org/officeDocument/2006/relationships/hyperlink" Target="https://www.biologybybradford.com/tools/picture-reveal?topics=ib:D3.2&amp;level=HL" TargetMode="External"/><Relationship Id="rId8" Type="http://schemas.openxmlformats.org/officeDocument/2006/relationships/hyperlink" Target="https://www.biologybybradford.com/tools/pub-quiz?topics=ib:D3.2&amp;level=HL" TargetMode="External"/><Relationship Id="rId9" Type="http://schemas.openxmlformats.org/officeDocument/2006/relationships/hyperlink" Target="https://www.biologybybradford.com/escape-rooms?bank=ib:D3.2&amp;level=HL#bank" TargetMode="External"/><Relationship Id="rId10" Type="http://schemas.openxmlformats.org/officeDocument/2006/relationships/hyperlink" Target="https://www.biologybybradford.com/lessons/ib-biology-topic-d-3-2-linked-genes-chi-squared" TargetMode="External"/><Relationship Id="rId11" Type="http://schemas.openxmlformats.org/officeDocument/2006/relationships/hyperlink" Target="https://www.biologybybradford.com/lessons/ib-biology-topic-d-3-2-dihybrid-test-crosses" TargetMode="External"/><Relationship Id="rId12" Type="http://schemas.openxmlformats.org/officeDocument/2006/relationships/hyperlink" Target="https://www.biologybybradford.com/lessons/ib-biology-topic-d-3-2-inheritance" TargetMode="External"/><Relationship Id="rId13" Type="http://schemas.openxmlformats.org/officeDocument/2006/relationships/hyperlink" Target="https://www.biologybybradford.com/summary-doodles/ib-biology-topic-d-3-2-inheritance" TargetMode="External"/><Relationship Id="rId14" Type="http://schemas.openxmlformats.org/officeDocument/2006/relationships/hyperlink" Target="https://www.biologybybradford.com/mcqs/ib-biology-topic-d-3-2-inheritance" TargetMode="External"/><Relationship Id="rId15" Type="http://schemas.openxmlformats.org/officeDocument/2006/relationships/hyperlink" Target="https://www.biologybybradford.com/tools/revision-maps/d3-2-inheritance" TargetMode="External"/><Relationship Id="rId16" Type="http://schemas.openxmlformats.org/officeDocument/2006/relationships/hyperlink" Target="https://www.biologybybradford.com/exam-maker/ib/d3-2-inheritance" TargetMode="External"/><Relationship Id="rId17" Type="http://schemas.openxmlformats.org/officeDocument/2006/relationships/hyperlink" Target="https://www.splycr.com/?set=003c02a6-eb9a-5717-9c90-8ece156bacaf" TargetMode="External"/><Relationship Id="rId18" Type="http://schemas.openxmlformats.org/officeDocument/2006/relationships/slideLayout" Target="../slideLayouts/slideLayout2.xml"/><Relationship Id="rId19"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8</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A spread, not a few types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D3.2.14 and D3.2.15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Continuous variation from polygenic inheritance and the environment, and drawing and reading box-and-whisker plots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11, 12</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continuous variation as the result of polygenic inheritance and the environment  (D3.2.14)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Draw and read box-and-whisker plots for a continuous variable such as student height  (D3.2.15)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Where does your height fall, compared with the class?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put a sticky note on an anonymous number line.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Do they sit in two groups or form a hill?</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six-coin model</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Six coins per student, a class tally chart.</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has six coins, one for each of six genes. Heads is an allele that adds one unit of pigment, tails adds none. Flip all six, count the heads, and add a mark to the class bar chart (0 to 6). Then try again with one coin, and with the six coins plus a second round in which "sun" adds or removes one unit for a random half of the students. What shape does the chart have each time? Link to skin colour: many genes, each with a small effect, plus the environment.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Discrete and continuous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sort the traits on the card.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D3.2.14 Continuous variation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spread, not a few types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Discrete variation: the bars are separate, because nobody is halfway between two blood groups.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D3.2.14 Continuous variation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spread, not a few types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simple model of a polygenic trait: six alleles, each lighter or darker. Combinations with three darker alleles are commonest, and the extremes are rare.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D3.2.14 Continuous variation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spread, not a few types</a:t>
            </a:r>
            <a:endParaRPr lang="en-US" sz="2800" dirty="0"/>
          </a:p>
        </p:txBody>
      </p:sp>
      <p:sp>
        <p:nvSpPr>
          <p:cNvPr id="5" name="Shape 3"/>
          <p:cNvSpPr/>
          <p:nvPr/>
        </p:nvSpPr>
        <p:spPr>
          <a:xfrm>
            <a:off x="3308182" y="1581912"/>
            <a:ext cx="557533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17910" y="1691640"/>
            <a:ext cx="535587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the environment and the steps blur into a smooth, continuous spread.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47823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11  ·  D3.2.14 Continuous variation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spread, not a few types</a:t>
            </a:r>
            <a:endParaRPr lang="en-US" sz="2800" dirty="0"/>
          </a:p>
        </p:txBody>
      </p:sp>
      <p:sp>
        <p:nvSpPr>
          <p:cNvPr id="5" name="Shape 3"/>
          <p:cNvSpPr/>
          <p:nvPr/>
        </p:nvSpPr>
        <p:spPr>
          <a:xfrm>
            <a:off x="595606" y="1627632"/>
            <a:ext cx="648974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05334" y="1737360"/>
            <a:ext cx="627029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ABO blood group is A, B, AB or O, and nobody is halfway. That is discrete variation, and it usually comes from one gene with a few alleles.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Other traits, such as height, skin colour or the mass of a seed, form a smooth range with every value in between. That is continuous variation.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trait can be polygenic: controlled by several genes whose small effects add up.</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of these shows discrete variation?</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heights of all the students in a class</a:t>
            </a:r>
            <a:endParaRPr lang="en-US" sz="1900" dirty="0"/>
          </a:p>
        </p:txBody>
      </p:sp>
      <p:sp>
        <p:nvSpPr>
          <p:cNvPr id="6" name="Text 4"/>
          <p:cNvSpPr/>
          <p:nvPr/>
        </p:nvSpPr>
        <p:spPr>
          <a:xfrm>
            <a:off x="731520" y="213766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blood groups of students in a class</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masses of seeds taken from one plant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of these shows discrete variation?</a:t>
            </a:r>
            <a:endParaRPr lang="en-US" sz="2600" dirty="0"/>
          </a:p>
        </p:txBody>
      </p:sp>
      <p:sp>
        <p:nvSpPr>
          <p:cNvPr id="5" name="Text 3"/>
          <p:cNvSpPr/>
          <p:nvPr/>
        </p:nvSpPr>
        <p:spPr>
          <a:xfrm>
            <a:off x="731520" y="144780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heights of all the students in a class</a:t>
            </a:r>
            <a:endParaRPr lang="en-US" sz="1900" dirty="0"/>
          </a:p>
        </p:txBody>
      </p:sp>
      <p:sp>
        <p:nvSpPr>
          <p:cNvPr id="6" name="Text 4"/>
          <p:cNvSpPr/>
          <p:nvPr/>
        </p:nvSpPr>
        <p:spPr>
          <a:xfrm>
            <a:off x="731520" y="213766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blood groups of students in a class</a:t>
            </a:r>
            <a:endParaRPr lang="en-US" sz="1900" dirty="0"/>
          </a:p>
        </p:txBody>
      </p:sp>
      <p:sp>
        <p:nvSpPr>
          <p:cNvPr id="7" name="Text 5"/>
          <p:cNvSpPr/>
          <p:nvPr/>
        </p:nvSpPr>
        <p:spPr>
          <a:xfrm>
            <a:off x="731520" y="282752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masses of seeds taken from one plant</a:t>
            </a:r>
            <a:endParaRPr lang="en-US" sz="1900" dirty="0"/>
          </a:p>
        </p:txBody>
      </p:sp>
      <p:sp>
        <p:nvSpPr>
          <p:cNvPr id="8" name="Text 6"/>
          <p:cNvSpPr/>
          <p:nvPr/>
        </p:nvSpPr>
        <p:spPr>
          <a:xfrm>
            <a:off x="731520" y="3517392"/>
            <a:ext cx="10728655" cy="281025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blood groups. Every student is A, B, AB or O, with nothing in between, so the variation falls into separate categories. Height and seed mass can take any value in a range, which is continuous variation.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Continuous does not mean "not genetic". Height is strongly affected by genes. And polygenic does not mean "no dominance": each of the genes can still have dominant and recessive alleles.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Box-and-whisker plots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12: Showing a spread with a box plot</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Data task: Hand spans and box plots</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25 student heights, one dot each (made up). Where is the middle, and how spread out are they?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box runs from Q1 to Q3 with the median marked. The whiskers run to the smallest and largest values that are not outliers.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IQR = 172 − 160 = 12. The fences lie 1.5 × IQR beyond the box, at 142 and 190.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3280561" y="1581912"/>
            <a:ext cx="563057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90289" y="1691640"/>
            <a:ext cx="541111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value beyond a fence is an outlier: 194 is above 190, so it is plotted on its own.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563268" y="1627632"/>
            <a:ext cx="655442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72996" y="1737360"/>
            <a:ext cx="633496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 box-and-whisker plot does it with six aspects of the data: the minimum, the first quartile, the median, the third quartile, the maximum and any outliers.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quartiles split each half again: a quarter of the values are below Q1 and a quarter are above Q3.</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length of the box, Q3 − Q1, is the interquartile range (IQR).</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Calculators and spreadsheets work out quartiles by slightly different rules, so use the rule you are given.</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1933039" y="1581912"/>
            <a:ext cx="8325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042767" y="1691640"/>
            <a:ext cx="8106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Heights of 25 students in one class (made-up data). Height varies continuously: each dot is one student, and the values spread out with most near the middle.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1933039" y="1581912"/>
            <a:ext cx="832561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042767" y="1691640"/>
            <a:ext cx="81061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550" dirty="0">
                <a:solidFill>
                  <a:srgbClr val="1A3A2A"/>
                </a:solidFill>
                <a:latin typeface="Arial" pitchFamily="34" charset="0"/>
                <a:ea typeface="Arial" pitchFamily="34" charset="-122"/>
                <a:cs typeface="Arial" pitchFamily="34" charset="-120"/>
              </a:rPr>
              <a:t>The box runs from Q1 (160) to Q3 (172) with the median (166) inside; the whiskers reach the furthest values within 1.5 x IQR of the box (the dashed fences, 142 and 190). Beyond them, 194 is an outlier.</a:t>
            </a:r>
            <a:endParaRPr lang="en-US" sz="15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488289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D3.2.15 Box-and-whisker plots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Showing a spread with a box plot</a:t>
            </a:r>
            <a:endParaRPr lang="en-US" sz="2800" dirty="0"/>
          </a:p>
        </p:txBody>
      </p:sp>
      <p:sp>
        <p:nvSpPr>
          <p:cNvPr id="5" name="Shape 3"/>
          <p:cNvSpPr/>
          <p:nvPr/>
        </p:nvSpPr>
        <p:spPr>
          <a:xfrm>
            <a:off x="438912" y="2299740"/>
            <a:ext cx="6803136" cy="3264360"/>
          </a:xfrm>
          <a:prstGeom prst="roundRect">
            <a:avLst>
              <a:gd name="adj" fmla="val 336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409468"/>
            <a:ext cx="6583680" cy="304490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A box-and-whisker plot does it with six aspects of the data: the minimum, the first quartile, the median, the third quartile, the maximum and any outliers.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quartiles split each half again: a quarter of the values are below Q1 and a quarter are above Q3.</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 length of the box, Q3 − Q1, is the interquartile range (IQR).</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Calculators and spreadsheets work out quartiles by slightly different rules, so use the rule you are given.</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box plot, what fraction of the data lie inside the box?</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quarter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half</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of it, except the outliers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In a box plot, what fraction of the data lie inside the box?</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quarter</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One half</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of it, except the outliers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One half. The box runs from the first quartile to the third quartile, and a quarter of the data are below the first quartile and a quarter above the third, so the middle half is in the box.</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DATA TASK</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Hand spans and box plots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400" dirty="0">
                <a:solidFill>
                  <a:srgbClr val="1A3A2A"/>
                </a:solidFill>
                <a:latin typeface="Arial" pitchFamily="34" charset="0"/>
                <a:ea typeface="Arial" pitchFamily="34" charset="-122"/>
                <a:cs typeface="Arial" pitchFamily="34" charset="-120"/>
              </a:rPr>
              <a:t>Rulers, squared paper, a pooled table on the board.</a:t>
            </a:r>
            <a:endParaRPr lang="en-US" sz="14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50" dirty="0">
                <a:solidFill>
                  <a:srgbClr val="1A3A2A"/>
                </a:solidFill>
                <a:latin typeface="Arial" pitchFamily="34" charset="0"/>
                <a:ea typeface="Arial" pitchFamily="34" charset="-122"/>
                <a:cs typeface="Arial" pitchFamily="34" charset="-120"/>
              </a:rPr>
              <a:t>Students measure their hand span in centimetres and write the number on a slip, with no names. Pool the numbers on the board, then in groups find the median and the quartiles, work out the interquartile range, and set the fences at 1.5 times the range above Q3 and below Q1. Draw the box-and-whisker plot by hand, mark any outlier, and check against the box plot tool. Ask what a plot tells you that a mean does not. Offer a second data set (an invented one of 25 heights) to test the rule on a clear outlier.</a:t>
            </a:r>
            <a:endParaRPr lang="en-US" sz="19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continuous variation as the result of polygenic inheritance and the environment  (D3.2.14)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Draw and read box-and-whisker plots for a continuous variable such as student height  (D3.2.15)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And linking question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What are the principles of effective sampling?</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11 A spread, not a few types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12 Showing a spread with a box plot</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5: A spread, not a few types</dc:title>
  <dc:subject>PptxGenJS Presentation</dc:subject>
  <dc:creator>Biology by Bradford</dc:creator>
  <cp:lastModifiedBy>Biology by Bradford</cp:lastModifiedBy>
  <cp:revision>1</cp:revision>
  <dcterms:created xsi:type="dcterms:W3CDTF">2026-10-26T07:34:12Z</dcterms:created>
  <dcterms:modified xsi:type="dcterms:W3CDTF">2026-10-26T07:34:12Z</dcterms:modified>
</cp:coreProperties>
</file>