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D3.2, Inheritance. Lesson 6 of 8: Two genes at once (higher level), 60 minutes.
The plan, minute by minute (each slide's footer says where you are):
0 to 6 min (6)  Do now
6 to 18 min (12)  Watch the line-up
18 to 30 min (12)  Gametes with two coins
30 to 50 min (20)  The grid
50 to 60 min (10)  Exam practice
What students get wrong:
"Two genes always assort independently." Only genes on different chromosomes, or far apart on one, do.
Stretch and support:
Support: the four gametes of a double heterozygote written out for the first two examples.
Stretch: in an F2 of 9 : 3 : 3 : 1, count seed colour on its own and then seed shape on its own. What ratio does each gene give, and what does that tell you? Each gives 3 : 1: the genes are sorted independently, so each still behaves as in a one-gene cross.
The lesson plan to print: https://www.biologybybradford.com/guides/downloads/ib-biology-d3-2-inheritance-lesson-6-plan.pdf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A pea plant is heterozygous for seed colour and seed shape. List every kind of gamete it could make. Students get 2 or 4; take a vote and keep it up.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
The animation "Watch it happen: two genes line up independently", paused at 2.0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
The animation "Watch it happen: two genes line up independently", paused at 7.7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
The animation "Watch it happen: two genes line up independently", paused at 12.5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
The animation "Watch it happen: two genes line up independently", paused at 19.0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
The animation "Watch it happen: two genes line up independently", paused at 24.6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
The animation "Watch it happen: two genes line up independently", paused at 27.9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
The animation "Watch it happen: two genes line up independently", paused at 33.1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
The animation "Watch it happen: two genes line up independently", paused at 42.1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
The animation "Watch it happen: two genes line up independently", paused at 47.6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The video is meiosis-3fd234.mp4, one loop of the animation in the guide. It plays in PowerPoint and Keynote. Google Slides does not play a video embedded in a .pptx: download meiosis-3fd234.mp4 (https://www.biologybybradford.com/guides/downloads/scenes/meiosis-3fd234.mp4), upload it to Google Drive, then Insert &gt; Video &gt; Google Drive.
In the guide the class can change it as it runs: https://www.biologybybradford.com/guides/ib-biology-d3-2-inheritance#dihybrid
What it shows, in order:
1. One cell of an YyRr parent, its DNA already copied. Gene Y is on one pair of chromosomes and gene R on another: capitals from its mother (pink), lower case from its father (green).
2. Each chromosome pairs with its homologue, so the two alleles of each gene lie side by side.
3. The pairs line up. In this cell both pink chromosomes face the same end, so Y will go with R, and y with r.
4. Segregation: in meiosis I the alleles of each gene separate, Y from y and R from r.
5. Meiosis II separates the sister chromatids, which carry the same alleles.
6. This cell makes two kinds of gamete: YR and yr.
7. In another cell the pairs line up the other way round: now Y goes with r, and y with R.
8. That cell makes Yr and yR gametes.
9. Both line-ups are equally likely, so the four types are made in equal numbers, 1 : 1 : 1 : 1. This is independent assortment.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 dihybrid cross follows two genes. The question is whether the alleles of the two genes travel together or separately. Take Mendel's two seed genes: colour (Y yellow, y green) and shape (R round, r wrinkled).
First, one gene. In meiosis I the two chromosomes of a homologous pair go to opposite poles, so the two alleles of a gene end up in different gametes: each gamete gets one. That is segregation.
Now two genes on different chromosomes. In meiosis I each pair lines up on the equator and faces the poles one way or the other, independently of every other pair. A YyRr parent can send Y with R and y with r, or Y with r and y with R. Both are equally likely, so it makes four kinds of gamete, YR, Yr, yR and yr, in equal numbers. This is independent assortment.
Cross two YyRr plants. Each makes four kinds of gamete, so a 4 × 4 Punnett grid gives 16 equally likely combinations. Count the phenotypes: 9 yellow round, 3 yellow wrinkled, 3 green round and 1 green wrinkled. That is 9 : 3 : 3 : 1. It is the product of two 3 : 1 ratios: (3 yellow : 1 green) × (3 round : 1 wrinkled). Cross a double heterozygote YyRr with a double recessive yyrr and the recessive parent adds only yr, so the offspring show the heterozygote's four gametes: 1 : 1 : 1 : 1.
Example: Steps (1) Write both parents' genotypes. (2) Write each parent's gametes: one allele of each gene, so a YyRr parent gives YR, Yr, yR and yr. (3) Put one parent's gametes along the top and the other's down the side, and fill in the grid. (4) Count the phenotypes, remembering that capitals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Watch the line-up (12 min).
The plan: Chapter 13's meiosis film at higher level. Pause at the line-up and show both ways the pairs can face. Define segregation and independent assortment, and note the nature of science point: the second law holds only for unlinked genes.
Answer: B. One quarter. The yyrr parent makes only yr gametes, so the offspring show the four gametes of the YyRr parent, in equal numbers: YyRr (yellow round), Yyrr (yellow wrinkled), yyRr (green round) and yyrr (green wrinkled). One of the four is yellow and 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30 of 60: Gametes with two coins (12 min).
The plan: The activity below. Two coins make a gamete from a double heterozygote. Fill in the four gamete types and their frequencies, then the grid.
The activity: Gametes with two coins. Each student plays a plant heterozygous for two genes, YyRr. One coin chooses Y or y, the other chooses R or r. Flip both, write the gamete, and make 40 gametes. Tally the four types on the board. Compare with the grid and with a plant of genotype YyRR. Then two students fuse a gamete each, ten times, to make F2 plants, and the class counts the phenotypes. Is it close to 9 : 3 : 3 : 1?
Needs: two coins per student, a tally table.
The time: 12 minutes, minutes 18 to 30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The grid (20 min).
The plan: Chapter 13's figure and the cross builder in dihybrid mode. Students predict before the grid fills. Then the ratio sort below: match each cross to 9 : 3 : 3 : 1, 1 : 1 : 1 : 1 or all one type.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The grid (20 min).
The plan: Chapter 13's figure and the cross builder in dihybrid mode. Students predict before the grid fills. Then the ratio sort below: match each cross to 9 : 3 : 3 : 1, 1 : 1 : 1 : 1 or all one type.
The activity: Sort the ratios. Eight cross cards and three ratio cards (9 : 3 : 3 : 1, 1 : 1 : 1 : 1, one type only). Match each cross to its ratio without drawing a grid when you can: YyRr by YyRr, YyRr by yyrr, YYRR by yyrr, YyRr by YyRR and so on. Then draw grids for the two you were least sure of. Ask students to say why a test cross gives the ratio that it does, and what the F2 of a cross between true-breeding parents looks like.
Needs: printed cards, one set per pair.
The time: 20 minutes, minutes 30 to 50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Exam practice (10 min).
The plan: A dihybrid question from the exam maker (in Practise and revise, below). Students write gametes, grid and ratio in 8 minutes and peer-mark against the scheme.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Exam practice (10 min).
The plan: A dihybrid question from the exam maker (in Practise and revise, below). Students write gametes, grid and ratio in 8 minutes and peer-mark against the scheme.
Collect the slips: they say where to start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https://www.biologybybradford.com/exam-maker/sit?topics=D3.2&amp;level=HL&amp;paper=quiz&amp;marks=15&amp;src=ep
The guide: https://www.biologybybradford.com/guides/ib-biology-d3-2-inheritance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D3.2  ·  Inheritance  ·  Lesson 6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video" Target="../media/media-19-1.mp4"/><Relationship Id="rId2" Type="http://schemas.microsoft.com/office/2007/relationships/media" Target="../media/media-19-1.mp4"/><Relationship Id="rId3" Type="http://schemas.openxmlformats.org/officeDocument/2006/relationships/image" Target="../media/image-19-3.png"/><Relationship Id="rId4" Type="http://schemas.openxmlformats.org/officeDocument/2006/relationships/slideLayout" Target="../slideLayouts/slideLayout2.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hyperlink" Target="https://www.biologybybradford.com/exam-maker/sit?topics=D3.2&amp;level=HL&amp;paper=quiz&amp;marks=15&amp;src=ep" TargetMode="External"/><Relationship Id="rId2" Type="http://schemas.openxmlformats.org/officeDocument/2006/relationships/hyperlink" Target="https://www.biologybybradford.com/guides/ib-biology-d3-2-inheritance" TargetMode="External"/><Relationship Id="rId3" Type="http://schemas.openxmlformats.org/officeDocument/2006/relationships/hyperlink" Target="https://www.biologybybradford.com/guides/ib-biology-d3-2-inheritance#dihybrid" TargetMode="External"/><Relationship Id="rId4" Type="http://schemas.openxmlformats.org/officeDocument/2006/relationships/hyperlink" Target="https://www.biologybybradford.com/tools/tarsia?topics=ib:D3.2&amp;level=HL" TargetMode="External"/><Relationship Id="rId5" Type="http://schemas.openxmlformats.org/officeDocument/2006/relationships/hyperlink" Target="https://www.biologybybradford.com/tools/dominos?topics=ib:D3.2&amp;level=HL" TargetMode="External"/><Relationship Id="rId6" Type="http://schemas.openxmlformats.org/officeDocument/2006/relationships/hyperlink" Target="https://www.biologybybradford.com/tools/picture-reveal?topics=ib:D3.2&amp;level=HL" TargetMode="External"/><Relationship Id="rId7" Type="http://schemas.openxmlformats.org/officeDocument/2006/relationships/hyperlink" Target="https://www.biologybybradford.com/tools/pub-quiz?topics=ib:D3.2&amp;level=HL" TargetMode="External"/><Relationship Id="rId8" Type="http://schemas.openxmlformats.org/officeDocument/2006/relationships/hyperlink" Target="https://www.biologybybradford.com/escape-rooms?bank=ib:D3.2&amp;level=HL#bank" TargetMode="External"/><Relationship Id="rId9" Type="http://schemas.openxmlformats.org/officeDocument/2006/relationships/hyperlink" Target="https://www.biologybybradford.com/lessons/ib-biology-topic-d-3-2-linked-genes-chi-squared" TargetMode="External"/><Relationship Id="rId10" Type="http://schemas.openxmlformats.org/officeDocument/2006/relationships/hyperlink" Target="https://www.biologybybradford.com/lessons/ib-biology-topic-d-3-2-dihybrid-test-crosses" TargetMode="External"/><Relationship Id="rId11" Type="http://schemas.openxmlformats.org/officeDocument/2006/relationships/hyperlink" Target="https://www.biologybybradford.com/lessons/ib-biology-topic-d-3-2-inheritance" TargetMode="External"/><Relationship Id="rId12" Type="http://schemas.openxmlformats.org/officeDocument/2006/relationships/hyperlink" Target="https://www.biologybybradford.com/summary-doodles/ib-biology-topic-d-3-2-inheritance" TargetMode="External"/><Relationship Id="rId13" Type="http://schemas.openxmlformats.org/officeDocument/2006/relationships/hyperlink" Target="https://www.biologybybradford.com/mcqs/ib-biology-topic-d-3-2-inheritance-hl" TargetMode="External"/><Relationship Id="rId14" Type="http://schemas.openxmlformats.org/officeDocument/2006/relationships/hyperlink" Target="https://www.biologybybradford.com/mcqs/ib-biology-topic-d-3-2-inheritance" TargetMode="External"/><Relationship Id="rId15" Type="http://schemas.openxmlformats.org/officeDocument/2006/relationships/hyperlink" Target="https://www.biologybybradford.com/tools/revision-maps/d3-2-inheritance" TargetMode="External"/><Relationship Id="rId16" Type="http://schemas.openxmlformats.org/officeDocument/2006/relationships/hyperlink" Target="https://www.biologybybradford.com/exam-maker/ib/d3-2-inheritance" TargetMode="External"/><Relationship Id="rId17" Type="http://schemas.openxmlformats.org/officeDocument/2006/relationships/hyperlink" Target="https://www.splycr.com/?set=003c02a6-eb9a-5717-9c90-8ece156bacaf" TargetMode="External"/><Relationship Id="rId18" Type="http://schemas.openxmlformats.org/officeDocument/2006/relationships/slideLayout" Target="../slideLayouts/slideLayout2.xml"/><Relationship Id="rId19"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D3.2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6 OF 8</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Inheritance</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Two genes at once</a:t>
            </a:r>
            <a:endParaRPr lang="en-US" sz="40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D3.2.16 and D3.2.17</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Segregation and independent assortment of unlinked genes, and the Punnett grid for a dihybrid cross</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 13</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segregation and independent assortment of unlinked genes in meiosis  (D3.2.16)</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Use Punnett grids to predict genotypic and phenotypic ratios in dihybrid crosses of unlinked autosomal genes  (D3.2.17)</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pea plant is heterozygous for seed colour and seed shape.</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List every kind of gamete it could make.</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get 2 or 4; take a vote and keep it up.</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Watch the line-up</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13: Two genes at once</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3037408" y="1581912"/>
            <a:ext cx="611687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47136" y="1691640"/>
            <a:ext cx="589742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meiosis I each pair of homologous chromosomes lines up at the equator, and the partners go to opposite poles.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3037408" y="1581912"/>
            <a:ext cx="611687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47136" y="1691640"/>
            <a:ext cx="589742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pairs line up either way round, independently. Two equally likely ways give four kinds of gamete: YR, yr, Yr and yR.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3037408" y="1581912"/>
            <a:ext cx="611687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47136" y="1691640"/>
            <a:ext cx="589742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YyRr × YyRr cross: put each parent’s four kinds of gamete along the sides of a 4 × 4 grid.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3037408" y="1581912"/>
            <a:ext cx="611687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47136" y="1691640"/>
            <a:ext cx="589742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Fill in the 16 genotypes, each equally likely.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3037408" y="1581912"/>
            <a:ext cx="611687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47136" y="1691640"/>
            <a:ext cx="589742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Read off the phenotypes: 9 : 3 : 3 : 1.</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438912" y="1729543"/>
            <a:ext cx="6803136" cy="4404755"/>
          </a:xfrm>
          <a:prstGeom prst="roundRect">
            <a:avLst>
              <a:gd name="adj" fmla="val 249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39271"/>
            <a:ext cx="6583680" cy="4185299"/>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dihybrid cross follows two genes.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 meiosis I the two chromosomes of a homologous pair go to opposite poles, so the two alleles of a gene end up in different gametes: each gamete gets one. That is segregation.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Both are equally likely, so it makes four kinds of gamete, YR, Yr, yR and yr, in equal numbers. This is independent assortment.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cell of an YyRr parent, its DNA already copied. Gene Y is on one pair of chromosomes and gene R on another: capitals from its mother (pink), lower case from its father (green).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cell 1 of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chromosome pairs with its homologue, so the two alleles of each gene lie side by side.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cell 1 of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pairs line up. In this cell both pink chromosomes face the same end, so Y will go with R, and y with 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cell 1 of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Segregation: in meiosis I the alleles of each gene separate, Y from y and R from 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cell 1 of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Meiosis II separates the sister chromatids, which carry the same alleles.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cell 1 of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This cell makes two kinds of gamete: YR and yr.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cell 1 of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another cell the pairs line up the other way round: now Y goes with r, and y with 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7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cell 2 of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That cell makes Yr and yR gametes.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8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cell 2 of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Both line-ups are equally likely, so the four types are made in equal numbers, 1 : 1 : 1 : 1. This is independent assortment.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9 / 9</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8 gametes made</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042525" y="1600200"/>
            <a:ext cx="6106646"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33965" y="1691640"/>
            <a:ext cx="5923766"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two genes line up independently: click to play. It loops every 51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3695012" y="1581912"/>
            <a:ext cx="480167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804740" y="1691640"/>
            <a:ext cx="458221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parent makes gametes by meiosis, one allele of each gene in each. The female parent's go down the side of the Punnett grid, the male parent's along the top.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3695012" y="1581912"/>
            <a:ext cx="480167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804740" y="1691640"/>
            <a:ext cx="458221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cell joins one gamete from each parent: a possible offspring, every cell as likely as the next. The F1: genotypes all YyRr; phenotypes all yellow round.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92080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13  ·  D3.2.16 D3.2.17 Segregation, independent assortment and dihybrid crosses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genes at once</a:t>
            </a:r>
            <a:endParaRPr lang="en-US" sz="2800" dirty="0"/>
          </a:p>
        </p:txBody>
      </p:sp>
      <p:sp>
        <p:nvSpPr>
          <p:cNvPr id="5" name="Shape 3"/>
          <p:cNvSpPr/>
          <p:nvPr/>
        </p:nvSpPr>
        <p:spPr>
          <a:xfrm>
            <a:off x="1048479" y="1627632"/>
            <a:ext cx="5584001"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158207" y="1737360"/>
            <a:ext cx="5364545"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dihybrid cross follows two genes.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 meiosis I the two chromosomes of a homologous pair go to opposite poles, so the two alleles of a gene end up in different gametes: each gamete gets one. That is segregation.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Both are equally likely, so it makes four kinds of gamete, YR, Yr, yR and yr, in equal numbers. This is independent assortment.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plant YyRr is crossed with a plant yyrr. What proportion of the offspring are yellow and round?</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 half</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One quarter</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Nine sixteenths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plant YyRr is crossed with a plant yyrr. What proportion of the offspring are yellow and round?</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 half</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One quarter</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Nine sixteenths</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One quarter. The yyrr parent makes only yr gametes, so the offspring show the four gametes of the YyRr parent, in equal numbers: YyRr (yellow round), Yyrr (yellow wrinkled), yyRr (green round) and yyrr (green wrinkled). One of the four is yellow and round.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30</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Gametes with two coins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Two coins per student, a tally table.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Each student plays a plant heterozygous for two genes, YyRr. One coin chooses Y or y, the other chooses R or r. Flip both, write the gamete, and make 40 gametes. Tally the four types on the board. Compare with the grid and with a plant of genotype YyRR. Then two students fuse a gamete each, ten times, to make F2 plants, and the class counts the phenotypes. Is it close to 9: 3: 3: 1?</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grid</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predict before the grid fills.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Sort the ratios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cards, one set per pair.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Eight cross cards and three ratio cards (9: 3: 3: 1, 1: 1: 1: 1, one type only). Match each cross to its ratio without drawing a grid when you can: YyRr by YyRr, YyRr by yyrr, YYRR by yyrr, YyRr by YyRR and so on. Then draw grids for the two you were least sure of. Ask students to say why a test cross gives the ratio that it does, and what the F2 of a cross between true-breeding parents looks like.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Exam practice</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write gametes, grid and ratio in 8 minutes and peer-mark against the scheme.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206240"/>
          </a:xfrm>
          <a:prstGeom prst="rect">
            <a:avLst/>
          </a:prstGeom>
          <a:noFill/>
          <a:ln/>
        </p:spPr>
        <p:txBody>
          <a:bodyPr wrap="square" rtlCol="0" anchor="t">
            <a:normAutofit/>
          </a:bodyPr>
          <a:lstStyle/>
          <a:p>
            <a:pPr indent="0" marL="0">
              <a:buNone/>
            </a:pPr>
            <a:r>
              <a:rPr lang="en-US" sz="3200" dirty="0">
                <a:solidFill>
                  <a:srgbClr val="1A3A2A"/>
                </a:solidFill>
                <a:latin typeface="Arial" pitchFamily="34" charset="0"/>
                <a:ea typeface="Arial" pitchFamily="34" charset="-122"/>
                <a:cs typeface="Arial" pitchFamily="34" charset="-120"/>
              </a:rPr>
              <a:t>On paper, on your own: Use Punnett grids to predict genotypic and phenotypic ratios in dihybrid crosses of unlinked autosomal genes.</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D3.2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13 Two genes at once</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D3.2,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D3.2,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D3.2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D3.2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Linked Genes &amp; Chi-Squared</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Dihybrid Crosses &amp; Test Crosses</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Inheritance</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Inheritance</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Inheritance (HL)</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Inheritance</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D3.2 Inheritance</a:t>
            </a:r>
            <a:pPr indent="0" marL="0">
              <a:spcAft>
                <a:spcPts val="500"/>
              </a:spcAft>
              <a:buNone/>
            </a:pPr>
            <a:r>
              <a:rPr lang="en-US" sz="1250" dirty="0">
                <a:solidFill>
                  <a:srgbClr val="1A3A2A"/>
                </a:solidFill>
                <a:latin typeface="Arial" pitchFamily="34" charset="0"/>
                <a:ea typeface="Arial" pitchFamily="34" charset="-122"/>
                <a:cs typeface="Arial" pitchFamily="34" charset="-120"/>
              </a:rPr>
              <a:t>, to fill in</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D3.2 in the exam maker</a:t>
            </a:r>
            <a:pPr indent="0" marL="0">
              <a:spcAft>
                <a:spcPts val="500"/>
              </a:spcAft>
              <a:buNone/>
            </a:pPr>
            <a:r>
              <a:rPr lang="en-US" sz="1250" dirty="0">
                <a:solidFill>
                  <a:srgbClr val="1A3A2A"/>
                </a:solidFill>
                <a:latin typeface="Arial" pitchFamily="34" charset="0"/>
                <a:ea typeface="Arial" pitchFamily="34" charset="-122"/>
                <a:cs typeface="Arial" pitchFamily="34" charset="-120"/>
              </a:rPr>
              <a:t>, a paper with its markscheme</a:t>
            </a:r>
            <a:endParaRPr lang="en-US" sz="125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D3.2 Inheritance</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D3.2 Inheritance, lesson 6: Two genes at once (HL)</dc:title>
  <dc:subject>PptxGenJS Presentation</dc:subject>
  <dc:creator>Biology by Bradford</dc:creator>
  <cp:lastModifiedBy>Biology by Bradford</cp:lastModifiedBy>
  <cp:revision>1</cp:revision>
  <dcterms:created xsi:type="dcterms:W3CDTF">2026-10-26T07:34:12Z</dcterms:created>
  <dcterms:modified xsi:type="dcterms:W3CDTF">2026-10-26T07:34:12Z</dcterms:modified>
</cp:coreProperties>
</file>