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slideMasters/slideMaster13.xml" ContentType="application/vnd.openxmlformats-officedocument.presentationml.slideMaster+xml"/>
  <Override PartName="/ppt/slides/slide13.xml" ContentType="application/vnd.openxmlformats-officedocument.presentationml.slide+xml"/>
  <Override PartName="/ppt/slideMasters/slideMaster14.xml" ContentType="application/vnd.openxmlformats-officedocument.presentationml.slideMaster+xml"/>
  <Override PartName="/ppt/slides/slide14.xml" ContentType="application/vnd.openxmlformats-officedocument.presentationml.slide+xml"/>
  <Override PartName="/ppt/slideMasters/slideMaster15.xml" ContentType="application/vnd.openxmlformats-officedocument.presentationml.slideMaster+xml"/>
  <Override PartName="/ppt/slides/slide15.xml" ContentType="application/vnd.openxmlformats-officedocument.presentationml.slide+xml"/>
  <Override PartName="/ppt/slideMasters/slideMaster16.xml" ContentType="application/vnd.openxmlformats-officedocument.presentationml.slideMaster+xml"/>
  <Override PartName="/ppt/slides/slide16.xml" ContentType="application/vnd.openxmlformats-officedocument.presentationml.slide+xml"/>
  <Override PartName="/ppt/slideMasters/slideMaster17.xml" ContentType="application/vnd.openxmlformats-officedocument.presentationml.slideMaster+xml"/>
  <Override PartName="/ppt/slides/slide17.xml" ContentType="application/vnd.openxmlformats-officedocument.presentationml.slide+xml"/>
  <Override PartName="/ppt/slideMasters/slideMaster18.xml" ContentType="application/vnd.openxmlformats-officedocument.presentationml.slideMaster+xml"/>
  <Override PartName="/ppt/slides/slide18.xml" ContentType="application/vnd.openxmlformats-officedocument.presentationml.slide+xml"/>
  <Override PartName="/ppt/slideMasters/slideMaster19.xml" ContentType="application/vnd.openxmlformats-officedocument.presentationml.slideMaster+xml"/>
  <Override PartName="/ppt/slides/slide19.xml" ContentType="application/vnd.openxmlformats-officedocument.presentationml.slide+xml"/>
  <Override PartName="/ppt/slideMasters/slideMaster20.xml" ContentType="application/vnd.openxmlformats-officedocument.presentationml.slideMaster+xml"/>
  <Override PartName="/ppt/slides/slide2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Lst>
  <p:notesMasterIdLst>
    <p:notesMasterId r:id="rId22"/>
  </p:notesMasterIdLst>
  <p:sldSz cx="12192000" cy="6858000"/>
  <p:notesSz cx="6858000" cy="12192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notesMaster" Target="notesMasters/notesMaster1.xml"/><Relationship Id="rId23" Type="http://schemas.openxmlformats.org/officeDocument/2006/relationships/presProps" Target="presProps.xml"/><Relationship Id="rId24" Type="http://schemas.openxmlformats.org/officeDocument/2006/relationships/viewProps" Target="viewProps.xml"/><Relationship Id="rId25" Type="http://schemas.openxmlformats.org/officeDocument/2006/relationships/theme" Target="theme/theme1.xml"/><Relationship Id="rId26" Type="http://schemas.openxmlformats.org/officeDocument/2006/relationships/tableStyles" Target="tableStyles.xml"/></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_rels/notesSlide1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xml"/>
		</Relationships>
</file>

<file path=ppt/notesSlides/_rels/notesSlide1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4.xml"/>
		</Relationships>
</file>

<file path=ppt/notesSlides/_rels/notesSlide1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5.xml"/>
		</Relationships>
</file>

<file path=ppt/notesSlides/_rels/notesSlide1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6.xml"/>
		</Relationships>
</file>

<file path=ppt/notesSlides/_rels/notesSlide1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7.xml"/>
		</Relationships>
</file>

<file path=ppt/notesSlides/_rels/notesSlide1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8.xml"/>
		</Relationships>
</file>

<file path=ppt/notesSlides/_rels/notesSlide1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9.xml"/>
		</Relationships>
</file>

<file path=ppt/notesSlides/_rels/notesSlide2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0.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IB Biology D3.2, Inheritance. Lesson 8 of 8: Is it chance? Chi-squared and the dry lab (higher level), 60 minutes.
The plan, minute by minute (each slide's footer says where you are):
0 to 5 min (5)  Do now
5 to 17 min (12)  The five steps
17 to 32 min (15)  The bead bag
32 to 55 min (23)  The dry lab
55 to 60 min (5)  Plenary: the decision
What students get wrong:
"Not rejecting the null hypothesis proves it." It means the data are consistent with chance, not that the genes are unlinked.
"Any difference under 5 percent is chance." The 0.05 probability level is not a percentage difference in the counts. It is the chance of a value this large if the null hypothesis is true.
Stretch and support:
Support: a table with the observed, expected, difference, squared and divided columns ready to fill in.
Stretch: why does a very large brood make it easier to reject the null hypothesis, even for a tiny departure from the ratio?
The lesson plan to print: https://www.biologybybradford.com/guides/downloads/ib-biology-d3-2-inheritance-lesson-8-plan.pdf</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Minutes 0 to 5 of 60: Do now (5 min).
The plan: Flip a coin 10 times. Heads and tails 5 and 5 is expected. What if you get 7 and 3? 9 and 1? Write where you would start to doubt the coin.
Start a 5 minute timer as they come in.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Minutes 5 to 17 of 60: The five steps (12 min).
The plan: Chapter 15's figure and the Remember it tiles. Work the worked example together: say the null and alternative hypotheses, find the expected numbers, total (O - E)² ÷ E, find the degrees of freedom and compare with the critical value.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Minutes 5 to 17 of 60: The five steps (12 min).
The plan: Chapter 15's figure and the Remember it tiles. Work the worked example together: say the null and alternative hypotheses, find the expected numbers, total (O - E)² ÷ E, find the degrees of freedom and compare with the critical value.
Ask the class what each letter stands for before revealing.</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Minutes 5 to 17 of 60: The five steps (12 min).
The plan: Chapter 15's figure and the Remember it tiles. Work the worked example together: say the null and alternative hypotheses, find the expected numbers, total (O - E)² ÷ E, find the degrees of freedom and compare with the critical value.
Hungry: Hypotheses (state the null and the alternative)
Elves: Expected (work out the expected counts)
Cook: Calculate (χ² = sum of (O − E)² ÷ E)
Delicious: Degrees of freedom (number of classes minus 1)
Cakes: Compare (with the critical value at p = 0.05)</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Minutes 5 to 17 of 60: The five steps (12 min).
The plan: Chapter 15's figure and the Remember it tiles. Work the worked example together: say the null and alternative hypotheses, find the expected numbers, total (O - E)² ÷ E, find the degrees of freedom and compare with the critical value.
Real offspring never match the expected ratio exactly. From 160 plants from a 9 : 3 : 3 : 1 cross you would not expect exactly 90, 30, 30 and 10, even when the genes are unlinked, because chance decides which gametes meet. So when is a difference too big to blame on chance? A chi-squared test answers that.
Begin with two hypotheses. The null hypothesis says there is no real difference between observed and expected: the genes are unlinked, and chance explains the scatter. The alternative hypothesis says there is a real difference, for example that the genes are linked.
The test gives χ² = the sum of (O − E)² ÷ E over every class, where O is observed and E is expected. The bigger the differences, the bigger χ². Compare it with a critical value from a table, chosen by the degrees of freedom (the number of classes minus 1, so 3 for four phenotype classes) and the significance level, p = 0.05. If χ² is bigger than the critical value, the difference is statistically significant: a difference this large would arise by chance alone less than 5% of the time, so you reject the null hypothesis. If χ² is smaller, chance could explain the difference and you do not reject it.
The dry lab does the arithmetic with you: breed a brood and test it, then decide whether to reject the null hypothesis.
Example: Critical values at p = 0.05 1 degree of freedom: 3.84. 2: 5.99. 3: 7.81. 4: 9.49.</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Minutes 5 to 17 of 60: The five steps (12 min).
The plan: Chapter 15's figure and the Remember it tiles. Work the worked example together: say the null and alternative hypotheses, find the expected numbers, total (O - E)² ÷ E, find the degrees of freedom and compare with the critical value.
Real offspring never match the expected ratio exactly. From 160 plants from a 9 : 3 : 3 : 1 cross you would not expect exactly 90, 30, 30 and 10, even when the genes are unlinked, because chance decides which gametes meet. So when is a difference too big to blame on chance? A chi-squared test answers that.
Begin with two hypotheses. The null hypothesis says there is no real difference between observed and expected: the genes are unlinked, and chance explains the scatter. The alternative hypothesis says there is a real difference, for example that the genes are linked.
The test gives χ² = the sum of (O − E)² ÷ E over every class, where O is observed and E is expected. The bigger the differences, the bigger χ². Compare it with a critical value from a table, chosen by the degrees of freedom (the number of classes minus 1, so 3 for four phenotype classes) and the significance level, p = 0.05. If χ² is bigger than the critical value, the difference is statistically significant: a difference this large would arise by chance alone less than 5% of the time, so you reject the null hypothesis. If χ² is smaller, chance could explain the difference and you do not reject it.
The dry lab does the arithmetic with you: breed a brood and test it, then decide whether to reject the null hypothesis.
Example: Critical values at p = 0.05 1 degree of freedom: 3.84. 2: 5.99. 3: 7.81. 4: 9.49.</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Minutes 5 to 17 of 60: The five steps (12 min).
The plan: Chapter 15's figure and the Remember it tiles. Work the worked example together: say the null and alternative hypotheses, find the expected numbers, total (O - E)² ÷ E, find the degrees of freedom and compare with the critical value.
Real offspring never match the expected ratio exactly. From 160 plants from a 9 : 3 : 3 : 1 cross you would not expect exactly 90, 30, 30 and 10, even when the genes are unlinked, because chance decides which gametes meet. So when is a difference too big to blame on chance? A chi-squared test answers that.
Begin with two hypotheses. The null hypothesis says there is no real difference between observed and expected: the genes are unlinked, and chance explains the scatter. The alternative hypothesis says there is a real difference, for example that the genes are linked.
The test gives χ² = the sum of (O − E)² ÷ E over every class, where O is observed and E is expected. The bigger the differences, the bigger χ². Compare it with a critical value from a table, chosen by the degrees of freedom (the number of classes minus 1, so 3 for four phenotype classes) and the significance level, p = 0.05. If χ² is bigger than the critical value, the difference is statistically significant: a difference this large would arise by chance alone less than 5% of the time, so you reject the null hypothesis. If χ² is smaller, chance could explain the difference and you do not reject it.
The dry lab does the arithmetic with you: breed a brood and test it, then decide whether to reject the null hypothesis.
Example: Critical values at p = 0.05 1 degree of freedom: 3.84. 2: 5.99. 3: 7.81. 4: 9.49.</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Minutes 5 to 17 of 60: The five steps (12 min).
The plan: Chapter 15's figure and the Remember it tiles. Work the worked example together: say the null and alternative hypotheses, find the expected numbers, total (O - E)² ÷ E, find the degrees of freedom and compare with the critical value.
Real offspring never match the expected ratio exactly. From 160 plants from a 9 : 3 : 3 : 1 cross you would not expect exactly 90, 30, 30 and 10, even when the genes are unlinked, because chance decides which gametes meet. So when is a difference too big to blame on chance? A chi-squared test answers that.
Begin with two hypotheses. The null hypothesis says there is no real difference between observed and expected: the genes are unlinked, and chance explains the scatter. The alternative hypothesis says there is a real difference, for example that the genes are linked.
The test gives χ² = the sum of (O − E)² ÷ E over every class, where O is observed and E is expected. The bigger the differences, the bigger χ². Compare it with a critical value from a table, chosen by the degrees of freedom (the number of classes minus 1, so 3 for four phenotype classes) and the significance level, p = 0.05. If χ² is bigger than the critical value, the difference is statistically significant: a difference this large would arise by chance alone less than 5% of the time, so you reject the null hypothesis. If χ² is smaller, chance could explain the difference and you do not reject it.
The dry lab does the arithmetic with you: breed a brood and test it, then decide whether to reject the null hypothesis.
Example: Critical values at p = 0.05 1 degree of freedom: 3.84. 2: 5.99. 3: 7.81. 4: 9.49.</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Minutes 5 to 17 of 60: The five steps (12 min).
The plan: Chapter 15's figure and the Remember it tiles. Work the worked example together: say the null and alternative hypotheses, find the expected numbers, total (O - E)² ÷ E, find the degrees of freedom and compare with the critical value.
Real offspring never match the expected ratio exactly. From 160 plants from a 9 : 3 : 3 : 1 cross you would not expect exactly 90, 30, 30 and 10, even when the genes are unlinked, because chance decides which gametes meet. So when is a difference too big to blame on chance? A chi-squared test answers that.
Begin with two hypotheses. The null hypothesis says there is no real difference between observed and expected: the genes are unlinked, and chance explains the scatter. The alternative hypothesis says there is a real difference, for example that the genes are linked.
The test gives χ² = the sum of (O − E)² ÷ E over every class, where O is observed and E is expected. The bigger the differences, the bigger χ². Compare it with a critical value from a table, chosen by the degrees of freedom (the number of classes minus 1, so 3 for four phenotype classes) and the significance level, p = 0.05. If χ² is bigger than the critical value, the difference is statistically significant: a difference this large would arise by chance alone less than 5% of the time, so you reject the null hypothesis. If χ² is smaller, chance could explain the difference and you do not reject it.
The dry lab does the arithmetic with you: breed a brood and test it, then decide whether to reject the null hypothesis.
Example: Critical values at p = 0.05 1 degree of freedom: 3.84. 2: 5.99. 3: 7.81. 4: 9.49.</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Minutes 5 to 17 of 60: The five steps (12 min).
The plan: Chapter 15's figure and the Remember it tiles. Work the worked example together: say the null and alternative hypotheses, find the expected numbers, total (O - E)² ÷ E, find the degrees of freedom and compare with the critical value.
Ask for a show of hands, or mini whiteboards, before revealing. (Answer: B, on the next slide.)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Minutes 5 to 17 of 60: The five steps (12 min).
The plan: Chapter 15's figure and the Remember it tiles. Work the worked example together: say the null and alternative hypotheses, find the expected numbers, total (O - E)² ÷ E, find the degrees of freedom and compare with the critical value.
Answer: B. Do not reject the null hypothesis. 2.1 is below 7.81, so a difference this size can easily arise by chance when the genes are unlinked. The numbers do differ from the expected ones, but not by more than chance alone would explain.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Minutes 5 to 17 of 60: The five steps (12 min).
The plan: Chapter 15's figure and the Remember it tiles. Work the worked example together: say the null and alternative hypotheses, find the expected numbers, total (O - E)² ÷ E, find the degrees of freedom and compare with the critical value.
A common mistake: say it, then ask who can say why it is wrong.</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Minutes 17 to 32 of 60: The bead bag (15 min).
The plan: The activity below. Each group samples from a bag of beads in a 9 : 3 : 3 : 1 ratio and tests its sample. How many groups reject the null hypothesis, and what should that number be?
The activity: The bead bag. Each group has a bag with 9 parts green round, 3 green wrinkled, 3 yellow round and 1 yellow wrinkled (for example 90, 30, 30 and 10 beads, or a proportion of it). Draw 80 beads with replacement, shaking between draws, tally the four colours, and work out chi-squared against the 9 : 3 : 3 : 1 expectation. Compare it with the critical value for 3 degrees of freedom. Pool the class results on the board: about 1 group in 20 should reject the null hypothesis even though the bag is right. Ask what this tells you about what a rejection means.
Needs: bags of four colours of beads, a calculator, the critical value table.
The time: 15 minutes, minutes 17 to 32 of the plan.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Minutes 32 to 55 of 60: The dry lab (23 min).
The plan: The dry lab, in pairs. Students choose unlinked or linked genes, make a test cross and test the brood against 1 : 1 : 1 : 1. Then the mystery: breed as many broods as needed and give a verdict. The coach under the bench covers repeats and evaluation.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Minutes 32 to 55 of 60: The dry lab (23 min).
The plan: The dry lab, in pairs. Students choose unlinked or linked genes, make a test cross and test the brood against 1 : 1 : 1 : 1. Then the mystery: breed as many broods as needed and give a verdict. The coach under the bench covers repeats and evaluation.
The activity: Fly crosses: linked or not?. The dry lab above, with the tasks and questions under it. It works on a phone as well as a laptop, and the results download as a CSV for pooling. The genes are invented and the fly is made up, so say so in the debrief. The coach under the bench takes students through variables, repeats and evaluation.
Needs: one device per pair.
The time: 23 minutes, minutes 32 to 55 of the plan.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Minutes 32 to 55 of 60: The dry lab (23 min).
The plan: The dry lab, in pairs. Students choose unlinked or linked genes, make a test cross and test the brood against 1 : 1 : 1 : 1. Then the mystery: breed as many broods as needed and give a verdict. The coach under the bench covers repeats and evaluation.
The dry lab runs in the guide: https://www.biologybybradford.com/guides/ib-biology-d3-2-inheritance#lab</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Minutes 55 to 60 of 60: Plenary: the decision (5 min).
The plan: Each pair states one decision in a full sentence: "The value of ... is ... than the critical value, so we ... the null hypothesis, so ...". Take two and correct the wording together.</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Minutes 55 to 60 of 60: Plenary: the decision (5 min).
The plan: Each pair states one decision in a full sentence: "The value of ... is ... than the critical value, so we ... the null hypothesis, so ...". Take two and correct the wording together.
Collect the slips: they say where to start next lesson.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Every link here is live. Set the exam practice paper for homework: it is fresh each time, marked as students go and saved to their Exam practice when they are signed in.
Exam practice: https://www.biologybybradford.com/exam-maker/sit?topics=D3.2&amp;level=HL&amp;paper=quiz&amp;marks=15&amp;src=ep
The guide: https://www.biologybybradford.com/guides/ib-biology-d3-2-inheritance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20</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LESSON">
    <p:bg>
      <p:bgPr>
        <a:solidFill>
          <a:srgbClr val="F4FAF6"/>
        </a:solidFill>
      </p:bgPr>
    </p:bg>
    <p:spTree>
      <p:nvGrpSpPr>
        <p:cNvPr id="1" name=""/>
        <p:cNvGrpSpPr/>
        <p:nvPr/>
      </p:nvGrpSpPr>
      <p:grpSpPr>
        <a:xfrm>
          <a:off x="0" y="0"/>
          <a:ext cx="0" cy="0"/>
          <a:chOff x="0" y="0"/>
          <a:chExt cx="0" cy="0"/>
        </a:xfrm>
      </p:grpSpPr>
      <p:sp>
        <p:nvSpPr>
          <p:cNvPr id="2" name="Shape 0"/>
          <p:cNvSpPr/>
          <p:nvPr/>
        </p:nvSpPr>
        <p:spPr>
          <a:xfrm>
            <a:off x="0" y="0"/>
            <a:ext cx="12191695" cy="109728"/>
          </a:xfrm>
          <a:prstGeom prst="rect">
            <a:avLst/>
          </a:prstGeom>
          <a:solidFill>
            <a:srgbClr val="FF7EB6"/>
          </a:solidFill>
          <a:ln/>
        </p:spPr>
      </p:sp>
      <p:sp>
        <p:nvSpPr>
          <p:cNvPr id="3" name="Text 1"/>
          <p:cNvSpPr/>
          <p:nvPr/>
        </p:nvSpPr>
        <p:spPr>
          <a:xfrm>
            <a:off x="457200" y="6446520"/>
            <a:ext cx="6949440" cy="274320"/>
          </a:xfrm>
          <a:prstGeom prst="rect">
            <a:avLst/>
          </a:prstGeom>
          <a:noFill/>
          <a:ln/>
        </p:spPr>
        <p:txBody>
          <a:bodyPr wrap="square" rtlCol="0" anchor="ctr"/>
          <a:lstStyle/>
          <a:p>
            <a:pPr indent="0" marL="0">
              <a:buNone/>
            </a:pPr>
            <a:r>
              <a:rPr lang="en-US" sz="1000" dirty="0">
                <a:solidFill>
                  <a:srgbClr val="4A6859"/>
                </a:solidFill>
                <a:latin typeface="Arial" pitchFamily="34" charset="0"/>
                <a:ea typeface="Arial" pitchFamily="34" charset="-122"/>
                <a:cs typeface="Arial" pitchFamily="34" charset="-120"/>
              </a:rPr>
              <a:t>IB Biology D3.2  ·  Inheritance  ·  Lesson 8 (HL)  ·  biologybybradford.com</a:t>
            </a:r>
            <a:endParaRPr lang="en-US" sz="1000" dirty="0"/>
          </a:p>
        </p:txBody>
      </p:sp>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1002</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null</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image" Target="../media/image-6-1.png"/><Relationship Id="rId2" Type="http://schemas.openxmlformats.org/officeDocument/2006/relationships/slideLayout" Target="../slideLayouts/slideLayout2.xml"/><Relationship Id="rId3"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image" Target="../media/image-7-1.png"/><Relationship Id="rId2" Type="http://schemas.openxmlformats.org/officeDocument/2006/relationships/slideLayout" Target="../slideLayouts/slideLayout2.xml"/><Relationship Id="rId3"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image" Target="../media/image-8-1.png"/><Relationship Id="rId2" Type="http://schemas.openxmlformats.org/officeDocument/2006/relationships/slideLayout" Target="../slideLayouts/slideLayout2.xml"/><Relationship Id="rId3"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image" Target="../media/image-9-1.png"/><Relationship Id="rId2" Type="http://schemas.openxmlformats.org/officeDocument/2006/relationships/slideLayout" Target="../slideLayouts/slideLayout2.xml"/><Relationship Id="rId3"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image" Target="../media/image-9-1.png"/><Relationship Id="rId2" Type="http://schemas.openxmlformats.org/officeDocument/2006/relationships/slideLayout" Target="../slideLayouts/slideLayout2.xml"/><Relationship Id="rId3"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image" Target="../media/image-14-1.png"/><Relationship Id="rId2" Type="http://schemas.openxmlformats.org/officeDocument/2006/relationships/slideLayout" Target="../slideLayouts/slideLayout2.xml"/><Relationship Id="rId3"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2" Type="http://schemas.openxmlformats.org/officeDocument/2006/relationships/hyperlink" Target="https://www.biologybybradford.com/guides/ib-biology-d3-2-inheritance#lab" TargetMode="External"/><Relationship Id="rId1" Type="http://schemas.openxmlformats.org/officeDocument/2006/relationships/image" Target="../media/image-17-1.png"/><Relationship Id="rId3" Type="http://schemas.openxmlformats.org/officeDocument/2006/relationships/slideLayout" Target="../slideLayouts/slideLayout2.xml"/><Relationship Id="rId4"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8.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9.xml"/></Relationships>
</file>

<file path=ppt/slides/_rels/slide20.xml.rels><?xml version="1.0" encoding="UTF-8" standalone="yes"?>
<Relationships xmlns="http://schemas.openxmlformats.org/package/2006/relationships"><Relationship Id="rId1" Type="http://schemas.openxmlformats.org/officeDocument/2006/relationships/hyperlink" Target="https://www.biologybybradford.com/exam-maker/sit?topics=D3.2&amp;level=HL&amp;paper=quiz&amp;marks=15&amp;src=ep" TargetMode="External"/><Relationship Id="rId2" Type="http://schemas.openxmlformats.org/officeDocument/2006/relationships/hyperlink" Target="https://www.biologybybradford.com/guides/ib-biology-d3-2-inheritance" TargetMode="External"/><Relationship Id="rId3" Type="http://schemas.openxmlformats.org/officeDocument/2006/relationships/hyperlink" Target="https://www.biologybybradford.com/guides/ib-biology-d3-2-inheritance#chisquared" TargetMode="External"/><Relationship Id="rId4" Type="http://schemas.openxmlformats.org/officeDocument/2006/relationships/hyperlink" Target="https://www.biologybybradford.com/guides/ib-biology-d3-2-inheritance#lab" TargetMode="External"/><Relationship Id="rId5" Type="http://schemas.openxmlformats.org/officeDocument/2006/relationships/hyperlink" Target="https://www.biologybybradford.com/tools/tarsia?topics=ib:D3.2&amp;level=HL" TargetMode="External"/><Relationship Id="rId6" Type="http://schemas.openxmlformats.org/officeDocument/2006/relationships/hyperlink" Target="https://www.biologybybradford.com/tools/dominos?topics=ib:D3.2&amp;level=HL" TargetMode="External"/><Relationship Id="rId7" Type="http://schemas.openxmlformats.org/officeDocument/2006/relationships/hyperlink" Target="https://www.biologybybradford.com/tools/picture-reveal?topics=ib:D3.2&amp;level=HL" TargetMode="External"/><Relationship Id="rId8" Type="http://schemas.openxmlformats.org/officeDocument/2006/relationships/hyperlink" Target="https://www.biologybybradford.com/tools/pub-quiz?topics=ib:D3.2&amp;level=HL" TargetMode="External"/><Relationship Id="rId9" Type="http://schemas.openxmlformats.org/officeDocument/2006/relationships/hyperlink" Target="https://www.biologybybradford.com/escape-rooms?bank=ib:D3.2&amp;level=HL#bank" TargetMode="External"/><Relationship Id="rId10" Type="http://schemas.openxmlformats.org/officeDocument/2006/relationships/hyperlink" Target="https://www.biologybybradford.com/lessons/ib-biology-topic-d-3-2-linked-genes-chi-squared" TargetMode="External"/><Relationship Id="rId11" Type="http://schemas.openxmlformats.org/officeDocument/2006/relationships/hyperlink" Target="https://www.biologybybradford.com/lessons/ib-biology-topic-d-3-2-dihybrid-test-crosses" TargetMode="External"/><Relationship Id="rId12" Type="http://schemas.openxmlformats.org/officeDocument/2006/relationships/hyperlink" Target="https://www.biologybybradford.com/lessons/ib-biology-topic-d-3-2-inheritance" TargetMode="External"/><Relationship Id="rId13" Type="http://schemas.openxmlformats.org/officeDocument/2006/relationships/hyperlink" Target="https://www.biologybybradford.com/summary-doodles/ib-biology-topic-d-3-2-inheritance" TargetMode="External"/><Relationship Id="rId14" Type="http://schemas.openxmlformats.org/officeDocument/2006/relationships/hyperlink" Target="https://www.biologybybradford.com/mcqs/ib-biology-topic-d-3-2-inheritance-hl" TargetMode="External"/><Relationship Id="rId15" Type="http://schemas.openxmlformats.org/officeDocument/2006/relationships/hyperlink" Target="https://www.biologybybradford.com/mcqs/ib-biology-topic-d-3-2-inheritance" TargetMode="External"/><Relationship Id="rId16" Type="http://schemas.openxmlformats.org/officeDocument/2006/relationships/hyperlink" Target="https://www.biologybybradford.com/tools/revision-maps/d3-2-inheritance" TargetMode="External"/><Relationship Id="rId17" Type="http://schemas.openxmlformats.org/officeDocument/2006/relationships/hyperlink" Target="https://www.biologybybradford.com/exam-maker/ib/d3-2-inheritance" TargetMode="External"/><Relationship Id="rId18" Type="http://schemas.openxmlformats.org/officeDocument/2006/relationships/hyperlink" Target="https://www.splycr.com/?set=003c02a6-eb9a-5717-9c90-8ece156bacaf" TargetMode="External"/><Relationship Id="rId19" Type="http://schemas.openxmlformats.org/officeDocument/2006/relationships/slideLayout" Target="../slideLayouts/slideLayout2.xml"/><Relationship Id="rId20" Type="http://schemas.openxmlformats.org/officeDocument/2006/relationships/notesSlide" Target="../notesSlides/notesSlide20.xml"/></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sp>
        <p:nvSpPr>
          <p:cNvPr id="2" name="Text 0"/>
          <p:cNvSpPr/>
          <p:nvPr/>
        </p:nvSpPr>
        <p:spPr>
          <a:xfrm>
            <a:off x="8076895" y="6446520"/>
            <a:ext cx="3657600" cy="274320"/>
          </a:xfrm>
          <a:prstGeom prst="rect">
            <a:avLst/>
          </a:prstGeom>
          <a:noFill/>
          <a:ln/>
        </p:spPr>
        <p:txBody>
          <a:bodyPr wrap="square" rtlCol="0" anchor="ctr"/>
          <a:lstStyle/>
          <a:p>
            <a:pPr algn="r" indent="0" marL="0">
              <a:buNone/>
            </a:pPr>
            <a:r>
              <a:rPr lang="en-US" sz="1000" b="1" dirty="0">
                <a:solidFill>
                  <a:srgbClr val="1A8A55"/>
                </a:solidFill>
                <a:latin typeface="Arial" pitchFamily="34" charset="0"/>
                <a:ea typeface="Arial" pitchFamily="34" charset="-122"/>
                <a:cs typeface="Arial" pitchFamily="34" charset="-120"/>
              </a:rPr>
              <a:t>Minute 0</a:t>
            </a:r>
            <a:endParaRPr lang="en-US" sz="1000" dirty="0"/>
          </a:p>
        </p:txBody>
      </p:sp>
      <p:sp>
        <p:nvSpPr>
          <p:cNvPr id="3" name="Shape 1"/>
          <p:cNvSpPr/>
          <p:nvPr/>
        </p:nvSpPr>
        <p:spPr>
          <a:xfrm>
            <a:off x="0" y="109728"/>
            <a:ext cx="320040" cy="6748272"/>
          </a:xfrm>
          <a:prstGeom prst="rect">
            <a:avLst/>
          </a:prstGeom>
          <a:solidFill>
            <a:srgbClr val="FF7EB6"/>
          </a:solidFill>
          <a:ln/>
        </p:spPr>
      </p:sp>
      <p:sp>
        <p:nvSpPr>
          <p:cNvPr id="4" name="Text 2"/>
          <p:cNvSpPr/>
          <p:nvPr/>
        </p:nvSpPr>
        <p:spPr>
          <a:xfrm>
            <a:off x="822960" y="640080"/>
            <a:ext cx="1965960" cy="329184"/>
          </a:xfrm>
          <a:prstGeom prst="roundRect">
            <a:avLst>
              <a:gd name="adj" fmla="val 50000"/>
            </a:avLst>
          </a:prstGeom>
          <a:solidFill>
            <a:srgbClr val="1A3A2A"/>
          </a:solidFill>
          <a:ln/>
        </p:spPr>
        <p:txBody>
          <a:bodyPr wrap="square" rtlCol="0" anchor="ctr"/>
          <a:lstStyle/>
          <a:p>
            <a:pPr algn="ctr" indent="0" marL="0">
              <a:buNone/>
            </a:pPr>
            <a:r>
              <a:rPr lang="en-US" sz="1100" b="1" dirty="0">
                <a:solidFill>
                  <a:srgbClr val="FBFDFB"/>
                </a:solidFill>
                <a:latin typeface="Arial" pitchFamily="34" charset="0"/>
                <a:ea typeface="Arial" pitchFamily="34" charset="-122"/>
                <a:cs typeface="Arial" pitchFamily="34" charset="-120"/>
              </a:rPr>
              <a:t>IB Biology D3.2</a:t>
            </a:r>
            <a:endParaRPr lang="en-US" sz="1100" dirty="0"/>
          </a:p>
        </p:txBody>
      </p:sp>
      <p:sp>
        <p:nvSpPr>
          <p:cNvPr id="5" name="Text 3"/>
          <p:cNvSpPr/>
          <p:nvPr/>
        </p:nvSpPr>
        <p:spPr>
          <a:xfrm>
            <a:off x="2926080" y="640080"/>
            <a:ext cx="1764792" cy="329184"/>
          </a:xfrm>
          <a:prstGeom prst="roundRect">
            <a:avLst>
              <a:gd name="adj" fmla="val 50000"/>
            </a:avLst>
          </a:prstGeom>
          <a:solidFill>
            <a:srgbClr val="F0C33D"/>
          </a:solidFill>
          <a:ln/>
        </p:spPr>
        <p:txBody>
          <a:bodyPr wrap="square" rtlCol="0" anchor="ctr"/>
          <a:lstStyle/>
          <a:p>
            <a:pPr algn="ctr" indent="0" marL="0">
              <a:buNone/>
            </a:pPr>
            <a:r>
              <a:rPr lang="en-US" sz="1100" b="1" dirty="0">
                <a:solidFill>
                  <a:srgbClr val="1A3A2A"/>
                </a:solidFill>
                <a:latin typeface="Arial" pitchFamily="34" charset="0"/>
                <a:ea typeface="Arial" pitchFamily="34" charset="-122"/>
                <a:cs typeface="Arial" pitchFamily="34" charset="-120"/>
              </a:rPr>
              <a:t>LESSON 8 OF 8</a:t>
            </a:r>
            <a:endParaRPr lang="en-US" sz="1100" dirty="0"/>
          </a:p>
        </p:txBody>
      </p:sp>
      <p:sp>
        <p:nvSpPr>
          <p:cNvPr id="6" name="Text 4"/>
          <p:cNvSpPr/>
          <p:nvPr/>
        </p:nvSpPr>
        <p:spPr>
          <a:xfrm>
            <a:off x="4828032" y="640080"/>
            <a:ext cx="1097280" cy="329184"/>
          </a:xfrm>
          <a:prstGeom prst="roundRect">
            <a:avLst>
              <a:gd name="adj" fmla="val 50000"/>
            </a:avLst>
          </a:prstGeom>
          <a:solidFill>
            <a:srgbClr val="FF7EB6"/>
          </a:solidFill>
          <a:ln/>
        </p:spPr>
        <p:txBody>
          <a:bodyPr wrap="square" rtlCol="0" anchor="ctr"/>
          <a:lstStyle/>
          <a:p>
            <a:pPr algn="ctr" indent="0" marL="0">
              <a:buNone/>
            </a:pPr>
            <a:r>
              <a:rPr lang="en-US" sz="1100" b="1" dirty="0">
                <a:solidFill>
                  <a:srgbClr val="1A3A2A"/>
                </a:solidFill>
                <a:latin typeface="Arial" pitchFamily="34" charset="0"/>
                <a:ea typeface="Arial" pitchFamily="34" charset="-122"/>
                <a:cs typeface="Arial" pitchFamily="34" charset="-120"/>
              </a:rPr>
              <a:t>HL</a:t>
            </a:r>
            <a:endParaRPr lang="en-US" sz="1100" dirty="0"/>
          </a:p>
        </p:txBody>
      </p:sp>
      <p:sp>
        <p:nvSpPr>
          <p:cNvPr id="7" name="Text 5"/>
          <p:cNvSpPr/>
          <p:nvPr/>
        </p:nvSpPr>
        <p:spPr>
          <a:xfrm>
            <a:off x="822960" y="1188720"/>
            <a:ext cx="5486400" cy="457200"/>
          </a:xfrm>
          <a:prstGeom prst="rect">
            <a:avLst/>
          </a:prstGeom>
          <a:noFill/>
          <a:ln/>
        </p:spPr>
        <p:txBody>
          <a:bodyPr wrap="square" rtlCol="0" anchor="t">
            <a:normAutofit/>
          </a:bodyPr>
          <a:lstStyle/>
          <a:p>
            <a:pPr indent="0" marL="0">
              <a:buNone/>
            </a:pPr>
            <a:r>
              <a:rPr lang="en-US" sz="1800" b="1" dirty="0">
                <a:solidFill>
                  <a:srgbClr val="1A8A55"/>
                </a:solidFill>
                <a:latin typeface="Arial" pitchFamily="34" charset="0"/>
                <a:ea typeface="Arial" pitchFamily="34" charset="-122"/>
                <a:cs typeface="Arial" pitchFamily="34" charset="-120"/>
              </a:rPr>
              <a:t>Inheritance</a:t>
            </a:r>
            <a:endParaRPr lang="en-US" sz="1800" dirty="0"/>
          </a:p>
        </p:txBody>
      </p:sp>
      <p:sp>
        <p:nvSpPr>
          <p:cNvPr id="8" name="Text 6"/>
          <p:cNvSpPr/>
          <p:nvPr/>
        </p:nvSpPr>
        <p:spPr>
          <a:xfrm>
            <a:off x="822960" y="1691640"/>
            <a:ext cx="5486400" cy="1737360"/>
          </a:xfrm>
          <a:prstGeom prst="rect">
            <a:avLst/>
          </a:prstGeom>
          <a:noFill/>
          <a:ln/>
        </p:spPr>
        <p:txBody>
          <a:bodyPr wrap="square" rtlCol="0" anchor="t">
            <a:normAutofit/>
          </a:bodyPr>
          <a:lstStyle/>
          <a:p>
            <a:pPr indent="0" marL="0">
              <a:buNone/>
            </a:pPr>
            <a:r>
              <a:rPr lang="en-US" sz="3600" b="1" dirty="0">
                <a:solidFill>
                  <a:srgbClr val="1A3A2A"/>
                </a:solidFill>
                <a:latin typeface="Arial" pitchFamily="34" charset="0"/>
                <a:ea typeface="Arial" pitchFamily="34" charset="-122"/>
                <a:cs typeface="Arial" pitchFamily="34" charset="-120"/>
              </a:rPr>
              <a:t>Is it chance? Chi-squared and the dry lab</a:t>
            </a:r>
            <a:endParaRPr lang="en-US" sz="3600" dirty="0"/>
          </a:p>
        </p:txBody>
      </p:sp>
      <p:sp>
        <p:nvSpPr>
          <p:cNvPr id="9" name="Text 7"/>
          <p:cNvSpPr/>
          <p:nvPr/>
        </p:nvSpPr>
        <p:spPr>
          <a:xfrm>
            <a:off x="822960" y="3520440"/>
            <a:ext cx="5486400" cy="411480"/>
          </a:xfrm>
          <a:prstGeom prst="rect">
            <a:avLst/>
          </a:prstGeom>
          <a:noFill/>
          <a:ln/>
        </p:spPr>
        <p:txBody>
          <a:bodyPr wrap="square" rtlCol="0" anchor="t">
            <a:normAutofit/>
          </a:bodyPr>
          <a:lstStyle/>
          <a:p>
            <a:pPr indent="0" marL="0">
              <a:buNone/>
            </a:pPr>
            <a:r>
              <a:rPr lang="en-US" sz="1600" dirty="0">
                <a:solidFill>
                  <a:srgbClr val="1A3A2A"/>
                </a:solidFill>
                <a:latin typeface="Arial" pitchFamily="34" charset="0"/>
                <a:ea typeface="Arial" pitchFamily="34" charset="-122"/>
                <a:cs typeface="Arial" pitchFamily="34" charset="-120"/>
              </a:rPr>
              <a:t>D3.2.21</a:t>
            </a:r>
            <a:endParaRPr lang="en-US" sz="1600" dirty="0"/>
          </a:p>
        </p:txBody>
      </p:sp>
      <p:sp>
        <p:nvSpPr>
          <p:cNvPr id="10" name="Text 8"/>
          <p:cNvSpPr/>
          <p:nvPr/>
        </p:nvSpPr>
        <p:spPr>
          <a:xfrm>
            <a:off x="822960" y="3977640"/>
            <a:ext cx="5486400" cy="1371600"/>
          </a:xfrm>
          <a:prstGeom prst="rect">
            <a:avLst/>
          </a:prstGeom>
          <a:noFill/>
          <a:ln/>
        </p:spPr>
        <p:txBody>
          <a:bodyPr wrap="square" rtlCol="0" anchor="t">
            <a:normAutofit/>
          </a:bodyPr>
          <a:lstStyle/>
          <a:p>
            <a:pPr indent="0" marL="0">
              <a:buNone/>
            </a:pPr>
            <a:r>
              <a:rPr lang="en-US" sz="1700" dirty="0">
                <a:solidFill>
                  <a:srgbClr val="4A6859"/>
                </a:solidFill>
                <a:latin typeface="Arial" pitchFamily="34" charset="0"/>
                <a:ea typeface="Arial" pitchFamily="34" charset="-122"/>
                <a:cs typeface="Arial" pitchFamily="34" charset="-120"/>
              </a:rPr>
              <a:t>Using the chi-squared test to decide whether a dihybrid cross matches the expected ratio, and applying it in a simulated experiment</a:t>
            </a:r>
            <a:endParaRPr lang="en-US" sz="1700" dirty="0"/>
          </a:p>
        </p:txBody>
      </p:sp>
      <p:sp>
        <p:nvSpPr>
          <p:cNvPr id="11" name="Text 9"/>
          <p:cNvSpPr/>
          <p:nvPr/>
        </p:nvSpPr>
        <p:spPr>
          <a:xfrm>
            <a:off x="822960" y="5577840"/>
            <a:ext cx="5486400" cy="365760"/>
          </a:xfrm>
          <a:prstGeom prst="rect">
            <a:avLst/>
          </a:prstGeom>
          <a:noFill/>
          <a:ln/>
        </p:spPr>
        <p:txBody>
          <a:bodyPr wrap="square" rtlCol="0" anchor="ctr"/>
          <a:lstStyle/>
          <a:p>
            <a:pPr indent="0" marL="0">
              <a:buNone/>
            </a:pPr>
            <a:r>
              <a:rPr lang="en-US" sz="1300" b="1" dirty="0">
                <a:solidFill>
                  <a:srgbClr val="1A3A2A"/>
                </a:solidFill>
                <a:latin typeface="Arial" pitchFamily="34" charset="0"/>
                <a:ea typeface="Arial" pitchFamily="34" charset="-122"/>
                <a:cs typeface="Arial" pitchFamily="34" charset="-120"/>
              </a:rPr>
              <a:t>60 minutes  ·  chapter 15  ·  the dry lab</a:t>
            </a:r>
            <a:endParaRPr lang="en-US" sz="1300" dirty="0"/>
          </a:p>
        </p:txBody>
      </p:sp>
      <p:sp>
        <p:nvSpPr>
          <p:cNvPr id="12" name="Shape 10"/>
          <p:cNvSpPr/>
          <p:nvPr/>
        </p:nvSpPr>
        <p:spPr>
          <a:xfrm>
            <a:off x="6675120" y="640080"/>
            <a:ext cx="5029200" cy="5440680"/>
          </a:xfrm>
          <a:prstGeom prst="roundRect">
            <a:avLst>
              <a:gd name="adj" fmla="val 2182"/>
            </a:avLst>
          </a:prstGeom>
          <a:solidFill>
            <a:srgbClr val="FBFDFB"/>
          </a:solidFill>
          <a:ln w="19050">
            <a:solidFill>
              <a:srgbClr val="1A3A2A"/>
            </a:solidFill>
            <a:prstDash val="solid"/>
          </a:ln>
        </p:spPr>
      </p:sp>
      <p:sp>
        <p:nvSpPr>
          <p:cNvPr id="13" name="Text 11"/>
          <p:cNvSpPr/>
          <p:nvPr/>
        </p:nvSpPr>
        <p:spPr>
          <a:xfrm>
            <a:off x="6949440" y="868680"/>
            <a:ext cx="4572000" cy="320040"/>
          </a:xfrm>
          <a:prstGeom prst="rect">
            <a:avLst/>
          </a:prstGeom>
          <a:noFill/>
          <a:ln/>
        </p:spPr>
        <p:txBody>
          <a:bodyPr wrap="square" rtlCol="0" anchor="ctr"/>
          <a:lstStyle/>
          <a:p>
            <a:pPr indent="0" marL="0">
              <a:buNone/>
            </a:pPr>
            <a:r>
              <a:rPr lang="en-US" sz="1200" b="1" dirty="0">
                <a:solidFill>
                  <a:srgbClr val="E3589C"/>
                </a:solidFill>
                <a:latin typeface="Arial" pitchFamily="34" charset="0"/>
                <a:ea typeface="Arial" pitchFamily="34" charset="-122"/>
                <a:cs typeface="Arial" pitchFamily="34" charset="-120"/>
              </a:rPr>
              <a:t>BY THE END YOU CAN</a:t>
            </a:r>
            <a:endParaRPr lang="en-US" sz="1200" dirty="0"/>
          </a:p>
        </p:txBody>
      </p:sp>
      <p:sp>
        <p:nvSpPr>
          <p:cNvPr id="14" name="Text 12"/>
          <p:cNvSpPr/>
          <p:nvPr/>
        </p:nvSpPr>
        <p:spPr>
          <a:xfrm>
            <a:off x="6949440" y="1280160"/>
            <a:ext cx="4526280" cy="4617720"/>
          </a:xfrm>
          <a:prstGeom prst="rect">
            <a:avLst/>
          </a:prstGeom>
          <a:noFill/>
          <a:ln/>
        </p:spPr>
        <p:txBody>
          <a:bodyPr wrap="square" rtlCol="0" anchor="t">
            <a:normAutofit/>
          </a:bodyPr>
          <a:lstStyle/>
          <a:p>
            <a:pPr marL="342900" indent="-342900">
              <a:spcAft>
                <a:spcPts val="1000"/>
              </a:spcAft>
              <a:buSzPct val="100000"/>
              <a:buChar char="☐"/>
            </a:pPr>
            <a:r>
              <a:rPr lang="en-US" sz="2000" dirty="0">
                <a:solidFill>
                  <a:srgbClr val="1A3A2A"/>
                </a:solidFill>
                <a:latin typeface="Arial" pitchFamily="34" charset="0"/>
                <a:ea typeface="Arial" pitchFamily="34" charset="-122"/>
                <a:cs typeface="Arial" pitchFamily="34" charset="-120"/>
              </a:rPr>
              <a:t>Use a chi-squared test on data from a dihybrid cross  (D3.2.21)</a:t>
            </a:r>
            <a:endParaRPr lang="en-US" sz="2000" dirty="0"/>
          </a:p>
        </p:txBody>
      </p:sp>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1</a:t>
            </a:fld>
            <a:endParaRPr lang="en-US"/>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2" name="Text 0"/>
          <p:cNvSpPr/>
          <p:nvPr/>
        </p:nvSpPr>
        <p:spPr>
          <a:xfrm>
            <a:off x="8076895" y="6446520"/>
            <a:ext cx="3657600" cy="274320"/>
          </a:xfrm>
          <a:prstGeom prst="rect">
            <a:avLst/>
          </a:prstGeom>
          <a:noFill/>
          <a:ln/>
        </p:spPr>
        <p:txBody>
          <a:bodyPr wrap="square" rtlCol="0" anchor="ctr"/>
          <a:lstStyle/>
          <a:p>
            <a:pPr algn="r" indent="0" marL="0">
              <a:buNone/>
            </a:pPr>
            <a:r>
              <a:rPr lang="en-US" sz="1000" b="1" dirty="0">
                <a:solidFill>
                  <a:srgbClr val="1A8A55"/>
                </a:solidFill>
                <a:latin typeface="Arial" pitchFamily="34" charset="0"/>
                <a:ea typeface="Arial" pitchFamily="34" charset="-122"/>
                <a:cs typeface="Arial" pitchFamily="34" charset="-120"/>
              </a:rPr>
              <a:t>Minutes 0 to 5</a:t>
            </a:r>
            <a:endParaRPr lang="en-US" sz="1000" dirty="0"/>
          </a:p>
        </p:txBody>
      </p:sp>
      <p:sp>
        <p:nvSpPr>
          <p:cNvPr id="3" name="Text 1"/>
          <p:cNvSpPr/>
          <p:nvPr/>
        </p:nvSpPr>
        <p:spPr>
          <a:xfrm>
            <a:off x="457200" y="320040"/>
            <a:ext cx="1097280" cy="329184"/>
          </a:xfrm>
          <a:prstGeom prst="roundRect">
            <a:avLst>
              <a:gd name="adj" fmla="val 50000"/>
            </a:avLst>
          </a:prstGeom>
          <a:solidFill>
            <a:srgbClr val="FF7EB6"/>
          </a:solidFill>
          <a:ln/>
        </p:spPr>
        <p:txBody>
          <a:bodyPr wrap="square" rtlCol="0" anchor="ctr"/>
          <a:lstStyle/>
          <a:p>
            <a:pPr algn="ctr" indent="0" marL="0">
              <a:buNone/>
            </a:pPr>
            <a:r>
              <a:rPr lang="en-US" sz="1100" b="1" dirty="0">
                <a:solidFill>
                  <a:srgbClr val="1A3A2A"/>
                </a:solidFill>
                <a:latin typeface="Arial" pitchFamily="34" charset="0"/>
                <a:ea typeface="Arial" pitchFamily="34" charset="-122"/>
                <a:cs typeface="Arial" pitchFamily="34" charset="-120"/>
              </a:rPr>
              <a:t>DO NOW</a:t>
            </a:r>
            <a:endParaRPr lang="en-US" sz="1100" dirty="0"/>
          </a:p>
        </p:txBody>
      </p:sp>
      <p:sp>
        <p:nvSpPr>
          <p:cNvPr id="4" name="Text 2"/>
          <p:cNvSpPr/>
          <p:nvPr/>
        </p:nvSpPr>
        <p:spPr>
          <a:xfrm>
            <a:off x="457200" y="731520"/>
            <a:ext cx="8534095" cy="914400"/>
          </a:xfrm>
          <a:prstGeom prst="rect">
            <a:avLst/>
          </a:prstGeom>
          <a:noFill/>
          <a:ln/>
        </p:spPr>
        <p:txBody>
          <a:bodyPr wrap="square" rtlCol="0" anchor="t">
            <a:normAutofit/>
          </a:bodyPr>
          <a:lstStyle/>
          <a:p>
            <a:pPr indent="0" marL="0">
              <a:buNone/>
            </a:pPr>
            <a:r>
              <a:rPr lang="en-US" sz="3200" b="1" dirty="0">
                <a:solidFill>
                  <a:srgbClr val="1A3A2A"/>
                </a:solidFill>
                <a:latin typeface="Arial" pitchFamily="34" charset="0"/>
                <a:ea typeface="Arial" pitchFamily="34" charset="-122"/>
                <a:cs typeface="Arial" pitchFamily="34" charset="-120"/>
              </a:rPr>
              <a:t>Do now</a:t>
            </a:r>
            <a:endParaRPr lang="en-US" sz="3200" dirty="0"/>
          </a:p>
        </p:txBody>
      </p:sp>
      <p:sp>
        <p:nvSpPr>
          <p:cNvPr id="5" name="Text 3"/>
          <p:cNvSpPr/>
          <p:nvPr/>
        </p:nvSpPr>
        <p:spPr>
          <a:xfrm>
            <a:off x="548640" y="1828800"/>
            <a:ext cx="8168335" cy="4389120"/>
          </a:xfrm>
          <a:prstGeom prst="rect">
            <a:avLst/>
          </a:prstGeom>
          <a:noFill/>
          <a:ln/>
        </p:spPr>
        <p:txBody>
          <a:bodyPr wrap="square" rtlCol="0" anchor="t">
            <a:normAutofit/>
          </a:bodyPr>
          <a:lstStyle/>
          <a:p>
            <a:pPr indent="0" marL="0">
              <a:buNone/>
            </a:pPr>
            <a:r>
              <a:rPr lang="en-US" sz="3000" dirty="0">
                <a:solidFill>
                  <a:srgbClr val="1A3A2A"/>
                </a:solidFill>
                <a:latin typeface="Arial" pitchFamily="34" charset="0"/>
                <a:ea typeface="Arial" pitchFamily="34" charset="-122"/>
                <a:cs typeface="Arial" pitchFamily="34" charset="-120"/>
              </a:rPr>
              <a:t>Flip a coin 10 times.</a:t>
            </a:r>
            <a:endParaRPr lang="en-US" sz="3000" dirty="0"/>
          </a:p>
          <a:p>
            <a:pPr indent="0" marL="0">
              <a:buNone/>
            </a:pPr>
            <a:endParaRPr lang="en-US" sz="3000" dirty="0"/>
          </a:p>
          <a:p>
            <a:pPr indent="0" marL="0">
              <a:buNone/>
            </a:pPr>
            <a:r>
              <a:rPr lang="en-US" sz="3000" dirty="0">
                <a:solidFill>
                  <a:srgbClr val="1A3A2A"/>
                </a:solidFill>
                <a:latin typeface="Arial" pitchFamily="34" charset="0"/>
                <a:ea typeface="Arial" pitchFamily="34" charset="-122"/>
                <a:cs typeface="Arial" pitchFamily="34" charset="-120"/>
              </a:rPr>
              <a:t>What if you get 7 and 3?</a:t>
            </a:r>
            <a:endParaRPr lang="en-US" sz="3000" dirty="0"/>
          </a:p>
          <a:p>
            <a:pPr indent="0" marL="0">
              <a:buNone/>
            </a:pPr>
            <a:endParaRPr lang="en-US" sz="3000" dirty="0"/>
          </a:p>
          <a:p>
            <a:pPr indent="0" marL="0">
              <a:buNone/>
            </a:pPr>
            <a:r>
              <a:rPr lang="en-US" sz="3000" dirty="0">
                <a:solidFill>
                  <a:srgbClr val="1A3A2A"/>
                </a:solidFill>
                <a:latin typeface="Arial" pitchFamily="34" charset="0"/>
                <a:ea typeface="Arial" pitchFamily="34" charset="-122"/>
                <a:cs typeface="Arial" pitchFamily="34" charset="-120"/>
              </a:rPr>
              <a:t>9 and 1?</a:t>
            </a:r>
            <a:endParaRPr lang="en-US" sz="3000" dirty="0"/>
          </a:p>
        </p:txBody>
      </p:sp>
      <p:sp>
        <p:nvSpPr>
          <p:cNvPr id="6" name="Shape 4"/>
          <p:cNvSpPr/>
          <p:nvPr/>
        </p:nvSpPr>
        <p:spPr>
          <a:xfrm>
            <a:off x="9174175" y="1920240"/>
            <a:ext cx="2377440" cy="2377440"/>
          </a:xfrm>
          <a:prstGeom prst="ellipse">
            <a:avLst/>
          </a:prstGeom>
          <a:solidFill>
            <a:srgbClr val="F0C33D"/>
          </a:solidFill>
          <a:ln w="25400">
            <a:solidFill>
              <a:srgbClr val="1A3A2A"/>
            </a:solidFill>
            <a:prstDash val="solid"/>
          </a:ln>
        </p:spPr>
      </p:sp>
      <p:sp>
        <p:nvSpPr>
          <p:cNvPr id="7" name="Text 5"/>
          <p:cNvSpPr/>
          <p:nvPr/>
        </p:nvSpPr>
        <p:spPr>
          <a:xfrm>
            <a:off x="9174175" y="1920240"/>
            <a:ext cx="2377440" cy="2377440"/>
          </a:xfrm>
          <a:prstGeom prst="rect">
            <a:avLst/>
          </a:prstGeom>
          <a:noFill/>
          <a:ln/>
        </p:spPr>
        <p:txBody>
          <a:bodyPr wrap="square" rtlCol="0" anchor="ctr"/>
          <a:lstStyle/>
          <a:p>
            <a:pPr algn="ctr" indent="0" marL="0">
              <a:buNone/>
            </a:pPr>
            <a:r>
              <a:rPr lang="en-US" sz="4400" b="1" dirty="0">
                <a:solidFill>
                  <a:srgbClr val="1A3A2A"/>
                </a:solidFill>
                <a:latin typeface="Arial" pitchFamily="34" charset="0"/>
                <a:ea typeface="Arial" pitchFamily="34" charset="-122"/>
                <a:cs typeface="Arial" pitchFamily="34" charset="-120"/>
              </a:rPr>
              <a:t>5:00</a:t>
            </a:r>
            <a:endParaRPr lang="en-US" sz="4400" dirty="0"/>
          </a:p>
          <a:p>
            <a:pPr algn="ctr" indent="0" marL="0">
              <a:buNone/>
            </a:pPr>
            <a:r>
              <a:rPr lang="en-US" sz="1400" dirty="0">
                <a:solidFill>
                  <a:srgbClr val="1A3A2A"/>
                </a:solidFill>
                <a:latin typeface="Arial" pitchFamily="34" charset="0"/>
                <a:ea typeface="Arial" pitchFamily="34" charset="-122"/>
                <a:cs typeface="Arial" pitchFamily="34" charset="-120"/>
              </a:rPr>
              <a:t>minutes</a:t>
            </a:r>
            <a:endParaRPr lang="en-US" sz="4400" dirty="0"/>
          </a:p>
        </p:txBody>
      </p:sp>
      <p:sp>
        <p:nvSpPr>
          <p:cNvPr id="8" name="Text 6"/>
          <p:cNvSpPr/>
          <p:nvPr/>
        </p:nvSpPr>
        <p:spPr>
          <a:xfrm>
            <a:off x="8899855" y="4434840"/>
            <a:ext cx="2926080" cy="365760"/>
          </a:xfrm>
          <a:prstGeom prst="rect">
            <a:avLst/>
          </a:prstGeom>
          <a:noFill/>
          <a:ln/>
        </p:spPr>
        <p:txBody>
          <a:bodyPr wrap="square" rtlCol="0" anchor="ctr"/>
          <a:lstStyle/>
          <a:p>
            <a:pPr algn="ctr" indent="0" marL="0">
              <a:buNone/>
            </a:pPr>
            <a:r>
              <a:rPr lang="en-US" sz="1200" dirty="0">
                <a:solidFill>
                  <a:srgbClr val="4A6859"/>
                </a:solidFill>
                <a:latin typeface="Arial" pitchFamily="34" charset="0"/>
                <a:ea typeface="Arial" pitchFamily="34" charset="-122"/>
                <a:cs typeface="Arial" pitchFamily="34" charset="-120"/>
              </a:rPr>
              <a:t>Start now: the timer is running.</a:t>
            </a:r>
            <a:endParaRPr lang="en-US" sz="1200" dirty="0"/>
          </a:p>
        </p:txBody>
      </p:sp>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2</a:t>
            </a:fld>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Text 0"/>
          <p:cNvSpPr/>
          <p:nvPr/>
        </p:nvSpPr>
        <p:spPr>
          <a:xfrm>
            <a:off x="8076895" y="6446520"/>
            <a:ext cx="3657600" cy="274320"/>
          </a:xfrm>
          <a:prstGeom prst="rect">
            <a:avLst/>
          </a:prstGeom>
          <a:noFill/>
          <a:ln/>
        </p:spPr>
        <p:txBody>
          <a:bodyPr wrap="square" rtlCol="0" anchor="ctr"/>
          <a:lstStyle/>
          <a:p>
            <a:pPr algn="r" indent="0" marL="0">
              <a:buNone/>
            </a:pPr>
            <a:r>
              <a:rPr lang="en-US" sz="1000" b="1" dirty="0">
                <a:solidFill>
                  <a:srgbClr val="1A8A55"/>
                </a:solidFill>
                <a:latin typeface="Arial" pitchFamily="34" charset="0"/>
                <a:ea typeface="Arial" pitchFamily="34" charset="-122"/>
                <a:cs typeface="Arial" pitchFamily="34" charset="-120"/>
              </a:rPr>
              <a:t>Minutes 5 to 17</a:t>
            </a:r>
            <a:endParaRPr lang="en-US" sz="1000" dirty="0"/>
          </a:p>
        </p:txBody>
      </p:sp>
      <p:sp>
        <p:nvSpPr>
          <p:cNvPr id="3" name="Text 1"/>
          <p:cNvSpPr/>
          <p:nvPr/>
        </p:nvSpPr>
        <p:spPr>
          <a:xfrm>
            <a:off x="457200" y="320040"/>
            <a:ext cx="1097280" cy="329184"/>
          </a:xfrm>
          <a:prstGeom prst="roundRect">
            <a:avLst>
              <a:gd name="adj" fmla="val 50000"/>
            </a:avLst>
          </a:prstGeom>
          <a:solidFill>
            <a:srgbClr val="E8F6EE"/>
          </a:solidFill>
          <a:ln/>
        </p:spPr>
        <p:txBody>
          <a:bodyPr wrap="square" rtlCol="0" anchor="ctr"/>
          <a:lstStyle/>
          <a:p>
            <a:pPr algn="ctr" indent="0" marL="0">
              <a:buNone/>
            </a:pPr>
            <a:r>
              <a:rPr lang="en-US" sz="1100" b="1" dirty="0">
                <a:solidFill>
                  <a:srgbClr val="1A3A2A"/>
                </a:solidFill>
                <a:latin typeface="Arial" pitchFamily="34" charset="0"/>
                <a:ea typeface="Arial" pitchFamily="34" charset="-122"/>
                <a:cs typeface="Arial" pitchFamily="34" charset="-120"/>
              </a:rPr>
              <a:t>STEP 2</a:t>
            </a:r>
            <a:endParaRPr lang="en-US" sz="1100" dirty="0"/>
          </a:p>
        </p:txBody>
      </p:sp>
      <p:sp>
        <p:nvSpPr>
          <p:cNvPr id="4" name="Text 2"/>
          <p:cNvSpPr/>
          <p:nvPr/>
        </p:nvSpPr>
        <p:spPr>
          <a:xfrm>
            <a:off x="1691640" y="320040"/>
            <a:ext cx="1097280" cy="329184"/>
          </a:xfrm>
          <a:prstGeom prst="roundRect">
            <a:avLst>
              <a:gd name="adj" fmla="val 50000"/>
            </a:avLst>
          </a:prstGeom>
          <a:solidFill>
            <a:srgbClr val="1A3A2A"/>
          </a:solidFill>
          <a:ln/>
        </p:spPr>
        <p:txBody>
          <a:bodyPr wrap="square" rtlCol="0" anchor="ctr"/>
          <a:lstStyle/>
          <a:p>
            <a:pPr algn="ctr" indent="0" marL="0">
              <a:buNone/>
            </a:pPr>
            <a:r>
              <a:rPr lang="en-US" sz="1100" b="1" dirty="0">
                <a:solidFill>
                  <a:srgbClr val="FBFDFB"/>
                </a:solidFill>
                <a:latin typeface="Arial" pitchFamily="34" charset="0"/>
                <a:ea typeface="Arial" pitchFamily="34" charset="-122"/>
                <a:cs typeface="Arial" pitchFamily="34" charset="-120"/>
              </a:rPr>
              <a:t>12 MIN</a:t>
            </a:r>
            <a:endParaRPr lang="en-US" sz="1100" dirty="0"/>
          </a:p>
        </p:txBody>
      </p:sp>
      <p:sp>
        <p:nvSpPr>
          <p:cNvPr id="5" name="Text 3"/>
          <p:cNvSpPr/>
          <p:nvPr/>
        </p:nvSpPr>
        <p:spPr>
          <a:xfrm>
            <a:off x="457200" y="731520"/>
            <a:ext cx="11277295" cy="914400"/>
          </a:xfrm>
          <a:prstGeom prst="rect">
            <a:avLst/>
          </a:prstGeom>
          <a:noFill/>
          <a:ln/>
        </p:spPr>
        <p:txBody>
          <a:bodyPr wrap="square" rtlCol="0" anchor="t">
            <a:normAutofit/>
          </a:bodyPr>
          <a:lstStyle/>
          <a:p>
            <a:pPr indent="0" marL="0">
              <a:buNone/>
            </a:pPr>
            <a:r>
              <a:rPr lang="en-US" sz="3200" b="1" dirty="0">
                <a:solidFill>
                  <a:srgbClr val="1A3A2A"/>
                </a:solidFill>
                <a:latin typeface="Arial" pitchFamily="34" charset="0"/>
                <a:ea typeface="Arial" pitchFamily="34" charset="-122"/>
                <a:cs typeface="Arial" pitchFamily="34" charset="-120"/>
              </a:rPr>
              <a:t>The five steps</a:t>
            </a:r>
            <a:endParaRPr lang="en-US" sz="3200" dirty="0"/>
          </a:p>
        </p:txBody>
      </p:sp>
      <p:sp>
        <p:nvSpPr>
          <p:cNvPr id="6" name="Text 4"/>
          <p:cNvSpPr/>
          <p:nvPr/>
        </p:nvSpPr>
        <p:spPr>
          <a:xfrm>
            <a:off x="640080" y="1920240"/>
            <a:ext cx="10911535" cy="4206240"/>
          </a:xfrm>
          <a:prstGeom prst="rect">
            <a:avLst/>
          </a:prstGeom>
          <a:noFill/>
          <a:ln/>
        </p:spPr>
        <p:txBody>
          <a:bodyPr wrap="square" rtlCol="0" anchor="t">
            <a:normAutofit/>
          </a:bodyPr>
          <a:lstStyle/>
          <a:p>
            <a:pPr marL="342900" indent="-342900">
              <a:spcAft>
                <a:spcPts val="800"/>
              </a:spcAft>
              <a:buSzPct val="100000"/>
              <a:buChar char="●"/>
            </a:pPr>
            <a:r>
              <a:rPr lang="en-US" sz="2600" dirty="0">
                <a:solidFill>
                  <a:srgbClr val="1A3A2A"/>
                </a:solidFill>
                <a:latin typeface="Arial" pitchFamily="34" charset="0"/>
                <a:ea typeface="Arial" pitchFamily="34" charset="-122"/>
                <a:cs typeface="Arial" pitchFamily="34" charset="-120"/>
              </a:rPr>
              <a:t>Chapter 15: Is it chance? The chi-squared test</a:t>
            </a:r>
            <a:endParaRPr lang="en-US" sz="2600" dirty="0"/>
          </a:p>
        </p:txBody>
      </p:sp>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3</a:t>
            </a:fld>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Text 0"/>
          <p:cNvSpPr/>
          <p:nvPr/>
        </p:nvSpPr>
        <p:spPr>
          <a:xfrm>
            <a:off x="8076895" y="6446520"/>
            <a:ext cx="3657600" cy="274320"/>
          </a:xfrm>
          <a:prstGeom prst="rect">
            <a:avLst/>
          </a:prstGeom>
          <a:noFill/>
          <a:ln/>
        </p:spPr>
        <p:txBody>
          <a:bodyPr wrap="square" rtlCol="0" anchor="ctr"/>
          <a:lstStyle/>
          <a:p>
            <a:pPr algn="r" indent="0" marL="0">
              <a:buNone/>
            </a:pPr>
            <a:r>
              <a:rPr lang="en-US" sz="1000" b="1" dirty="0">
                <a:solidFill>
                  <a:srgbClr val="1A8A55"/>
                </a:solidFill>
                <a:latin typeface="Arial" pitchFamily="34" charset="0"/>
                <a:ea typeface="Arial" pitchFamily="34" charset="-122"/>
                <a:cs typeface="Arial" pitchFamily="34" charset="-120"/>
              </a:rPr>
              <a:t>Minutes 5 to 17</a:t>
            </a:r>
            <a:endParaRPr lang="en-US" sz="1000" dirty="0"/>
          </a:p>
        </p:txBody>
      </p:sp>
      <p:sp>
        <p:nvSpPr>
          <p:cNvPr id="3" name="Text 1"/>
          <p:cNvSpPr/>
          <p:nvPr/>
        </p:nvSpPr>
        <p:spPr>
          <a:xfrm>
            <a:off x="457200" y="320040"/>
            <a:ext cx="1563624" cy="329184"/>
          </a:xfrm>
          <a:prstGeom prst="roundRect">
            <a:avLst>
              <a:gd name="adj" fmla="val 50000"/>
            </a:avLst>
          </a:prstGeom>
          <a:solidFill>
            <a:srgbClr val="F0C33D"/>
          </a:solidFill>
          <a:ln/>
        </p:spPr>
        <p:txBody>
          <a:bodyPr wrap="square" rtlCol="0" anchor="ctr"/>
          <a:lstStyle/>
          <a:p>
            <a:pPr algn="ctr" indent="0" marL="0">
              <a:buNone/>
            </a:pPr>
            <a:r>
              <a:rPr lang="en-US" sz="1100" b="1" dirty="0">
                <a:solidFill>
                  <a:srgbClr val="1A3A2A"/>
                </a:solidFill>
                <a:latin typeface="Arial" pitchFamily="34" charset="0"/>
                <a:ea typeface="Arial" pitchFamily="34" charset="-122"/>
                <a:cs typeface="Arial" pitchFamily="34" charset="-120"/>
              </a:rPr>
              <a:t>REMEMBER IT</a:t>
            </a:r>
            <a:endParaRPr lang="en-US" sz="1100" dirty="0"/>
          </a:p>
        </p:txBody>
      </p:sp>
      <p:sp>
        <p:nvSpPr>
          <p:cNvPr id="4" name="Text 2"/>
          <p:cNvSpPr/>
          <p:nvPr/>
        </p:nvSpPr>
        <p:spPr>
          <a:xfrm>
            <a:off x="457200" y="777240"/>
            <a:ext cx="11277295" cy="1051560"/>
          </a:xfrm>
          <a:prstGeom prst="rect">
            <a:avLst/>
          </a:prstGeom>
          <a:noFill/>
          <a:ln/>
        </p:spPr>
        <p:txBody>
          <a:bodyPr wrap="square" rtlCol="0" anchor="t">
            <a:normAutofit/>
          </a:bodyPr>
          <a:lstStyle/>
          <a:p>
            <a:pPr indent="0" marL="0">
              <a:buNone/>
            </a:pPr>
            <a:r>
              <a:rPr lang="en-US" sz="2600" b="1" dirty="0">
                <a:solidFill>
                  <a:srgbClr val="1A3A2A"/>
                </a:solidFill>
                <a:latin typeface="Arial" pitchFamily="34" charset="0"/>
                <a:ea typeface="Arial" pitchFamily="34" charset="-122"/>
                <a:cs typeface="Arial" pitchFamily="34" charset="-120"/>
              </a:rPr>
              <a:t>The five steps of a chi-squared test</a:t>
            </a:r>
            <a:endParaRPr lang="en-US" sz="2600" dirty="0"/>
          </a:p>
        </p:txBody>
      </p:sp>
      <p:sp>
        <p:nvSpPr>
          <p:cNvPr id="5" name="Shape 3"/>
          <p:cNvSpPr/>
          <p:nvPr/>
        </p:nvSpPr>
        <p:spPr>
          <a:xfrm>
            <a:off x="548640" y="1920240"/>
            <a:ext cx="2036003" cy="2011680"/>
          </a:xfrm>
          <a:prstGeom prst="roundRect">
            <a:avLst>
              <a:gd name="adj" fmla="val 5455"/>
            </a:avLst>
          </a:prstGeom>
          <a:solidFill>
            <a:srgbClr val="F0C33D"/>
          </a:solidFill>
          <a:ln w="19050">
            <a:solidFill>
              <a:srgbClr val="1A3A2A"/>
            </a:solidFill>
            <a:prstDash val="solid"/>
          </a:ln>
        </p:spPr>
      </p:sp>
      <p:sp>
        <p:nvSpPr>
          <p:cNvPr id="6" name="Text 4"/>
          <p:cNvSpPr/>
          <p:nvPr/>
        </p:nvSpPr>
        <p:spPr>
          <a:xfrm>
            <a:off x="548640" y="2011680"/>
            <a:ext cx="2036003" cy="1097280"/>
          </a:xfrm>
          <a:prstGeom prst="rect">
            <a:avLst/>
          </a:prstGeom>
          <a:noFill/>
          <a:ln/>
        </p:spPr>
        <p:txBody>
          <a:bodyPr wrap="square" rtlCol="0" anchor="ctr"/>
          <a:lstStyle/>
          <a:p>
            <a:pPr algn="ctr" indent="0" marL="0">
              <a:buNone/>
            </a:pPr>
            <a:r>
              <a:rPr lang="en-US" sz="6000" b="1" dirty="0">
                <a:solidFill>
                  <a:srgbClr val="1A3A2A"/>
                </a:solidFill>
                <a:latin typeface="Arial" pitchFamily="34" charset="0"/>
                <a:ea typeface="Arial" pitchFamily="34" charset="-122"/>
                <a:cs typeface="Arial" pitchFamily="34" charset="-120"/>
              </a:rPr>
              <a:t>H</a:t>
            </a:r>
            <a:endParaRPr lang="en-US" sz="6000" dirty="0"/>
          </a:p>
        </p:txBody>
      </p:sp>
      <p:sp>
        <p:nvSpPr>
          <p:cNvPr id="7" name="Text 5"/>
          <p:cNvSpPr/>
          <p:nvPr/>
        </p:nvSpPr>
        <p:spPr>
          <a:xfrm>
            <a:off x="548640" y="3108960"/>
            <a:ext cx="2036003" cy="640080"/>
          </a:xfrm>
          <a:prstGeom prst="rect">
            <a:avLst/>
          </a:prstGeom>
          <a:noFill/>
          <a:ln/>
        </p:spPr>
        <p:txBody>
          <a:bodyPr wrap="square" rtlCol="0" anchor="ctr">
            <a:normAutofit/>
          </a:bodyPr>
          <a:lstStyle/>
          <a:p>
            <a:pPr algn="ctr" indent="0" marL="0">
              <a:buNone/>
            </a:pPr>
            <a:r>
              <a:rPr lang="en-US" sz="1800" b="1" dirty="0">
                <a:solidFill>
                  <a:srgbClr val="1A3A2A"/>
                </a:solidFill>
                <a:latin typeface="Arial" pitchFamily="34" charset="0"/>
                <a:ea typeface="Arial" pitchFamily="34" charset="-122"/>
                <a:cs typeface="Arial" pitchFamily="34" charset="-120"/>
              </a:rPr>
              <a:t>Hungry</a:t>
            </a:r>
            <a:endParaRPr lang="en-US" sz="1800" dirty="0"/>
          </a:p>
        </p:txBody>
      </p:sp>
      <p:sp>
        <p:nvSpPr>
          <p:cNvPr id="8" name="Shape 6"/>
          <p:cNvSpPr/>
          <p:nvPr/>
        </p:nvSpPr>
        <p:spPr>
          <a:xfrm>
            <a:off x="2813243" y="1920240"/>
            <a:ext cx="2036003" cy="2011680"/>
          </a:xfrm>
          <a:prstGeom prst="roundRect">
            <a:avLst>
              <a:gd name="adj" fmla="val 5455"/>
            </a:avLst>
          </a:prstGeom>
          <a:solidFill>
            <a:srgbClr val="F0C33D"/>
          </a:solidFill>
          <a:ln w="19050">
            <a:solidFill>
              <a:srgbClr val="1A3A2A"/>
            </a:solidFill>
            <a:prstDash val="solid"/>
          </a:ln>
        </p:spPr>
      </p:sp>
      <p:sp>
        <p:nvSpPr>
          <p:cNvPr id="9" name="Text 7"/>
          <p:cNvSpPr/>
          <p:nvPr/>
        </p:nvSpPr>
        <p:spPr>
          <a:xfrm>
            <a:off x="2813243" y="2011680"/>
            <a:ext cx="2036003" cy="1097280"/>
          </a:xfrm>
          <a:prstGeom prst="rect">
            <a:avLst/>
          </a:prstGeom>
          <a:noFill/>
          <a:ln/>
        </p:spPr>
        <p:txBody>
          <a:bodyPr wrap="square" rtlCol="0" anchor="ctr"/>
          <a:lstStyle/>
          <a:p>
            <a:pPr algn="ctr" indent="0" marL="0">
              <a:buNone/>
            </a:pPr>
            <a:r>
              <a:rPr lang="en-US" sz="6000" b="1" dirty="0">
                <a:solidFill>
                  <a:srgbClr val="1A3A2A"/>
                </a:solidFill>
                <a:latin typeface="Arial" pitchFamily="34" charset="0"/>
                <a:ea typeface="Arial" pitchFamily="34" charset="-122"/>
                <a:cs typeface="Arial" pitchFamily="34" charset="-120"/>
              </a:rPr>
              <a:t>E</a:t>
            </a:r>
            <a:endParaRPr lang="en-US" sz="6000" dirty="0"/>
          </a:p>
        </p:txBody>
      </p:sp>
      <p:sp>
        <p:nvSpPr>
          <p:cNvPr id="10" name="Text 8"/>
          <p:cNvSpPr/>
          <p:nvPr/>
        </p:nvSpPr>
        <p:spPr>
          <a:xfrm>
            <a:off x="2813243" y="3108960"/>
            <a:ext cx="2036003" cy="640080"/>
          </a:xfrm>
          <a:prstGeom prst="rect">
            <a:avLst/>
          </a:prstGeom>
          <a:noFill/>
          <a:ln/>
        </p:spPr>
        <p:txBody>
          <a:bodyPr wrap="square" rtlCol="0" anchor="ctr">
            <a:normAutofit/>
          </a:bodyPr>
          <a:lstStyle/>
          <a:p>
            <a:pPr algn="ctr" indent="0" marL="0">
              <a:buNone/>
            </a:pPr>
            <a:r>
              <a:rPr lang="en-US" sz="1800" b="1" dirty="0">
                <a:solidFill>
                  <a:srgbClr val="1A3A2A"/>
                </a:solidFill>
                <a:latin typeface="Arial" pitchFamily="34" charset="0"/>
                <a:ea typeface="Arial" pitchFamily="34" charset="-122"/>
                <a:cs typeface="Arial" pitchFamily="34" charset="-120"/>
              </a:rPr>
              <a:t>Elves</a:t>
            </a:r>
            <a:endParaRPr lang="en-US" sz="1800" dirty="0"/>
          </a:p>
        </p:txBody>
      </p:sp>
      <p:sp>
        <p:nvSpPr>
          <p:cNvPr id="11" name="Shape 9"/>
          <p:cNvSpPr/>
          <p:nvPr/>
        </p:nvSpPr>
        <p:spPr>
          <a:xfrm>
            <a:off x="5077846" y="1920240"/>
            <a:ext cx="2036003" cy="2011680"/>
          </a:xfrm>
          <a:prstGeom prst="roundRect">
            <a:avLst>
              <a:gd name="adj" fmla="val 5455"/>
            </a:avLst>
          </a:prstGeom>
          <a:solidFill>
            <a:srgbClr val="F0C33D"/>
          </a:solidFill>
          <a:ln w="19050">
            <a:solidFill>
              <a:srgbClr val="1A3A2A"/>
            </a:solidFill>
            <a:prstDash val="solid"/>
          </a:ln>
        </p:spPr>
      </p:sp>
      <p:sp>
        <p:nvSpPr>
          <p:cNvPr id="12" name="Text 10"/>
          <p:cNvSpPr/>
          <p:nvPr/>
        </p:nvSpPr>
        <p:spPr>
          <a:xfrm>
            <a:off x="5077846" y="2011680"/>
            <a:ext cx="2036003" cy="1097280"/>
          </a:xfrm>
          <a:prstGeom prst="rect">
            <a:avLst/>
          </a:prstGeom>
          <a:noFill/>
          <a:ln/>
        </p:spPr>
        <p:txBody>
          <a:bodyPr wrap="square" rtlCol="0" anchor="ctr"/>
          <a:lstStyle/>
          <a:p>
            <a:pPr algn="ctr" indent="0" marL="0">
              <a:buNone/>
            </a:pPr>
            <a:r>
              <a:rPr lang="en-US" sz="6000" b="1" dirty="0">
                <a:solidFill>
                  <a:srgbClr val="1A3A2A"/>
                </a:solidFill>
                <a:latin typeface="Arial" pitchFamily="34" charset="0"/>
                <a:ea typeface="Arial" pitchFamily="34" charset="-122"/>
                <a:cs typeface="Arial" pitchFamily="34" charset="-120"/>
              </a:rPr>
              <a:t>C</a:t>
            </a:r>
            <a:endParaRPr lang="en-US" sz="6000" dirty="0"/>
          </a:p>
        </p:txBody>
      </p:sp>
      <p:sp>
        <p:nvSpPr>
          <p:cNvPr id="13" name="Text 11"/>
          <p:cNvSpPr/>
          <p:nvPr/>
        </p:nvSpPr>
        <p:spPr>
          <a:xfrm>
            <a:off x="5077846" y="3108960"/>
            <a:ext cx="2036003" cy="640080"/>
          </a:xfrm>
          <a:prstGeom prst="rect">
            <a:avLst/>
          </a:prstGeom>
          <a:noFill/>
          <a:ln/>
        </p:spPr>
        <p:txBody>
          <a:bodyPr wrap="square" rtlCol="0" anchor="ctr">
            <a:normAutofit/>
          </a:bodyPr>
          <a:lstStyle/>
          <a:p>
            <a:pPr algn="ctr" indent="0" marL="0">
              <a:buNone/>
            </a:pPr>
            <a:r>
              <a:rPr lang="en-US" sz="1800" b="1" dirty="0">
                <a:solidFill>
                  <a:srgbClr val="1A3A2A"/>
                </a:solidFill>
                <a:latin typeface="Arial" pitchFamily="34" charset="0"/>
                <a:ea typeface="Arial" pitchFamily="34" charset="-122"/>
                <a:cs typeface="Arial" pitchFamily="34" charset="-120"/>
              </a:rPr>
              <a:t>Cook</a:t>
            </a:r>
            <a:endParaRPr lang="en-US" sz="1800" dirty="0"/>
          </a:p>
        </p:txBody>
      </p:sp>
      <p:sp>
        <p:nvSpPr>
          <p:cNvPr id="14" name="Shape 12"/>
          <p:cNvSpPr/>
          <p:nvPr/>
        </p:nvSpPr>
        <p:spPr>
          <a:xfrm>
            <a:off x="7342449" y="1920240"/>
            <a:ext cx="2036003" cy="2011680"/>
          </a:xfrm>
          <a:prstGeom prst="roundRect">
            <a:avLst>
              <a:gd name="adj" fmla="val 5455"/>
            </a:avLst>
          </a:prstGeom>
          <a:solidFill>
            <a:srgbClr val="F0C33D"/>
          </a:solidFill>
          <a:ln w="19050">
            <a:solidFill>
              <a:srgbClr val="1A3A2A"/>
            </a:solidFill>
            <a:prstDash val="solid"/>
          </a:ln>
        </p:spPr>
      </p:sp>
      <p:sp>
        <p:nvSpPr>
          <p:cNvPr id="15" name="Text 13"/>
          <p:cNvSpPr/>
          <p:nvPr/>
        </p:nvSpPr>
        <p:spPr>
          <a:xfrm>
            <a:off x="7342449" y="2011680"/>
            <a:ext cx="2036003" cy="1097280"/>
          </a:xfrm>
          <a:prstGeom prst="rect">
            <a:avLst/>
          </a:prstGeom>
          <a:noFill/>
          <a:ln/>
        </p:spPr>
        <p:txBody>
          <a:bodyPr wrap="square" rtlCol="0" anchor="ctr"/>
          <a:lstStyle/>
          <a:p>
            <a:pPr algn="ctr" indent="0" marL="0">
              <a:buNone/>
            </a:pPr>
            <a:r>
              <a:rPr lang="en-US" sz="6000" b="1" dirty="0">
                <a:solidFill>
                  <a:srgbClr val="1A3A2A"/>
                </a:solidFill>
                <a:latin typeface="Arial" pitchFamily="34" charset="0"/>
                <a:ea typeface="Arial" pitchFamily="34" charset="-122"/>
                <a:cs typeface="Arial" pitchFamily="34" charset="-120"/>
              </a:rPr>
              <a:t>D</a:t>
            </a:r>
            <a:endParaRPr lang="en-US" sz="6000" dirty="0"/>
          </a:p>
        </p:txBody>
      </p:sp>
      <p:sp>
        <p:nvSpPr>
          <p:cNvPr id="16" name="Text 14"/>
          <p:cNvSpPr/>
          <p:nvPr/>
        </p:nvSpPr>
        <p:spPr>
          <a:xfrm>
            <a:off x="7342449" y="3108960"/>
            <a:ext cx="2036003" cy="640080"/>
          </a:xfrm>
          <a:prstGeom prst="rect">
            <a:avLst/>
          </a:prstGeom>
          <a:noFill/>
          <a:ln/>
        </p:spPr>
        <p:txBody>
          <a:bodyPr wrap="square" rtlCol="0" anchor="ctr">
            <a:normAutofit/>
          </a:bodyPr>
          <a:lstStyle/>
          <a:p>
            <a:pPr algn="ctr" indent="0" marL="0">
              <a:buNone/>
            </a:pPr>
            <a:r>
              <a:rPr lang="en-US" sz="1800" b="1" dirty="0">
                <a:solidFill>
                  <a:srgbClr val="1A3A2A"/>
                </a:solidFill>
                <a:latin typeface="Arial" pitchFamily="34" charset="0"/>
                <a:ea typeface="Arial" pitchFamily="34" charset="-122"/>
                <a:cs typeface="Arial" pitchFamily="34" charset="-120"/>
              </a:rPr>
              <a:t>Delicious</a:t>
            </a:r>
            <a:endParaRPr lang="en-US" sz="1800" dirty="0"/>
          </a:p>
        </p:txBody>
      </p:sp>
      <p:sp>
        <p:nvSpPr>
          <p:cNvPr id="17" name="Shape 15"/>
          <p:cNvSpPr/>
          <p:nvPr/>
        </p:nvSpPr>
        <p:spPr>
          <a:xfrm>
            <a:off x="9607052" y="1920240"/>
            <a:ext cx="2036003" cy="2011680"/>
          </a:xfrm>
          <a:prstGeom prst="roundRect">
            <a:avLst>
              <a:gd name="adj" fmla="val 5455"/>
            </a:avLst>
          </a:prstGeom>
          <a:solidFill>
            <a:srgbClr val="F0C33D"/>
          </a:solidFill>
          <a:ln w="19050">
            <a:solidFill>
              <a:srgbClr val="1A3A2A"/>
            </a:solidFill>
            <a:prstDash val="solid"/>
          </a:ln>
        </p:spPr>
      </p:sp>
      <p:sp>
        <p:nvSpPr>
          <p:cNvPr id="18" name="Text 16"/>
          <p:cNvSpPr/>
          <p:nvPr/>
        </p:nvSpPr>
        <p:spPr>
          <a:xfrm>
            <a:off x="9607052" y="2011680"/>
            <a:ext cx="2036003" cy="1097280"/>
          </a:xfrm>
          <a:prstGeom prst="rect">
            <a:avLst/>
          </a:prstGeom>
          <a:noFill/>
          <a:ln/>
        </p:spPr>
        <p:txBody>
          <a:bodyPr wrap="square" rtlCol="0" anchor="ctr"/>
          <a:lstStyle/>
          <a:p>
            <a:pPr algn="ctr" indent="0" marL="0">
              <a:buNone/>
            </a:pPr>
            <a:r>
              <a:rPr lang="en-US" sz="6000" b="1" dirty="0">
                <a:solidFill>
                  <a:srgbClr val="1A3A2A"/>
                </a:solidFill>
                <a:latin typeface="Arial" pitchFamily="34" charset="0"/>
                <a:ea typeface="Arial" pitchFamily="34" charset="-122"/>
                <a:cs typeface="Arial" pitchFamily="34" charset="-120"/>
              </a:rPr>
              <a:t>C</a:t>
            </a:r>
            <a:endParaRPr lang="en-US" sz="6000" dirty="0"/>
          </a:p>
        </p:txBody>
      </p:sp>
      <p:sp>
        <p:nvSpPr>
          <p:cNvPr id="19" name="Text 17"/>
          <p:cNvSpPr/>
          <p:nvPr/>
        </p:nvSpPr>
        <p:spPr>
          <a:xfrm>
            <a:off x="9607052" y="3108960"/>
            <a:ext cx="2036003" cy="640080"/>
          </a:xfrm>
          <a:prstGeom prst="rect">
            <a:avLst/>
          </a:prstGeom>
          <a:noFill/>
          <a:ln/>
        </p:spPr>
        <p:txBody>
          <a:bodyPr wrap="square" rtlCol="0" anchor="ctr">
            <a:normAutofit/>
          </a:bodyPr>
          <a:lstStyle/>
          <a:p>
            <a:pPr algn="ctr" indent="0" marL="0">
              <a:buNone/>
            </a:pPr>
            <a:r>
              <a:rPr lang="en-US" sz="1800" b="1" dirty="0">
                <a:solidFill>
                  <a:srgbClr val="1A3A2A"/>
                </a:solidFill>
                <a:latin typeface="Arial" pitchFamily="34" charset="0"/>
                <a:ea typeface="Arial" pitchFamily="34" charset="-122"/>
                <a:cs typeface="Arial" pitchFamily="34" charset="-120"/>
              </a:rPr>
              <a:t>Cakes</a:t>
            </a:r>
            <a:endParaRPr lang="en-US" sz="1800" dirty="0"/>
          </a:p>
        </p:txBody>
      </p:sp>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4</a:t>
            </a:fld>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Text 0"/>
          <p:cNvSpPr/>
          <p:nvPr/>
        </p:nvSpPr>
        <p:spPr>
          <a:xfrm>
            <a:off x="8076895" y="6446520"/>
            <a:ext cx="3657600" cy="274320"/>
          </a:xfrm>
          <a:prstGeom prst="rect">
            <a:avLst/>
          </a:prstGeom>
          <a:noFill/>
          <a:ln/>
        </p:spPr>
        <p:txBody>
          <a:bodyPr wrap="square" rtlCol="0" anchor="ctr"/>
          <a:lstStyle/>
          <a:p>
            <a:pPr algn="r" indent="0" marL="0">
              <a:buNone/>
            </a:pPr>
            <a:r>
              <a:rPr lang="en-US" sz="1000" b="1" dirty="0">
                <a:solidFill>
                  <a:srgbClr val="1A8A55"/>
                </a:solidFill>
                <a:latin typeface="Arial" pitchFamily="34" charset="0"/>
                <a:ea typeface="Arial" pitchFamily="34" charset="-122"/>
                <a:cs typeface="Arial" pitchFamily="34" charset="-120"/>
              </a:rPr>
              <a:t>Minutes 5 to 17</a:t>
            </a:r>
            <a:endParaRPr lang="en-US" sz="1000" dirty="0"/>
          </a:p>
        </p:txBody>
      </p:sp>
      <p:sp>
        <p:nvSpPr>
          <p:cNvPr id="3" name="Text 1"/>
          <p:cNvSpPr/>
          <p:nvPr/>
        </p:nvSpPr>
        <p:spPr>
          <a:xfrm>
            <a:off x="457200" y="320040"/>
            <a:ext cx="1563624" cy="329184"/>
          </a:xfrm>
          <a:prstGeom prst="roundRect">
            <a:avLst>
              <a:gd name="adj" fmla="val 50000"/>
            </a:avLst>
          </a:prstGeom>
          <a:solidFill>
            <a:srgbClr val="F0C33D"/>
          </a:solidFill>
          <a:ln/>
        </p:spPr>
        <p:txBody>
          <a:bodyPr wrap="square" rtlCol="0" anchor="ctr"/>
          <a:lstStyle/>
          <a:p>
            <a:pPr algn="ctr" indent="0" marL="0">
              <a:buNone/>
            </a:pPr>
            <a:r>
              <a:rPr lang="en-US" sz="1100" b="1" dirty="0">
                <a:solidFill>
                  <a:srgbClr val="1A3A2A"/>
                </a:solidFill>
                <a:latin typeface="Arial" pitchFamily="34" charset="0"/>
                <a:ea typeface="Arial" pitchFamily="34" charset="-122"/>
                <a:cs typeface="Arial" pitchFamily="34" charset="-120"/>
              </a:rPr>
              <a:t>REMEMBER IT</a:t>
            </a:r>
            <a:endParaRPr lang="en-US" sz="1100" dirty="0"/>
          </a:p>
        </p:txBody>
      </p:sp>
      <p:sp>
        <p:nvSpPr>
          <p:cNvPr id="4" name="Text 2"/>
          <p:cNvSpPr/>
          <p:nvPr/>
        </p:nvSpPr>
        <p:spPr>
          <a:xfrm>
            <a:off x="457200" y="777240"/>
            <a:ext cx="11277295" cy="1051560"/>
          </a:xfrm>
          <a:prstGeom prst="rect">
            <a:avLst/>
          </a:prstGeom>
          <a:noFill/>
          <a:ln/>
        </p:spPr>
        <p:txBody>
          <a:bodyPr wrap="square" rtlCol="0" anchor="t">
            <a:normAutofit/>
          </a:bodyPr>
          <a:lstStyle/>
          <a:p>
            <a:pPr indent="0" marL="0">
              <a:buNone/>
            </a:pPr>
            <a:r>
              <a:rPr lang="en-US" sz="2600" b="1" dirty="0">
                <a:solidFill>
                  <a:srgbClr val="1A3A2A"/>
                </a:solidFill>
                <a:latin typeface="Arial" pitchFamily="34" charset="0"/>
                <a:ea typeface="Arial" pitchFamily="34" charset="-122"/>
                <a:cs typeface="Arial" pitchFamily="34" charset="-120"/>
              </a:rPr>
              <a:t>The five steps of a chi-squared test</a:t>
            </a:r>
            <a:endParaRPr lang="en-US" sz="2600" dirty="0"/>
          </a:p>
        </p:txBody>
      </p:sp>
      <p:sp>
        <p:nvSpPr>
          <p:cNvPr id="5" name="Shape 3"/>
          <p:cNvSpPr/>
          <p:nvPr/>
        </p:nvSpPr>
        <p:spPr>
          <a:xfrm>
            <a:off x="548640" y="1920240"/>
            <a:ext cx="2036003" cy="2011680"/>
          </a:xfrm>
          <a:prstGeom prst="roundRect">
            <a:avLst>
              <a:gd name="adj" fmla="val 5455"/>
            </a:avLst>
          </a:prstGeom>
          <a:solidFill>
            <a:srgbClr val="F0C33D"/>
          </a:solidFill>
          <a:ln w="19050">
            <a:solidFill>
              <a:srgbClr val="1A3A2A"/>
            </a:solidFill>
            <a:prstDash val="solid"/>
          </a:ln>
        </p:spPr>
      </p:sp>
      <p:sp>
        <p:nvSpPr>
          <p:cNvPr id="6" name="Text 4"/>
          <p:cNvSpPr/>
          <p:nvPr/>
        </p:nvSpPr>
        <p:spPr>
          <a:xfrm>
            <a:off x="548640" y="2011680"/>
            <a:ext cx="2036003" cy="1097280"/>
          </a:xfrm>
          <a:prstGeom prst="rect">
            <a:avLst/>
          </a:prstGeom>
          <a:noFill/>
          <a:ln/>
        </p:spPr>
        <p:txBody>
          <a:bodyPr wrap="square" rtlCol="0" anchor="ctr"/>
          <a:lstStyle/>
          <a:p>
            <a:pPr algn="ctr" indent="0" marL="0">
              <a:buNone/>
            </a:pPr>
            <a:r>
              <a:rPr lang="en-US" sz="6000" b="1" dirty="0">
                <a:solidFill>
                  <a:srgbClr val="1A3A2A"/>
                </a:solidFill>
                <a:latin typeface="Arial" pitchFamily="34" charset="0"/>
                <a:ea typeface="Arial" pitchFamily="34" charset="-122"/>
                <a:cs typeface="Arial" pitchFamily="34" charset="-120"/>
              </a:rPr>
              <a:t>H</a:t>
            </a:r>
            <a:endParaRPr lang="en-US" sz="6000" dirty="0"/>
          </a:p>
        </p:txBody>
      </p:sp>
      <p:sp>
        <p:nvSpPr>
          <p:cNvPr id="7" name="Text 5"/>
          <p:cNvSpPr/>
          <p:nvPr/>
        </p:nvSpPr>
        <p:spPr>
          <a:xfrm>
            <a:off x="548640" y="3108960"/>
            <a:ext cx="2036003" cy="640080"/>
          </a:xfrm>
          <a:prstGeom prst="rect">
            <a:avLst/>
          </a:prstGeom>
          <a:noFill/>
          <a:ln/>
        </p:spPr>
        <p:txBody>
          <a:bodyPr wrap="square" rtlCol="0" anchor="ctr">
            <a:normAutofit/>
          </a:bodyPr>
          <a:lstStyle/>
          <a:p>
            <a:pPr algn="ctr" indent="0" marL="0">
              <a:buNone/>
            </a:pPr>
            <a:r>
              <a:rPr lang="en-US" sz="1800" b="1" dirty="0">
                <a:solidFill>
                  <a:srgbClr val="1A3A2A"/>
                </a:solidFill>
                <a:latin typeface="Arial" pitchFamily="34" charset="0"/>
                <a:ea typeface="Arial" pitchFamily="34" charset="-122"/>
                <a:cs typeface="Arial" pitchFamily="34" charset="-120"/>
              </a:rPr>
              <a:t>Hungry</a:t>
            </a:r>
            <a:endParaRPr lang="en-US" sz="1800" dirty="0"/>
          </a:p>
        </p:txBody>
      </p:sp>
      <p:sp>
        <p:nvSpPr>
          <p:cNvPr id="8" name="Text 6"/>
          <p:cNvSpPr/>
          <p:nvPr/>
        </p:nvSpPr>
        <p:spPr>
          <a:xfrm>
            <a:off x="548640" y="4114800"/>
            <a:ext cx="2036003" cy="594360"/>
          </a:xfrm>
          <a:prstGeom prst="rect">
            <a:avLst/>
          </a:prstGeom>
          <a:noFill/>
          <a:ln/>
        </p:spPr>
        <p:txBody>
          <a:bodyPr wrap="square" rtlCol="0" anchor="ctr">
            <a:normAutofit/>
          </a:bodyPr>
          <a:lstStyle/>
          <a:p>
            <a:pPr algn="ctr" indent="0" marL="0">
              <a:buNone/>
            </a:pPr>
            <a:r>
              <a:rPr lang="en-US" sz="1800" b="1" dirty="0">
                <a:solidFill>
                  <a:srgbClr val="1A3A2A"/>
                </a:solidFill>
                <a:latin typeface="Arial" pitchFamily="34" charset="0"/>
                <a:ea typeface="Arial" pitchFamily="34" charset="-122"/>
                <a:cs typeface="Arial" pitchFamily="34" charset="-120"/>
              </a:rPr>
              <a:t>Hypotheses</a:t>
            </a:r>
            <a:endParaRPr lang="en-US" sz="1800" dirty="0"/>
          </a:p>
        </p:txBody>
      </p:sp>
      <p:sp>
        <p:nvSpPr>
          <p:cNvPr id="9" name="Text 7"/>
          <p:cNvSpPr/>
          <p:nvPr/>
        </p:nvSpPr>
        <p:spPr>
          <a:xfrm>
            <a:off x="548640" y="4709160"/>
            <a:ext cx="2036003" cy="1097280"/>
          </a:xfrm>
          <a:prstGeom prst="rect">
            <a:avLst/>
          </a:prstGeom>
          <a:noFill/>
          <a:ln/>
        </p:spPr>
        <p:txBody>
          <a:bodyPr wrap="square" rtlCol="0" anchor="t">
            <a:normAutofit/>
          </a:bodyPr>
          <a:lstStyle/>
          <a:p>
            <a:pPr algn="ctr" indent="0" marL="0">
              <a:buNone/>
            </a:pPr>
            <a:r>
              <a:rPr lang="en-US" sz="1300" dirty="0">
                <a:solidFill>
                  <a:srgbClr val="4A6859"/>
                </a:solidFill>
                <a:latin typeface="Arial" pitchFamily="34" charset="0"/>
                <a:ea typeface="Arial" pitchFamily="34" charset="-122"/>
                <a:cs typeface="Arial" pitchFamily="34" charset="-120"/>
              </a:rPr>
              <a:t>state the null and the alternative</a:t>
            </a:r>
            <a:endParaRPr lang="en-US" sz="1300" dirty="0"/>
          </a:p>
        </p:txBody>
      </p:sp>
      <p:sp>
        <p:nvSpPr>
          <p:cNvPr id="10" name="Shape 8"/>
          <p:cNvSpPr/>
          <p:nvPr/>
        </p:nvSpPr>
        <p:spPr>
          <a:xfrm>
            <a:off x="2813243" y="1920240"/>
            <a:ext cx="2036003" cy="2011680"/>
          </a:xfrm>
          <a:prstGeom prst="roundRect">
            <a:avLst>
              <a:gd name="adj" fmla="val 5455"/>
            </a:avLst>
          </a:prstGeom>
          <a:solidFill>
            <a:srgbClr val="F0C33D"/>
          </a:solidFill>
          <a:ln w="19050">
            <a:solidFill>
              <a:srgbClr val="1A3A2A"/>
            </a:solidFill>
            <a:prstDash val="solid"/>
          </a:ln>
        </p:spPr>
      </p:sp>
      <p:sp>
        <p:nvSpPr>
          <p:cNvPr id="11" name="Text 9"/>
          <p:cNvSpPr/>
          <p:nvPr/>
        </p:nvSpPr>
        <p:spPr>
          <a:xfrm>
            <a:off x="2813243" y="2011680"/>
            <a:ext cx="2036003" cy="1097280"/>
          </a:xfrm>
          <a:prstGeom prst="rect">
            <a:avLst/>
          </a:prstGeom>
          <a:noFill/>
          <a:ln/>
        </p:spPr>
        <p:txBody>
          <a:bodyPr wrap="square" rtlCol="0" anchor="ctr"/>
          <a:lstStyle/>
          <a:p>
            <a:pPr algn="ctr" indent="0" marL="0">
              <a:buNone/>
            </a:pPr>
            <a:r>
              <a:rPr lang="en-US" sz="6000" b="1" dirty="0">
                <a:solidFill>
                  <a:srgbClr val="1A3A2A"/>
                </a:solidFill>
                <a:latin typeface="Arial" pitchFamily="34" charset="0"/>
                <a:ea typeface="Arial" pitchFamily="34" charset="-122"/>
                <a:cs typeface="Arial" pitchFamily="34" charset="-120"/>
              </a:rPr>
              <a:t>E</a:t>
            </a:r>
            <a:endParaRPr lang="en-US" sz="6000" dirty="0"/>
          </a:p>
        </p:txBody>
      </p:sp>
      <p:sp>
        <p:nvSpPr>
          <p:cNvPr id="12" name="Text 10"/>
          <p:cNvSpPr/>
          <p:nvPr/>
        </p:nvSpPr>
        <p:spPr>
          <a:xfrm>
            <a:off x="2813243" y="3108960"/>
            <a:ext cx="2036003" cy="640080"/>
          </a:xfrm>
          <a:prstGeom prst="rect">
            <a:avLst/>
          </a:prstGeom>
          <a:noFill/>
          <a:ln/>
        </p:spPr>
        <p:txBody>
          <a:bodyPr wrap="square" rtlCol="0" anchor="ctr">
            <a:normAutofit/>
          </a:bodyPr>
          <a:lstStyle/>
          <a:p>
            <a:pPr algn="ctr" indent="0" marL="0">
              <a:buNone/>
            </a:pPr>
            <a:r>
              <a:rPr lang="en-US" sz="1800" b="1" dirty="0">
                <a:solidFill>
                  <a:srgbClr val="1A3A2A"/>
                </a:solidFill>
                <a:latin typeface="Arial" pitchFamily="34" charset="0"/>
                <a:ea typeface="Arial" pitchFamily="34" charset="-122"/>
                <a:cs typeface="Arial" pitchFamily="34" charset="-120"/>
              </a:rPr>
              <a:t>Elves</a:t>
            </a:r>
            <a:endParaRPr lang="en-US" sz="1800" dirty="0"/>
          </a:p>
        </p:txBody>
      </p:sp>
      <p:sp>
        <p:nvSpPr>
          <p:cNvPr id="13" name="Text 11"/>
          <p:cNvSpPr/>
          <p:nvPr/>
        </p:nvSpPr>
        <p:spPr>
          <a:xfrm>
            <a:off x="2813243" y="4114800"/>
            <a:ext cx="2036003" cy="594360"/>
          </a:xfrm>
          <a:prstGeom prst="rect">
            <a:avLst/>
          </a:prstGeom>
          <a:noFill/>
          <a:ln/>
        </p:spPr>
        <p:txBody>
          <a:bodyPr wrap="square" rtlCol="0" anchor="ctr">
            <a:normAutofit/>
          </a:bodyPr>
          <a:lstStyle/>
          <a:p>
            <a:pPr algn="ctr" indent="0" marL="0">
              <a:buNone/>
            </a:pPr>
            <a:r>
              <a:rPr lang="en-US" sz="1800" b="1" dirty="0">
                <a:solidFill>
                  <a:srgbClr val="1A3A2A"/>
                </a:solidFill>
                <a:latin typeface="Arial" pitchFamily="34" charset="0"/>
                <a:ea typeface="Arial" pitchFamily="34" charset="-122"/>
                <a:cs typeface="Arial" pitchFamily="34" charset="-120"/>
              </a:rPr>
              <a:t>Expected</a:t>
            </a:r>
            <a:endParaRPr lang="en-US" sz="1800" dirty="0"/>
          </a:p>
        </p:txBody>
      </p:sp>
      <p:sp>
        <p:nvSpPr>
          <p:cNvPr id="14" name="Text 12"/>
          <p:cNvSpPr/>
          <p:nvPr/>
        </p:nvSpPr>
        <p:spPr>
          <a:xfrm>
            <a:off x="2813243" y="4709160"/>
            <a:ext cx="2036003" cy="1097280"/>
          </a:xfrm>
          <a:prstGeom prst="rect">
            <a:avLst/>
          </a:prstGeom>
          <a:noFill/>
          <a:ln/>
        </p:spPr>
        <p:txBody>
          <a:bodyPr wrap="square" rtlCol="0" anchor="t">
            <a:normAutofit/>
          </a:bodyPr>
          <a:lstStyle/>
          <a:p>
            <a:pPr algn="ctr" indent="0" marL="0">
              <a:buNone/>
            </a:pPr>
            <a:r>
              <a:rPr lang="en-US" sz="1300" dirty="0">
                <a:solidFill>
                  <a:srgbClr val="4A6859"/>
                </a:solidFill>
                <a:latin typeface="Arial" pitchFamily="34" charset="0"/>
                <a:ea typeface="Arial" pitchFamily="34" charset="-122"/>
                <a:cs typeface="Arial" pitchFamily="34" charset="-120"/>
              </a:rPr>
              <a:t>work out the expected counts</a:t>
            </a:r>
            <a:endParaRPr lang="en-US" sz="1300" dirty="0"/>
          </a:p>
        </p:txBody>
      </p:sp>
      <p:sp>
        <p:nvSpPr>
          <p:cNvPr id="15" name="Shape 13"/>
          <p:cNvSpPr/>
          <p:nvPr/>
        </p:nvSpPr>
        <p:spPr>
          <a:xfrm>
            <a:off x="5077846" y="1920240"/>
            <a:ext cx="2036003" cy="2011680"/>
          </a:xfrm>
          <a:prstGeom prst="roundRect">
            <a:avLst>
              <a:gd name="adj" fmla="val 5455"/>
            </a:avLst>
          </a:prstGeom>
          <a:solidFill>
            <a:srgbClr val="F0C33D"/>
          </a:solidFill>
          <a:ln w="19050">
            <a:solidFill>
              <a:srgbClr val="1A3A2A"/>
            </a:solidFill>
            <a:prstDash val="solid"/>
          </a:ln>
        </p:spPr>
      </p:sp>
      <p:sp>
        <p:nvSpPr>
          <p:cNvPr id="16" name="Text 14"/>
          <p:cNvSpPr/>
          <p:nvPr/>
        </p:nvSpPr>
        <p:spPr>
          <a:xfrm>
            <a:off x="5077846" y="2011680"/>
            <a:ext cx="2036003" cy="1097280"/>
          </a:xfrm>
          <a:prstGeom prst="rect">
            <a:avLst/>
          </a:prstGeom>
          <a:noFill/>
          <a:ln/>
        </p:spPr>
        <p:txBody>
          <a:bodyPr wrap="square" rtlCol="0" anchor="ctr"/>
          <a:lstStyle/>
          <a:p>
            <a:pPr algn="ctr" indent="0" marL="0">
              <a:buNone/>
            </a:pPr>
            <a:r>
              <a:rPr lang="en-US" sz="6000" b="1" dirty="0">
                <a:solidFill>
                  <a:srgbClr val="1A3A2A"/>
                </a:solidFill>
                <a:latin typeface="Arial" pitchFamily="34" charset="0"/>
                <a:ea typeface="Arial" pitchFamily="34" charset="-122"/>
                <a:cs typeface="Arial" pitchFamily="34" charset="-120"/>
              </a:rPr>
              <a:t>C</a:t>
            </a:r>
            <a:endParaRPr lang="en-US" sz="6000" dirty="0"/>
          </a:p>
        </p:txBody>
      </p:sp>
      <p:sp>
        <p:nvSpPr>
          <p:cNvPr id="17" name="Text 15"/>
          <p:cNvSpPr/>
          <p:nvPr/>
        </p:nvSpPr>
        <p:spPr>
          <a:xfrm>
            <a:off x="5077846" y="3108960"/>
            <a:ext cx="2036003" cy="640080"/>
          </a:xfrm>
          <a:prstGeom prst="rect">
            <a:avLst/>
          </a:prstGeom>
          <a:noFill/>
          <a:ln/>
        </p:spPr>
        <p:txBody>
          <a:bodyPr wrap="square" rtlCol="0" anchor="ctr">
            <a:normAutofit/>
          </a:bodyPr>
          <a:lstStyle/>
          <a:p>
            <a:pPr algn="ctr" indent="0" marL="0">
              <a:buNone/>
            </a:pPr>
            <a:r>
              <a:rPr lang="en-US" sz="1800" b="1" dirty="0">
                <a:solidFill>
                  <a:srgbClr val="1A3A2A"/>
                </a:solidFill>
                <a:latin typeface="Arial" pitchFamily="34" charset="0"/>
                <a:ea typeface="Arial" pitchFamily="34" charset="-122"/>
                <a:cs typeface="Arial" pitchFamily="34" charset="-120"/>
              </a:rPr>
              <a:t>Cook</a:t>
            </a:r>
            <a:endParaRPr lang="en-US" sz="1800" dirty="0"/>
          </a:p>
        </p:txBody>
      </p:sp>
      <p:sp>
        <p:nvSpPr>
          <p:cNvPr id="18" name="Text 16"/>
          <p:cNvSpPr/>
          <p:nvPr/>
        </p:nvSpPr>
        <p:spPr>
          <a:xfrm>
            <a:off x="5077846" y="4114800"/>
            <a:ext cx="2036003" cy="594360"/>
          </a:xfrm>
          <a:prstGeom prst="rect">
            <a:avLst/>
          </a:prstGeom>
          <a:noFill/>
          <a:ln/>
        </p:spPr>
        <p:txBody>
          <a:bodyPr wrap="square" rtlCol="0" anchor="ctr">
            <a:normAutofit/>
          </a:bodyPr>
          <a:lstStyle/>
          <a:p>
            <a:pPr algn="ctr" indent="0" marL="0">
              <a:buNone/>
            </a:pPr>
            <a:r>
              <a:rPr lang="en-US" sz="1800" b="1" dirty="0">
                <a:solidFill>
                  <a:srgbClr val="1A3A2A"/>
                </a:solidFill>
                <a:latin typeface="Arial" pitchFamily="34" charset="0"/>
                <a:ea typeface="Arial" pitchFamily="34" charset="-122"/>
                <a:cs typeface="Arial" pitchFamily="34" charset="-120"/>
              </a:rPr>
              <a:t>Calculate</a:t>
            </a:r>
            <a:endParaRPr lang="en-US" sz="1800" dirty="0"/>
          </a:p>
        </p:txBody>
      </p:sp>
      <p:sp>
        <p:nvSpPr>
          <p:cNvPr id="19" name="Text 17"/>
          <p:cNvSpPr/>
          <p:nvPr/>
        </p:nvSpPr>
        <p:spPr>
          <a:xfrm>
            <a:off x="5077846" y="4709160"/>
            <a:ext cx="2036003" cy="1097280"/>
          </a:xfrm>
          <a:prstGeom prst="rect">
            <a:avLst/>
          </a:prstGeom>
          <a:noFill/>
          <a:ln/>
        </p:spPr>
        <p:txBody>
          <a:bodyPr wrap="square" rtlCol="0" anchor="t">
            <a:normAutofit/>
          </a:bodyPr>
          <a:lstStyle/>
          <a:p>
            <a:pPr algn="ctr" indent="0" marL="0">
              <a:buNone/>
            </a:pPr>
            <a:r>
              <a:rPr lang="en-US" sz="1300" dirty="0">
                <a:solidFill>
                  <a:srgbClr val="4A6859"/>
                </a:solidFill>
                <a:latin typeface="Arial" pitchFamily="34" charset="0"/>
                <a:ea typeface="Arial" pitchFamily="34" charset="-122"/>
                <a:cs typeface="Arial" pitchFamily="34" charset="-120"/>
              </a:rPr>
              <a:t>χ² = sum of (O − E)² ÷ E</a:t>
            </a:r>
            <a:endParaRPr lang="en-US" sz="1300" dirty="0"/>
          </a:p>
        </p:txBody>
      </p:sp>
      <p:sp>
        <p:nvSpPr>
          <p:cNvPr id="20" name="Shape 18"/>
          <p:cNvSpPr/>
          <p:nvPr/>
        </p:nvSpPr>
        <p:spPr>
          <a:xfrm>
            <a:off x="7342449" y="1920240"/>
            <a:ext cx="2036003" cy="2011680"/>
          </a:xfrm>
          <a:prstGeom prst="roundRect">
            <a:avLst>
              <a:gd name="adj" fmla="val 5455"/>
            </a:avLst>
          </a:prstGeom>
          <a:solidFill>
            <a:srgbClr val="F0C33D"/>
          </a:solidFill>
          <a:ln w="19050">
            <a:solidFill>
              <a:srgbClr val="1A3A2A"/>
            </a:solidFill>
            <a:prstDash val="solid"/>
          </a:ln>
        </p:spPr>
      </p:sp>
      <p:sp>
        <p:nvSpPr>
          <p:cNvPr id="21" name="Text 19"/>
          <p:cNvSpPr/>
          <p:nvPr/>
        </p:nvSpPr>
        <p:spPr>
          <a:xfrm>
            <a:off x="7342449" y="2011680"/>
            <a:ext cx="2036003" cy="1097280"/>
          </a:xfrm>
          <a:prstGeom prst="rect">
            <a:avLst/>
          </a:prstGeom>
          <a:noFill/>
          <a:ln/>
        </p:spPr>
        <p:txBody>
          <a:bodyPr wrap="square" rtlCol="0" anchor="ctr"/>
          <a:lstStyle/>
          <a:p>
            <a:pPr algn="ctr" indent="0" marL="0">
              <a:buNone/>
            </a:pPr>
            <a:r>
              <a:rPr lang="en-US" sz="6000" b="1" dirty="0">
                <a:solidFill>
                  <a:srgbClr val="1A3A2A"/>
                </a:solidFill>
                <a:latin typeface="Arial" pitchFamily="34" charset="0"/>
                <a:ea typeface="Arial" pitchFamily="34" charset="-122"/>
                <a:cs typeface="Arial" pitchFamily="34" charset="-120"/>
              </a:rPr>
              <a:t>D</a:t>
            </a:r>
            <a:endParaRPr lang="en-US" sz="6000" dirty="0"/>
          </a:p>
        </p:txBody>
      </p:sp>
      <p:sp>
        <p:nvSpPr>
          <p:cNvPr id="22" name="Text 20"/>
          <p:cNvSpPr/>
          <p:nvPr/>
        </p:nvSpPr>
        <p:spPr>
          <a:xfrm>
            <a:off x="7342449" y="3108960"/>
            <a:ext cx="2036003" cy="640080"/>
          </a:xfrm>
          <a:prstGeom prst="rect">
            <a:avLst/>
          </a:prstGeom>
          <a:noFill/>
          <a:ln/>
        </p:spPr>
        <p:txBody>
          <a:bodyPr wrap="square" rtlCol="0" anchor="ctr">
            <a:normAutofit/>
          </a:bodyPr>
          <a:lstStyle/>
          <a:p>
            <a:pPr algn="ctr" indent="0" marL="0">
              <a:buNone/>
            </a:pPr>
            <a:r>
              <a:rPr lang="en-US" sz="1800" b="1" dirty="0">
                <a:solidFill>
                  <a:srgbClr val="1A3A2A"/>
                </a:solidFill>
                <a:latin typeface="Arial" pitchFamily="34" charset="0"/>
                <a:ea typeface="Arial" pitchFamily="34" charset="-122"/>
                <a:cs typeface="Arial" pitchFamily="34" charset="-120"/>
              </a:rPr>
              <a:t>Delicious</a:t>
            </a:r>
            <a:endParaRPr lang="en-US" sz="1800" dirty="0"/>
          </a:p>
        </p:txBody>
      </p:sp>
      <p:sp>
        <p:nvSpPr>
          <p:cNvPr id="23" name="Text 21"/>
          <p:cNvSpPr/>
          <p:nvPr/>
        </p:nvSpPr>
        <p:spPr>
          <a:xfrm>
            <a:off x="7342449" y="4114800"/>
            <a:ext cx="2036003" cy="594360"/>
          </a:xfrm>
          <a:prstGeom prst="rect">
            <a:avLst/>
          </a:prstGeom>
          <a:noFill/>
          <a:ln/>
        </p:spPr>
        <p:txBody>
          <a:bodyPr wrap="square" rtlCol="0" anchor="ctr">
            <a:normAutofit/>
          </a:bodyPr>
          <a:lstStyle/>
          <a:p>
            <a:pPr algn="ctr" indent="0" marL="0">
              <a:buNone/>
            </a:pPr>
            <a:r>
              <a:rPr lang="en-US" sz="1650" b="1" dirty="0">
                <a:solidFill>
                  <a:srgbClr val="1A3A2A"/>
                </a:solidFill>
                <a:latin typeface="Arial" pitchFamily="34" charset="0"/>
                <a:ea typeface="Arial" pitchFamily="34" charset="-122"/>
                <a:cs typeface="Arial" pitchFamily="34" charset="-120"/>
              </a:rPr>
              <a:t>Degrees of freedom</a:t>
            </a:r>
            <a:endParaRPr lang="en-US" sz="1650" dirty="0"/>
          </a:p>
        </p:txBody>
      </p:sp>
      <p:sp>
        <p:nvSpPr>
          <p:cNvPr id="24" name="Text 22"/>
          <p:cNvSpPr/>
          <p:nvPr/>
        </p:nvSpPr>
        <p:spPr>
          <a:xfrm>
            <a:off x="7342449" y="4709160"/>
            <a:ext cx="2036003" cy="1097280"/>
          </a:xfrm>
          <a:prstGeom prst="rect">
            <a:avLst/>
          </a:prstGeom>
          <a:noFill/>
          <a:ln/>
        </p:spPr>
        <p:txBody>
          <a:bodyPr wrap="square" rtlCol="0" anchor="t">
            <a:normAutofit/>
          </a:bodyPr>
          <a:lstStyle/>
          <a:p>
            <a:pPr algn="ctr" indent="0" marL="0">
              <a:buNone/>
            </a:pPr>
            <a:r>
              <a:rPr lang="en-US" sz="1300" dirty="0">
                <a:solidFill>
                  <a:srgbClr val="4A6859"/>
                </a:solidFill>
                <a:latin typeface="Arial" pitchFamily="34" charset="0"/>
                <a:ea typeface="Arial" pitchFamily="34" charset="-122"/>
                <a:cs typeface="Arial" pitchFamily="34" charset="-120"/>
              </a:rPr>
              <a:t>number of classes minus 1</a:t>
            </a:r>
            <a:endParaRPr lang="en-US" sz="1300" dirty="0"/>
          </a:p>
        </p:txBody>
      </p:sp>
      <p:sp>
        <p:nvSpPr>
          <p:cNvPr id="25" name="Shape 23"/>
          <p:cNvSpPr/>
          <p:nvPr/>
        </p:nvSpPr>
        <p:spPr>
          <a:xfrm>
            <a:off x="9607052" y="1920240"/>
            <a:ext cx="2036003" cy="2011680"/>
          </a:xfrm>
          <a:prstGeom prst="roundRect">
            <a:avLst>
              <a:gd name="adj" fmla="val 5455"/>
            </a:avLst>
          </a:prstGeom>
          <a:solidFill>
            <a:srgbClr val="F0C33D"/>
          </a:solidFill>
          <a:ln w="19050">
            <a:solidFill>
              <a:srgbClr val="1A3A2A"/>
            </a:solidFill>
            <a:prstDash val="solid"/>
          </a:ln>
        </p:spPr>
      </p:sp>
      <p:sp>
        <p:nvSpPr>
          <p:cNvPr id="26" name="Text 24"/>
          <p:cNvSpPr/>
          <p:nvPr/>
        </p:nvSpPr>
        <p:spPr>
          <a:xfrm>
            <a:off x="9607052" y="2011680"/>
            <a:ext cx="2036003" cy="1097280"/>
          </a:xfrm>
          <a:prstGeom prst="rect">
            <a:avLst/>
          </a:prstGeom>
          <a:noFill/>
          <a:ln/>
        </p:spPr>
        <p:txBody>
          <a:bodyPr wrap="square" rtlCol="0" anchor="ctr"/>
          <a:lstStyle/>
          <a:p>
            <a:pPr algn="ctr" indent="0" marL="0">
              <a:buNone/>
            </a:pPr>
            <a:r>
              <a:rPr lang="en-US" sz="6000" b="1" dirty="0">
                <a:solidFill>
                  <a:srgbClr val="1A3A2A"/>
                </a:solidFill>
                <a:latin typeface="Arial" pitchFamily="34" charset="0"/>
                <a:ea typeface="Arial" pitchFamily="34" charset="-122"/>
                <a:cs typeface="Arial" pitchFamily="34" charset="-120"/>
              </a:rPr>
              <a:t>C</a:t>
            </a:r>
            <a:endParaRPr lang="en-US" sz="6000" dirty="0"/>
          </a:p>
        </p:txBody>
      </p:sp>
      <p:sp>
        <p:nvSpPr>
          <p:cNvPr id="27" name="Text 25"/>
          <p:cNvSpPr/>
          <p:nvPr/>
        </p:nvSpPr>
        <p:spPr>
          <a:xfrm>
            <a:off x="9607052" y="3108960"/>
            <a:ext cx="2036003" cy="640080"/>
          </a:xfrm>
          <a:prstGeom prst="rect">
            <a:avLst/>
          </a:prstGeom>
          <a:noFill/>
          <a:ln/>
        </p:spPr>
        <p:txBody>
          <a:bodyPr wrap="square" rtlCol="0" anchor="ctr">
            <a:normAutofit/>
          </a:bodyPr>
          <a:lstStyle/>
          <a:p>
            <a:pPr algn="ctr" indent="0" marL="0">
              <a:buNone/>
            </a:pPr>
            <a:r>
              <a:rPr lang="en-US" sz="1800" b="1" dirty="0">
                <a:solidFill>
                  <a:srgbClr val="1A3A2A"/>
                </a:solidFill>
                <a:latin typeface="Arial" pitchFamily="34" charset="0"/>
                <a:ea typeface="Arial" pitchFamily="34" charset="-122"/>
                <a:cs typeface="Arial" pitchFamily="34" charset="-120"/>
              </a:rPr>
              <a:t>Cakes</a:t>
            </a:r>
            <a:endParaRPr lang="en-US" sz="1800" dirty="0"/>
          </a:p>
        </p:txBody>
      </p:sp>
      <p:sp>
        <p:nvSpPr>
          <p:cNvPr id="28" name="Text 26"/>
          <p:cNvSpPr/>
          <p:nvPr/>
        </p:nvSpPr>
        <p:spPr>
          <a:xfrm>
            <a:off x="9607052" y="4114800"/>
            <a:ext cx="2036003" cy="594360"/>
          </a:xfrm>
          <a:prstGeom prst="rect">
            <a:avLst/>
          </a:prstGeom>
          <a:noFill/>
          <a:ln/>
        </p:spPr>
        <p:txBody>
          <a:bodyPr wrap="square" rtlCol="0" anchor="ctr">
            <a:normAutofit/>
          </a:bodyPr>
          <a:lstStyle/>
          <a:p>
            <a:pPr algn="ctr" indent="0" marL="0">
              <a:buNone/>
            </a:pPr>
            <a:r>
              <a:rPr lang="en-US" sz="1800" b="1" dirty="0">
                <a:solidFill>
                  <a:srgbClr val="1A3A2A"/>
                </a:solidFill>
                <a:latin typeface="Arial" pitchFamily="34" charset="0"/>
                <a:ea typeface="Arial" pitchFamily="34" charset="-122"/>
                <a:cs typeface="Arial" pitchFamily="34" charset="-120"/>
              </a:rPr>
              <a:t>Compare</a:t>
            </a:r>
            <a:endParaRPr lang="en-US" sz="1800" dirty="0"/>
          </a:p>
        </p:txBody>
      </p:sp>
      <p:sp>
        <p:nvSpPr>
          <p:cNvPr id="29" name="Text 27"/>
          <p:cNvSpPr/>
          <p:nvPr/>
        </p:nvSpPr>
        <p:spPr>
          <a:xfrm>
            <a:off x="9607052" y="4709160"/>
            <a:ext cx="2036003" cy="1097280"/>
          </a:xfrm>
          <a:prstGeom prst="rect">
            <a:avLst/>
          </a:prstGeom>
          <a:noFill/>
          <a:ln/>
        </p:spPr>
        <p:txBody>
          <a:bodyPr wrap="square" rtlCol="0" anchor="t">
            <a:normAutofit/>
          </a:bodyPr>
          <a:lstStyle/>
          <a:p>
            <a:pPr algn="ctr" indent="0" marL="0">
              <a:buNone/>
            </a:pPr>
            <a:r>
              <a:rPr lang="en-US" sz="1300" dirty="0">
                <a:solidFill>
                  <a:srgbClr val="4A6859"/>
                </a:solidFill>
                <a:latin typeface="Arial" pitchFamily="34" charset="0"/>
                <a:ea typeface="Arial" pitchFamily="34" charset="-122"/>
                <a:cs typeface="Arial" pitchFamily="34" charset="-120"/>
              </a:rPr>
              <a:t>with the critical value at p = 0.05</a:t>
            </a:r>
            <a:endParaRPr lang="en-US" sz="1300" dirty="0"/>
          </a:p>
        </p:txBody>
      </p:sp>
      <p:sp>
        <p:nvSpPr>
          <p:cNvPr id="30"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5</a:t>
            </a:fld>
            <a:endParaRPr 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Text 0"/>
          <p:cNvSpPr/>
          <p:nvPr/>
        </p:nvSpPr>
        <p:spPr>
          <a:xfrm>
            <a:off x="8076895" y="6446520"/>
            <a:ext cx="3657600" cy="274320"/>
          </a:xfrm>
          <a:prstGeom prst="rect">
            <a:avLst/>
          </a:prstGeom>
          <a:noFill/>
          <a:ln/>
        </p:spPr>
        <p:txBody>
          <a:bodyPr wrap="square" rtlCol="0" anchor="ctr"/>
          <a:lstStyle/>
          <a:p>
            <a:pPr algn="r" indent="0" marL="0">
              <a:buNone/>
            </a:pPr>
            <a:r>
              <a:rPr lang="en-US" sz="1000" b="1" dirty="0">
                <a:solidFill>
                  <a:srgbClr val="1A8A55"/>
                </a:solidFill>
                <a:latin typeface="Arial" pitchFamily="34" charset="0"/>
                <a:ea typeface="Arial" pitchFamily="34" charset="-122"/>
                <a:cs typeface="Arial" pitchFamily="34" charset="-120"/>
              </a:rPr>
              <a:t>Minutes 5 to 17</a:t>
            </a:r>
            <a:endParaRPr lang="en-US" sz="1000" dirty="0"/>
          </a:p>
        </p:txBody>
      </p:sp>
      <p:sp>
        <p:nvSpPr>
          <p:cNvPr id="3" name="Text 1"/>
          <p:cNvSpPr/>
          <p:nvPr/>
        </p:nvSpPr>
        <p:spPr>
          <a:xfrm>
            <a:off x="457200" y="320040"/>
            <a:ext cx="4782312" cy="329184"/>
          </a:xfrm>
          <a:prstGeom prst="roundRect">
            <a:avLst>
              <a:gd name="adj" fmla="val 50000"/>
            </a:avLst>
          </a:prstGeom>
          <a:solidFill>
            <a:srgbClr val="E8F6EE"/>
          </a:solidFill>
          <a:ln/>
        </p:spPr>
        <p:txBody>
          <a:bodyPr wrap="square" rtlCol="0" anchor="ctr"/>
          <a:lstStyle/>
          <a:p>
            <a:pPr algn="ctr" indent="0" marL="0">
              <a:buNone/>
            </a:pPr>
            <a:r>
              <a:rPr lang="en-US" sz="1100" b="1" dirty="0">
                <a:solidFill>
                  <a:srgbClr val="1A3A2A"/>
                </a:solidFill>
                <a:latin typeface="Arial" pitchFamily="34" charset="0"/>
                <a:ea typeface="Arial" pitchFamily="34" charset="-122"/>
                <a:cs typeface="Arial" pitchFamily="34" charset="-120"/>
              </a:rPr>
              <a:t>CHAPTER 15  ·  D3.2.21 The chi-squared test</a:t>
            </a:r>
            <a:endParaRPr lang="en-US" sz="1100" dirty="0"/>
          </a:p>
        </p:txBody>
      </p:sp>
      <p:sp>
        <p:nvSpPr>
          <p:cNvPr id="4" name="Text 2"/>
          <p:cNvSpPr/>
          <p:nvPr/>
        </p:nvSpPr>
        <p:spPr>
          <a:xfrm>
            <a:off x="457200" y="731520"/>
            <a:ext cx="11277295" cy="868680"/>
          </a:xfrm>
          <a:prstGeom prst="rect">
            <a:avLst/>
          </a:prstGeom>
          <a:noFill/>
          <a:ln/>
        </p:spPr>
        <p:txBody>
          <a:bodyPr wrap="square" rtlCol="0" anchor="t">
            <a:normAutofit/>
          </a:bodyPr>
          <a:lstStyle/>
          <a:p>
            <a:pPr indent="0" marL="0">
              <a:buNone/>
            </a:pPr>
            <a:r>
              <a:rPr lang="en-US" sz="2800" b="1" dirty="0">
                <a:solidFill>
                  <a:srgbClr val="1A3A2A"/>
                </a:solidFill>
                <a:latin typeface="Arial" pitchFamily="34" charset="0"/>
                <a:ea typeface="Arial" pitchFamily="34" charset="-122"/>
                <a:cs typeface="Arial" pitchFamily="34" charset="-120"/>
              </a:rPr>
              <a:t>Is it chance? The chi-squared test</a:t>
            </a:r>
            <a:endParaRPr lang="en-US" sz="2800" dirty="0"/>
          </a:p>
        </p:txBody>
      </p:sp>
      <p:sp>
        <p:nvSpPr>
          <p:cNvPr id="5" name="Shape 3"/>
          <p:cNvSpPr/>
          <p:nvPr/>
        </p:nvSpPr>
        <p:spPr>
          <a:xfrm>
            <a:off x="2934418" y="1581912"/>
            <a:ext cx="6322860" cy="3968496"/>
          </a:xfrm>
          <a:prstGeom prst="roundRect">
            <a:avLst>
              <a:gd name="adj" fmla="val 2765"/>
            </a:avLst>
          </a:prstGeom>
          <a:solidFill>
            <a:srgbClr val="FBFDFB"/>
          </a:solidFill>
          <a:ln w="19050">
            <a:solidFill>
              <a:srgbClr val="1A3A2A"/>
            </a:solidFill>
            <a:prstDash val="solid"/>
          </a:ln>
        </p:spPr>
      </p:sp>
      <p:pic>
        <p:nvPicPr>
          <p:cNvPr id="6" name="Image 0" descr="preencoded.png">    </p:cNvPr>
          <p:cNvPicPr>
            <a:picLocks noChangeAspect="1"/>
          </p:cNvPicPr>
          <p:nvPr/>
        </p:nvPicPr>
        <p:blipFill>
          <a:blip r:embed="rId1"/>
          <a:stretch>
            <a:fillRect/>
          </a:stretch>
        </p:blipFill>
        <p:spPr>
          <a:xfrm>
            <a:off x="3044146" y="1691640"/>
            <a:ext cx="6103404" cy="3749040"/>
          </a:xfrm>
          <a:prstGeom prst="rect">
            <a:avLst/>
          </a:prstGeom>
        </p:spPr>
      </p:pic>
      <p:sp>
        <p:nvSpPr>
          <p:cNvPr id="7" name="Text 4"/>
          <p:cNvSpPr/>
          <p:nvPr/>
        </p:nvSpPr>
        <p:spPr>
          <a:xfrm>
            <a:off x="731520" y="5623560"/>
            <a:ext cx="10728655" cy="713232"/>
          </a:xfrm>
          <a:prstGeom prst="rect">
            <a:avLst/>
          </a:prstGeom>
          <a:noFill/>
          <a:ln/>
        </p:spPr>
        <p:txBody>
          <a:bodyPr wrap="square" rtlCol="0" anchor="ctr">
            <a:normAutofit/>
          </a:bodyPr>
          <a:lstStyle/>
          <a:p>
            <a:pPr algn="ctr" indent="0" marL="0">
              <a:buNone/>
            </a:pPr>
            <a:r>
              <a:rPr lang="en-US" sz="1700" dirty="0">
                <a:solidFill>
                  <a:srgbClr val="1A3A2A"/>
                </a:solidFill>
                <a:latin typeface="Arial" pitchFamily="34" charset="0"/>
                <a:ea typeface="Arial" pitchFamily="34" charset="-122"/>
                <a:cs typeface="Arial" pitchFamily="34" charset="-120"/>
              </a:rPr>
              <a:t>160 F2 plants: the expected counts from 9 : 3 : 3 : 1 (90, 30, 30 and 10) against observed counts (made up).</a:t>
            </a:r>
            <a:endParaRPr lang="en-US" sz="1700" dirty="0"/>
          </a:p>
        </p:txBody>
      </p:sp>
      <p:sp>
        <p:nvSpPr>
          <p:cNvPr id="8" name="Text 5"/>
          <p:cNvSpPr/>
          <p:nvPr/>
        </p:nvSpPr>
        <p:spPr>
          <a:xfrm>
            <a:off x="10820095" y="365760"/>
            <a:ext cx="914400" cy="274320"/>
          </a:xfrm>
          <a:prstGeom prst="rect">
            <a:avLst/>
          </a:prstGeom>
          <a:noFill/>
          <a:ln/>
        </p:spPr>
        <p:txBody>
          <a:bodyPr wrap="square" rtlCol="0" anchor="ctr"/>
          <a:lstStyle/>
          <a:p>
            <a:pPr algn="r" indent="0" marL="0">
              <a:buNone/>
            </a:pPr>
            <a:r>
              <a:rPr lang="en-US" sz="1100" dirty="0">
                <a:solidFill>
                  <a:srgbClr val="4A6859"/>
                </a:solidFill>
                <a:latin typeface="Arial" pitchFamily="34" charset="0"/>
                <a:ea typeface="Arial" pitchFamily="34" charset="-122"/>
                <a:cs typeface="Arial" pitchFamily="34" charset="-120"/>
              </a:rPr>
              <a:t>1 / 4</a:t>
            </a:r>
            <a:endParaRPr lang="en-US" sz="1100" dirty="0"/>
          </a:p>
        </p:txBody>
      </p:sp>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6</a:t>
            </a:fld>
            <a:endParaRPr lang="en-US"/>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Text 0"/>
          <p:cNvSpPr/>
          <p:nvPr/>
        </p:nvSpPr>
        <p:spPr>
          <a:xfrm>
            <a:off x="8076895" y="6446520"/>
            <a:ext cx="3657600" cy="274320"/>
          </a:xfrm>
          <a:prstGeom prst="rect">
            <a:avLst/>
          </a:prstGeom>
          <a:noFill/>
          <a:ln/>
        </p:spPr>
        <p:txBody>
          <a:bodyPr wrap="square" rtlCol="0" anchor="ctr"/>
          <a:lstStyle/>
          <a:p>
            <a:pPr algn="r" indent="0" marL="0">
              <a:buNone/>
            </a:pPr>
            <a:r>
              <a:rPr lang="en-US" sz="1000" b="1" dirty="0">
                <a:solidFill>
                  <a:srgbClr val="1A8A55"/>
                </a:solidFill>
                <a:latin typeface="Arial" pitchFamily="34" charset="0"/>
                <a:ea typeface="Arial" pitchFamily="34" charset="-122"/>
                <a:cs typeface="Arial" pitchFamily="34" charset="-120"/>
              </a:rPr>
              <a:t>Minutes 5 to 17</a:t>
            </a:r>
            <a:endParaRPr lang="en-US" sz="1000" dirty="0"/>
          </a:p>
        </p:txBody>
      </p:sp>
      <p:sp>
        <p:nvSpPr>
          <p:cNvPr id="3" name="Text 1"/>
          <p:cNvSpPr/>
          <p:nvPr/>
        </p:nvSpPr>
        <p:spPr>
          <a:xfrm>
            <a:off x="457200" y="320040"/>
            <a:ext cx="4782312" cy="329184"/>
          </a:xfrm>
          <a:prstGeom prst="roundRect">
            <a:avLst>
              <a:gd name="adj" fmla="val 50000"/>
            </a:avLst>
          </a:prstGeom>
          <a:solidFill>
            <a:srgbClr val="E8F6EE"/>
          </a:solidFill>
          <a:ln/>
        </p:spPr>
        <p:txBody>
          <a:bodyPr wrap="square" rtlCol="0" anchor="ctr"/>
          <a:lstStyle/>
          <a:p>
            <a:pPr algn="ctr" indent="0" marL="0">
              <a:buNone/>
            </a:pPr>
            <a:r>
              <a:rPr lang="en-US" sz="1100" b="1" dirty="0">
                <a:solidFill>
                  <a:srgbClr val="1A3A2A"/>
                </a:solidFill>
                <a:latin typeface="Arial" pitchFamily="34" charset="0"/>
                <a:ea typeface="Arial" pitchFamily="34" charset="-122"/>
                <a:cs typeface="Arial" pitchFamily="34" charset="-120"/>
              </a:rPr>
              <a:t>CHAPTER 15  ·  D3.2.21 The chi-squared test</a:t>
            </a:r>
            <a:endParaRPr lang="en-US" sz="1100" dirty="0"/>
          </a:p>
        </p:txBody>
      </p:sp>
      <p:sp>
        <p:nvSpPr>
          <p:cNvPr id="4" name="Text 2"/>
          <p:cNvSpPr/>
          <p:nvPr/>
        </p:nvSpPr>
        <p:spPr>
          <a:xfrm>
            <a:off x="457200" y="731520"/>
            <a:ext cx="11277295" cy="868680"/>
          </a:xfrm>
          <a:prstGeom prst="rect">
            <a:avLst/>
          </a:prstGeom>
          <a:noFill/>
          <a:ln/>
        </p:spPr>
        <p:txBody>
          <a:bodyPr wrap="square" rtlCol="0" anchor="t">
            <a:normAutofit/>
          </a:bodyPr>
          <a:lstStyle/>
          <a:p>
            <a:pPr indent="0" marL="0">
              <a:buNone/>
            </a:pPr>
            <a:r>
              <a:rPr lang="en-US" sz="2800" b="1" dirty="0">
                <a:solidFill>
                  <a:srgbClr val="1A3A2A"/>
                </a:solidFill>
                <a:latin typeface="Arial" pitchFamily="34" charset="0"/>
                <a:ea typeface="Arial" pitchFamily="34" charset="-122"/>
                <a:cs typeface="Arial" pitchFamily="34" charset="-120"/>
              </a:rPr>
              <a:t>Is it chance? The chi-squared test</a:t>
            </a:r>
            <a:endParaRPr lang="en-US" sz="2800" dirty="0"/>
          </a:p>
        </p:txBody>
      </p:sp>
      <p:sp>
        <p:nvSpPr>
          <p:cNvPr id="5" name="Shape 3"/>
          <p:cNvSpPr/>
          <p:nvPr/>
        </p:nvSpPr>
        <p:spPr>
          <a:xfrm>
            <a:off x="2934418" y="1581912"/>
            <a:ext cx="6322860" cy="3968496"/>
          </a:xfrm>
          <a:prstGeom prst="roundRect">
            <a:avLst>
              <a:gd name="adj" fmla="val 2765"/>
            </a:avLst>
          </a:prstGeom>
          <a:solidFill>
            <a:srgbClr val="FBFDFB"/>
          </a:solidFill>
          <a:ln w="19050">
            <a:solidFill>
              <a:srgbClr val="1A3A2A"/>
            </a:solidFill>
            <a:prstDash val="solid"/>
          </a:ln>
        </p:spPr>
      </p:sp>
      <p:pic>
        <p:nvPicPr>
          <p:cNvPr id="6" name="Image 0" descr="preencoded.png">    </p:cNvPr>
          <p:cNvPicPr>
            <a:picLocks noChangeAspect="1"/>
          </p:cNvPicPr>
          <p:nvPr/>
        </p:nvPicPr>
        <p:blipFill>
          <a:blip r:embed="rId1"/>
          <a:stretch>
            <a:fillRect/>
          </a:stretch>
        </p:blipFill>
        <p:spPr>
          <a:xfrm>
            <a:off x="3044146" y="1691640"/>
            <a:ext cx="6103404" cy="3749040"/>
          </a:xfrm>
          <a:prstGeom prst="rect">
            <a:avLst/>
          </a:prstGeom>
        </p:spPr>
      </p:pic>
      <p:sp>
        <p:nvSpPr>
          <p:cNvPr id="7" name="Text 4"/>
          <p:cNvSpPr/>
          <p:nvPr/>
        </p:nvSpPr>
        <p:spPr>
          <a:xfrm>
            <a:off x="731520" y="5623560"/>
            <a:ext cx="10728655" cy="713232"/>
          </a:xfrm>
          <a:prstGeom prst="rect">
            <a:avLst/>
          </a:prstGeom>
          <a:noFill/>
          <a:ln/>
        </p:spPr>
        <p:txBody>
          <a:bodyPr wrap="square" rtlCol="0" anchor="ctr">
            <a:normAutofit/>
          </a:bodyPr>
          <a:lstStyle/>
          <a:p>
            <a:pPr algn="ctr" indent="0" marL="0">
              <a:buNone/>
            </a:pPr>
            <a:r>
              <a:rPr lang="en-US" sz="1700" dirty="0">
                <a:solidFill>
                  <a:srgbClr val="1A3A2A"/>
                </a:solidFill>
                <a:latin typeface="Arial" pitchFamily="34" charset="0"/>
                <a:ea typeface="Arial" pitchFamily="34" charset="-122"/>
                <a:cs typeface="Arial" pitchFamily="34" charset="-120"/>
              </a:rPr>
              <a:t>χ² is the sum of (O − E)² ÷ E over the four classes: 2.13.</a:t>
            </a:r>
            <a:endParaRPr lang="en-US" sz="1700" dirty="0"/>
          </a:p>
        </p:txBody>
      </p:sp>
      <p:sp>
        <p:nvSpPr>
          <p:cNvPr id="8" name="Text 5"/>
          <p:cNvSpPr/>
          <p:nvPr/>
        </p:nvSpPr>
        <p:spPr>
          <a:xfrm>
            <a:off x="10820095" y="365760"/>
            <a:ext cx="914400" cy="274320"/>
          </a:xfrm>
          <a:prstGeom prst="rect">
            <a:avLst/>
          </a:prstGeom>
          <a:noFill/>
          <a:ln/>
        </p:spPr>
        <p:txBody>
          <a:bodyPr wrap="square" rtlCol="0" anchor="ctr"/>
          <a:lstStyle/>
          <a:p>
            <a:pPr algn="r" indent="0" marL="0">
              <a:buNone/>
            </a:pPr>
            <a:r>
              <a:rPr lang="en-US" sz="1100" dirty="0">
                <a:solidFill>
                  <a:srgbClr val="4A6859"/>
                </a:solidFill>
                <a:latin typeface="Arial" pitchFamily="34" charset="0"/>
                <a:ea typeface="Arial" pitchFamily="34" charset="-122"/>
                <a:cs typeface="Arial" pitchFamily="34" charset="-120"/>
              </a:rPr>
              <a:t>2 / 4</a:t>
            </a:r>
            <a:endParaRPr lang="en-US" sz="1100" dirty="0"/>
          </a:p>
        </p:txBody>
      </p:sp>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7</a:t>
            </a:fld>
            <a:endParaRPr lang="en-US"/>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Text 0"/>
          <p:cNvSpPr/>
          <p:nvPr/>
        </p:nvSpPr>
        <p:spPr>
          <a:xfrm>
            <a:off x="8076895" y="6446520"/>
            <a:ext cx="3657600" cy="274320"/>
          </a:xfrm>
          <a:prstGeom prst="rect">
            <a:avLst/>
          </a:prstGeom>
          <a:noFill/>
          <a:ln/>
        </p:spPr>
        <p:txBody>
          <a:bodyPr wrap="square" rtlCol="0" anchor="ctr"/>
          <a:lstStyle/>
          <a:p>
            <a:pPr algn="r" indent="0" marL="0">
              <a:buNone/>
            </a:pPr>
            <a:r>
              <a:rPr lang="en-US" sz="1000" b="1" dirty="0">
                <a:solidFill>
                  <a:srgbClr val="1A8A55"/>
                </a:solidFill>
                <a:latin typeface="Arial" pitchFamily="34" charset="0"/>
                <a:ea typeface="Arial" pitchFamily="34" charset="-122"/>
                <a:cs typeface="Arial" pitchFamily="34" charset="-120"/>
              </a:rPr>
              <a:t>Minutes 5 to 17</a:t>
            </a:r>
            <a:endParaRPr lang="en-US" sz="1000" dirty="0"/>
          </a:p>
        </p:txBody>
      </p:sp>
      <p:sp>
        <p:nvSpPr>
          <p:cNvPr id="3" name="Text 1"/>
          <p:cNvSpPr/>
          <p:nvPr/>
        </p:nvSpPr>
        <p:spPr>
          <a:xfrm>
            <a:off x="457200" y="320040"/>
            <a:ext cx="4782312" cy="329184"/>
          </a:xfrm>
          <a:prstGeom prst="roundRect">
            <a:avLst>
              <a:gd name="adj" fmla="val 50000"/>
            </a:avLst>
          </a:prstGeom>
          <a:solidFill>
            <a:srgbClr val="E8F6EE"/>
          </a:solidFill>
          <a:ln/>
        </p:spPr>
        <p:txBody>
          <a:bodyPr wrap="square" rtlCol="0" anchor="ctr"/>
          <a:lstStyle/>
          <a:p>
            <a:pPr algn="ctr" indent="0" marL="0">
              <a:buNone/>
            </a:pPr>
            <a:r>
              <a:rPr lang="en-US" sz="1100" b="1" dirty="0">
                <a:solidFill>
                  <a:srgbClr val="1A3A2A"/>
                </a:solidFill>
                <a:latin typeface="Arial" pitchFamily="34" charset="0"/>
                <a:ea typeface="Arial" pitchFamily="34" charset="-122"/>
                <a:cs typeface="Arial" pitchFamily="34" charset="-120"/>
              </a:rPr>
              <a:t>CHAPTER 15  ·  D3.2.21 The chi-squared test</a:t>
            </a:r>
            <a:endParaRPr lang="en-US" sz="1100" dirty="0"/>
          </a:p>
        </p:txBody>
      </p:sp>
      <p:sp>
        <p:nvSpPr>
          <p:cNvPr id="4" name="Text 2"/>
          <p:cNvSpPr/>
          <p:nvPr/>
        </p:nvSpPr>
        <p:spPr>
          <a:xfrm>
            <a:off x="457200" y="731520"/>
            <a:ext cx="11277295" cy="868680"/>
          </a:xfrm>
          <a:prstGeom prst="rect">
            <a:avLst/>
          </a:prstGeom>
          <a:noFill/>
          <a:ln/>
        </p:spPr>
        <p:txBody>
          <a:bodyPr wrap="square" rtlCol="0" anchor="t">
            <a:normAutofit/>
          </a:bodyPr>
          <a:lstStyle/>
          <a:p>
            <a:pPr indent="0" marL="0">
              <a:buNone/>
            </a:pPr>
            <a:r>
              <a:rPr lang="en-US" sz="2800" b="1" dirty="0">
                <a:solidFill>
                  <a:srgbClr val="1A3A2A"/>
                </a:solidFill>
                <a:latin typeface="Arial" pitchFamily="34" charset="0"/>
                <a:ea typeface="Arial" pitchFamily="34" charset="-122"/>
                <a:cs typeface="Arial" pitchFamily="34" charset="-120"/>
              </a:rPr>
              <a:t>Is it chance? The chi-squared test</a:t>
            </a:r>
            <a:endParaRPr lang="en-US" sz="2800" dirty="0"/>
          </a:p>
        </p:txBody>
      </p:sp>
      <p:sp>
        <p:nvSpPr>
          <p:cNvPr id="5" name="Shape 3"/>
          <p:cNvSpPr/>
          <p:nvPr/>
        </p:nvSpPr>
        <p:spPr>
          <a:xfrm>
            <a:off x="2934418" y="1581912"/>
            <a:ext cx="6322860" cy="3968496"/>
          </a:xfrm>
          <a:prstGeom prst="roundRect">
            <a:avLst>
              <a:gd name="adj" fmla="val 2765"/>
            </a:avLst>
          </a:prstGeom>
          <a:solidFill>
            <a:srgbClr val="FBFDFB"/>
          </a:solidFill>
          <a:ln w="19050">
            <a:solidFill>
              <a:srgbClr val="1A3A2A"/>
            </a:solidFill>
            <a:prstDash val="solid"/>
          </a:ln>
        </p:spPr>
      </p:sp>
      <p:pic>
        <p:nvPicPr>
          <p:cNvPr id="6" name="Image 0" descr="preencoded.png">    </p:cNvPr>
          <p:cNvPicPr>
            <a:picLocks noChangeAspect="1"/>
          </p:cNvPicPr>
          <p:nvPr/>
        </p:nvPicPr>
        <p:blipFill>
          <a:blip r:embed="rId1"/>
          <a:stretch>
            <a:fillRect/>
          </a:stretch>
        </p:blipFill>
        <p:spPr>
          <a:xfrm>
            <a:off x="3044146" y="1691640"/>
            <a:ext cx="6103404" cy="3749040"/>
          </a:xfrm>
          <a:prstGeom prst="rect">
            <a:avLst/>
          </a:prstGeom>
        </p:spPr>
      </p:pic>
      <p:sp>
        <p:nvSpPr>
          <p:cNvPr id="7" name="Text 4"/>
          <p:cNvSpPr/>
          <p:nvPr/>
        </p:nvSpPr>
        <p:spPr>
          <a:xfrm>
            <a:off x="731520" y="5623560"/>
            <a:ext cx="10728655" cy="713232"/>
          </a:xfrm>
          <a:prstGeom prst="rect">
            <a:avLst/>
          </a:prstGeom>
          <a:noFill/>
          <a:ln/>
        </p:spPr>
        <p:txBody>
          <a:bodyPr wrap="square" rtlCol="0" anchor="ctr">
            <a:normAutofit/>
          </a:bodyPr>
          <a:lstStyle/>
          <a:p>
            <a:pPr algn="ctr" indent="0" marL="0">
              <a:buNone/>
            </a:pPr>
            <a:r>
              <a:rPr lang="en-US" sz="1700" dirty="0">
                <a:solidFill>
                  <a:srgbClr val="1A3A2A"/>
                </a:solidFill>
                <a:latin typeface="Arial" pitchFamily="34" charset="0"/>
                <a:ea typeface="Arial" pitchFamily="34" charset="-122"/>
                <a:cs typeface="Arial" pitchFamily="34" charset="-120"/>
              </a:rPr>
              <a:t>With 3 degrees of freedom and p = 0.05 the critical value is 7.81. 2.13 is below it, so you do not reject the null hypothesis: chance can explain the difference.</a:t>
            </a:r>
            <a:endParaRPr lang="en-US" sz="1700" dirty="0"/>
          </a:p>
        </p:txBody>
      </p:sp>
      <p:sp>
        <p:nvSpPr>
          <p:cNvPr id="8" name="Text 5"/>
          <p:cNvSpPr/>
          <p:nvPr/>
        </p:nvSpPr>
        <p:spPr>
          <a:xfrm>
            <a:off x="10820095" y="365760"/>
            <a:ext cx="914400" cy="274320"/>
          </a:xfrm>
          <a:prstGeom prst="rect">
            <a:avLst/>
          </a:prstGeom>
          <a:noFill/>
          <a:ln/>
        </p:spPr>
        <p:txBody>
          <a:bodyPr wrap="square" rtlCol="0" anchor="ctr"/>
          <a:lstStyle/>
          <a:p>
            <a:pPr algn="r" indent="0" marL="0">
              <a:buNone/>
            </a:pPr>
            <a:r>
              <a:rPr lang="en-US" sz="1100" dirty="0">
                <a:solidFill>
                  <a:srgbClr val="4A6859"/>
                </a:solidFill>
                <a:latin typeface="Arial" pitchFamily="34" charset="0"/>
                <a:ea typeface="Arial" pitchFamily="34" charset="-122"/>
                <a:cs typeface="Arial" pitchFamily="34" charset="-120"/>
              </a:rPr>
              <a:t>3 / 4</a:t>
            </a:r>
            <a:endParaRPr lang="en-US" sz="1100" dirty="0"/>
          </a:p>
        </p:txBody>
      </p:sp>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8</a:t>
            </a:fld>
            <a:endParaRPr lang="en-US"/>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Text 0"/>
          <p:cNvSpPr/>
          <p:nvPr/>
        </p:nvSpPr>
        <p:spPr>
          <a:xfrm>
            <a:off x="8076895" y="6446520"/>
            <a:ext cx="3657600" cy="274320"/>
          </a:xfrm>
          <a:prstGeom prst="rect">
            <a:avLst/>
          </a:prstGeom>
          <a:noFill/>
          <a:ln/>
        </p:spPr>
        <p:txBody>
          <a:bodyPr wrap="square" rtlCol="0" anchor="ctr"/>
          <a:lstStyle/>
          <a:p>
            <a:pPr algn="r" indent="0" marL="0">
              <a:buNone/>
            </a:pPr>
            <a:r>
              <a:rPr lang="en-US" sz="1000" b="1" dirty="0">
                <a:solidFill>
                  <a:srgbClr val="1A8A55"/>
                </a:solidFill>
                <a:latin typeface="Arial" pitchFamily="34" charset="0"/>
                <a:ea typeface="Arial" pitchFamily="34" charset="-122"/>
                <a:cs typeface="Arial" pitchFamily="34" charset="-120"/>
              </a:rPr>
              <a:t>Minutes 5 to 17</a:t>
            </a:r>
            <a:endParaRPr lang="en-US" sz="1000" dirty="0"/>
          </a:p>
        </p:txBody>
      </p:sp>
      <p:sp>
        <p:nvSpPr>
          <p:cNvPr id="3" name="Text 1"/>
          <p:cNvSpPr/>
          <p:nvPr/>
        </p:nvSpPr>
        <p:spPr>
          <a:xfrm>
            <a:off x="457200" y="320040"/>
            <a:ext cx="4782312" cy="329184"/>
          </a:xfrm>
          <a:prstGeom prst="roundRect">
            <a:avLst>
              <a:gd name="adj" fmla="val 50000"/>
            </a:avLst>
          </a:prstGeom>
          <a:solidFill>
            <a:srgbClr val="E8F6EE"/>
          </a:solidFill>
          <a:ln/>
        </p:spPr>
        <p:txBody>
          <a:bodyPr wrap="square" rtlCol="0" anchor="ctr"/>
          <a:lstStyle/>
          <a:p>
            <a:pPr algn="ctr" indent="0" marL="0">
              <a:buNone/>
            </a:pPr>
            <a:r>
              <a:rPr lang="en-US" sz="1100" b="1" dirty="0">
                <a:solidFill>
                  <a:srgbClr val="1A3A2A"/>
                </a:solidFill>
                <a:latin typeface="Arial" pitchFamily="34" charset="0"/>
                <a:ea typeface="Arial" pitchFamily="34" charset="-122"/>
                <a:cs typeface="Arial" pitchFamily="34" charset="-120"/>
              </a:rPr>
              <a:t>CHAPTER 15  ·  D3.2.21 The chi-squared test</a:t>
            </a:r>
            <a:endParaRPr lang="en-US" sz="1100" dirty="0"/>
          </a:p>
        </p:txBody>
      </p:sp>
      <p:sp>
        <p:nvSpPr>
          <p:cNvPr id="4" name="Text 2"/>
          <p:cNvSpPr/>
          <p:nvPr/>
        </p:nvSpPr>
        <p:spPr>
          <a:xfrm>
            <a:off x="457200" y="731520"/>
            <a:ext cx="11277295" cy="868680"/>
          </a:xfrm>
          <a:prstGeom prst="rect">
            <a:avLst/>
          </a:prstGeom>
          <a:noFill/>
          <a:ln/>
        </p:spPr>
        <p:txBody>
          <a:bodyPr wrap="square" rtlCol="0" anchor="t">
            <a:normAutofit/>
          </a:bodyPr>
          <a:lstStyle/>
          <a:p>
            <a:pPr indent="0" marL="0">
              <a:buNone/>
            </a:pPr>
            <a:r>
              <a:rPr lang="en-US" sz="2800" b="1" dirty="0">
                <a:solidFill>
                  <a:srgbClr val="1A3A2A"/>
                </a:solidFill>
                <a:latin typeface="Arial" pitchFamily="34" charset="0"/>
                <a:ea typeface="Arial" pitchFamily="34" charset="-122"/>
                <a:cs typeface="Arial" pitchFamily="34" charset="-120"/>
              </a:rPr>
              <a:t>Is it chance? The chi-squared test</a:t>
            </a:r>
            <a:endParaRPr lang="en-US" sz="2800" dirty="0"/>
          </a:p>
        </p:txBody>
      </p:sp>
      <p:sp>
        <p:nvSpPr>
          <p:cNvPr id="5" name="Shape 3"/>
          <p:cNvSpPr/>
          <p:nvPr/>
        </p:nvSpPr>
        <p:spPr>
          <a:xfrm>
            <a:off x="2934418" y="1581912"/>
            <a:ext cx="6322860" cy="3968496"/>
          </a:xfrm>
          <a:prstGeom prst="roundRect">
            <a:avLst>
              <a:gd name="adj" fmla="val 2765"/>
            </a:avLst>
          </a:prstGeom>
          <a:solidFill>
            <a:srgbClr val="FBFDFB"/>
          </a:solidFill>
          <a:ln w="19050">
            <a:solidFill>
              <a:srgbClr val="1A3A2A"/>
            </a:solidFill>
            <a:prstDash val="solid"/>
          </a:ln>
        </p:spPr>
      </p:sp>
      <p:pic>
        <p:nvPicPr>
          <p:cNvPr id="6" name="Image 0" descr="preencoded.png">    </p:cNvPr>
          <p:cNvPicPr>
            <a:picLocks noChangeAspect="1"/>
          </p:cNvPicPr>
          <p:nvPr/>
        </p:nvPicPr>
        <p:blipFill>
          <a:blip r:embed="rId1"/>
          <a:stretch>
            <a:fillRect/>
          </a:stretch>
        </p:blipFill>
        <p:spPr>
          <a:xfrm>
            <a:off x="3044146" y="1691640"/>
            <a:ext cx="6103404" cy="3749040"/>
          </a:xfrm>
          <a:prstGeom prst="rect">
            <a:avLst/>
          </a:prstGeom>
        </p:spPr>
      </p:pic>
      <p:sp>
        <p:nvSpPr>
          <p:cNvPr id="7" name="Text 4"/>
          <p:cNvSpPr/>
          <p:nvPr/>
        </p:nvSpPr>
        <p:spPr>
          <a:xfrm>
            <a:off x="731520" y="5623560"/>
            <a:ext cx="10728655" cy="713232"/>
          </a:xfrm>
          <a:prstGeom prst="rect">
            <a:avLst/>
          </a:prstGeom>
          <a:noFill/>
          <a:ln/>
        </p:spPr>
        <p:txBody>
          <a:bodyPr wrap="square" rtlCol="0" anchor="ctr">
            <a:normAutofit/>
          </a:bodyPr>
          <a:lstStyle/>
          <a:p>
            <a:pPr algn="ctr" indent="0" marL="0">
              <a:buNone/>
            </a:pPr>
            <a:r>
              <a:rPr lang="en-US" sz="1700" dirty="0">
                <a:solidFill>
                  <a:srgbClr val="1A3A2A"/>
                </a:solidFill>
                <a:latin typeface="Arial" pitchFamily="34" charset="0"/>
                <a:ea typeface="Arial" pitchFamily="34" charset="-122"/>
                <a:cs typeface="Arial" pitchFamily="34" charset="-120"/>
              </a:rPr>
              <a:t>A test cross of linked genes (made-up counts 112, 21, 18 and 109 from 260 offspring) gives χ² = 127.5, far past 7.81. Reject the null: the genes are probably linked.</a:t>
            </a:r>
            <a:endParaRPr lang="en-US" sz="1700" dirty="0"/>
          </a:p>
        </p:txBody>
      </p:sp>
      <p:sp>
        <p:nvSpPr>
          <p:cNvPr id="8" name="Text 5"/>
          <p:cNvSpPr/>
          <p:nvPr/>
        </p:nvSpPr>
        <p:spPr>
          <a:xfrm>
            <a:off x="10820095" y="365760"/>
            <a:ext cx="914400" cy="274320"/>
          </a:xfrm>
          <a:prstGeom prst="rect">
            <a:avLst/>
          </a:prstGeom>
          <a:noFill/>
          <a:ln/>
        </p:spPr>
        <p:txBody>
          <a:bodyPr wrap="square" rtlCol="0" anchor="ctr"/>
          <a:lstStyle/>
          <a:p>
            <a:pPr algn="r" indent="0" marL="0">
              <a:buNone/>
            </a:pPr>
            <a:r>
              <a:rPr lang="en-US" sz="1100" dirty="0">
                <a:solidFill>
                  <a:srgbClr val="4A6859"/>
                </a:solidFill>
                <a:latin typeface="Arial" pitchFamily="34" charset="0"/>
                <a:ea typeface="Arial" pitchFamily="34" charset="-122"/>
                <a:cs typeface="Arial" pitchFamily="34" charset="-120"/>
              </a:rPr>
              <a:t>4 / 4</a:t>
            </a:r>
            <a:endParaRPr lang="en-US" sz="1100" dirty="0"/>
          </a:p>
        </p:txBody>
      </p:sp>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9</a:t>
            </a:fld>
            <a:endParaRPr lang="en-US"/>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Text 0"/>
          <p:cNvSpPr/>
          <p:nvPr/>
        </p:nvSpPr>
        <p:spPr>
          <a:xfrm>
            <a:off x="8076895" y="6446520"/>
            <a:ext cx="3657600" cy="274320"/>
          </a:xfrm>
          <a:prstGeom prst="rect">
            <a:avLst/>
          </a:prstGeom>
          <a:noFill/>
          <a:ln/>
        </p:spPr>
        <p:txBody>
          <a:bodyPr wrap="square" rtlCol="0" anchor="ctr"/>
          <a:lstStyle/>
          <a:p>
            <a:pPr algn="r" indent="0" marL="0">
              <a:buNone/>
            </a:pPr>
            <a:r>
              <a:rPr lang="en-US" sz="1000" b="1" dirty="0">
                <a:solidFill>
                  <a:srgbClr val="1A8A55"/>
                </a:solidFill>
                <a:latin typeface="Arial" pitchFamily="34" charset="0"/>
                <a:ea typeface="Arial" pitchFamily="34" charset="-122"/>
                <a:cs typeface="Arial" pitchFamily="34" charset="-120"/>
              </a:rPr>
              <a:t>Minutes 5 to 17</a:t>
            </a:r>
            <a:endParaRPr lang="en-US" sz="1000" dirty="0"/>
          </a:p>
        </p:txBody>
      </p:sp>
      <p:sp>
        <p:nvSpPr>
          <p:cNvPr id="3" name="Text 1"/>
          <p:cNvSpPr/>
          <p:nvPr/>
        </p:nvSpPr>
        <p:spPr>
          <a:xfrm>
            <a:off x="457200" y="320040"/>
            <a:ext cx="4782312" cy="329184"/>
          </a:xfrm>
          <a:prstGeom prst="roundRect">
            <a:avLst>
              <a:gd name="adj" fmla="val 50000"/>
            </a:avLst>
          </a:prstGeom>
          <a:solidFill>
            <a:srgbClr val="E8F6EE"/>
          </a:solidFill>
          <a:ln/>
        </p:spPr>
        <p:txBody>
          <a:bodyPr wrap="square" rtlCol="0" anchor="ctr"/>
          <a:lstStyle/>
          <a:p>
            <a:pPr algn="ctr" indent="0" marL="0">
              <a:buNone/>
            </a:pPr>
            <a:r>
              <a:rPr lang="en-US" sz="1100" b="1" dirty="0">
                <a:solidFill>
                  <a:srgbClr val="1A3A2A"/>
                </a:solidFill>
                <a:latin typeface="Arial" pitchFamily="34" charset="0"/>
                <a:ea typeface="Arial" pitchFamily="34" charset="-122"/>
                <a:cs typeface="Arial" pitchFamily="34" charset="-120"/>
              </a:rPr>
              <a:t>CHAPTER 15  ·  D3.2.21 The chi-squared test</a:t>
            </a:r>
            <a:endParaRPr lang="en-US" sz="1100" dirty="0"/>
          </a:p>
        </p:txBody>
      </p:sp>
      <p:sp>
        <p:nvSpPr>
          <p:cNvPr id="4" name="Text 2"/>
          <p:cNvSpPr/>
          <p:nvPr/>
        </p:nvSpPr>
        <p:spPr>
          <a:xfrm>
            <a:off x="457200" y="731520"/>
            <a:ext cx="11277295" cy="868680"/>
          </a:xfrm>
          <a:prstGeom prst="rect">
            <a:avLst/>
          </a:prstGeom>
          <a:noFill/>
          <a:ln/>
        </p:spPr>
        <p:txBody>
          <a:bodyPr wrap="square" rtlCol="0" anchor="t">
            <a:normAutofit/>
          </a:bodyPr>
          <a:lstStyle/>
          <a:p>
            <a:pPr indent="0" marL="0">
              <a:buNone/>
            </a:pPr>
            <a:r>
              <a:rPr lang="en-US" sz="2800" b="1" dirty="0">
                <a:solidFill>
                  <a:srgbClr val="1A3A2A"/>
                </a:solidFill>
                <a:latin typeface="Arial" pitchFamily="34" charset="0"/>
                <a:ea typeface="Arial" pitchFamily="34" charset="-122"/>
                <a:cs typeface="Arial" pitchFamily="34" charset="-120"/>
              </a:rPr>
              <a:t>Is it chance? The chi-squared test</a:t>
            </a:r>
            <a:endParaRPr lang="en-US" sz="2800" dirty="0"/>
          </a:p>
        </p:txBody>
      </p:sp>
      <p:sp>
        <p:nvSpPr>
          <p:cNvPr id="5" name="Shape 3"/>
          <p:cNvSpPr/>
          <p:nvPr/>
        </p:nvSpPr>
        <p:spPr>
          <a:xfrm>
            <a:off x="438912" y="1800166"/>
            <a:ext cx="6803136" cy="4263507"/>
          </a:xfrm>
          <a:prstGeom prst="roundRect">
            <a:avLst>
              <a:gd name="adj" fmla="val 2574"/>
            </a:avLst>
          </a:prstGeom>
          <a:solidFill>
            <a:srgbClr val="FBFDFB"/>
          </a:solidFill>
          <a:ln w="19050">
            <a:solidFill>
              <a:srgbClr val="1A3A2A"/>
            </a:solidFill>
            <a:prstDash val="solid"/>
          </a:ln>
        </p:spPr>
      </p:sp>
      <p:pic>
        <p:nvPicPr>
          <p:cNvPr id="6" name="Image 0" descr="preencoded.png">    </p:cNvPr>
          <p:cNvPicPr>
            <a:picLocks noChangeAspect="1"/>
          </p:cNvPicPr>
          <p:nvPr/>
        </p:nvPicPr>
        <p:blipFill>
          <a:blip r:embed="rId1"/>
          <a:stretch>
            <a:fillRect/>
          </a:stretch>
        </p:blipFill>
        <p:spPr>
          <a:xfrm>
            <a:off x="548640" y="1909894"/>
            <a:ext cx="6583680" cy="4044051"/>
          </a:xfrm>
          <a:prstGeom prst="rect">
            <a:avLst/>
          </a:prstGeom>
        </p:spPr>
      </p:pic>
      <p:sp>
        <p:nvSpPr>
          <p:cNvPr id="7" name="Text 4"/>
          <p:cNvSpPr/>
          <p:nvPr/>
        </p:nvSpPr>
        <p:spPr>
          <a:xfrm>
            <a:off x="7498080" y="1783080"/>
            <a:ext cx="4206240" cy="4343400"/>
          </a:xfrm>
          <a:prstGeom prst="rect">
            <a:avLst/>
          </a:prstGeom>
          <a:noFill/>
          <a:ln/>
        </p:spPr>
        <p:txBody>
          <a:bodyPr wrap="square" rtlCol="0" anchor="t">
            <a:normAutofit/>
          </a:bodyPr>
          <a:lstStyle/>
          <a:p>
            <a:pPr marL="342900" indent="-342900">
              <a:spcAft>
                <a:spcPts val="800"/>
              </a:spcAft>
              <a:buSzPct val="100000"/>
              <a:buChar char="●"/>
            </a:pPr>
            <a:r>
              <a:rPr lang="en-US" sz="1500" dirty="0">
                <a:solidFill>
                  <a:srgbClr val="1A3A2A"/>
                </a:solidFill>
                <a:latin typeface="Arial" pitchFamily="34" charset="0"/>
                <a:ea typeface="Arial" pitchFamily="34" charset="-122"/>
                <a:cs typeface="Arial" pitchFamily="34" charset="-120"/>
              </a:rPr>
              <a:t>A chi-squared test answers that.</a:t>
            </a:r>
            <a:endParaRPr lang="en-US" sz="1500" dirty="0"/>
          </a:p>
          <a:p>
            <a:pPr marL="342900" indent="-342900">
              <a:spcAft>
                <a:spcPts val="800"/>
              </a:spcAft>
              <a:buSzPct val="100000"/>
              <a:buChar char="●"/>
            </a:pPr>
            <a:r>
              <a:rPr lang="en-US" sz="1500" dirty="0">
                <a:solidFill>
                  <a:srgbClr val="1A3A2A"/>
                </a:solidFill>
                <a:latin typeface="Arial" pitchFamily="34" charset="0"/>
                <a:ea typeface="Arial" pitchFamily="34" charset="-122"/>
                <a:cs typeface="Arial" pitchFamily="34" charset="-120"/>
              </a:rPr>
              <a:t>The null hypothesis says there is no real difference between observed and expected: the genes are unlinked, and chance explains the scatter.</a:t>
            </a:r>
            <a:endParaRPr lang="en-US" sz="1500" dirty="0"/>
          </a:p>
          <a:p>
            <a:pPr marL="342900" indent="-342900">
              <a:spcAft>
                <a:spcPts val="800"/>
              </a:spcAft>
              <a:buSzPct val="100000"/>
              <a:buChar char="●"/>
            </a:pPr>
            <a:r>
              <a:rPr lang="en-US" sz="1500" dirty="0">
                <a:solidFill>
                  <a:srgbClr val="1A3A2A"/>
                </a:solidFill>
                <a:latin typeface="Arial" pitchFamily="34" charset="0"/>
                <a:ea typeface="Arial" pitchFamily="34" charset="-122"/>
                <a:cs typeface="Arial" pitchFamily="34" charset="-120"/>
              </a:rPr>
              <a:t>If χ² is bigger than the critical value, the difference is statistically significant: a difference this large would arise by chance alone less than 5% of the time, so you reject the null hypothesis.</a:t>
            </a:r>
            <a:endParaRPr lang="en-US" sz="1500" dirty="0"/>
          </a:p>
          <a:p>
            <a:pPr marL="342900" indent="-342900">
              <a:spcAft>
                <a:spcPts val="800"/>
              </a:spcAft>
              <a:buSzPct val="100000"/>
              <a:buChar char="●"/>
            </a:pPr>
            <a:r>
              <a:rPr lang="en-US" sz="1500" dirty="0">
                <a:solidFill>
                  <a:srgbClr val="1A3A2A"/>
                </a:solidFill>
                <a:latin typeface="Arial" pitchFamily="34" charset="0"/>
                <a:ea typeface="Arial" pitchFamily="34" charset="-122"/>
                <a:cs typeface="Arial" pitchFamily="34" charset="-120"/>
              </a:rPr>
              <a:t>The dry lab does the arithmetic with you: breed a brood and test it, then decide whether to reject the null hypothesis.</a:t>
            </a:r>
            <a:endParaRPr lang="en-US" sz="1500" dirty="0"/>
          </a:p>
        </p:txBody>
      </p:sp>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10</a:t>
            </a:fld>
            <a:endParaRPr lang="en-US"/>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spTree>
      <p:nvGrpSpPr>
        <p:cNvPr id="1" name=""/>
        <p:cNvGrpSpPr/>
        <p:nvPr/>
      </p:nvGrpSpPr>
      <p:grpSpPr>
        <a:xfrm>
          <a:off x="0" y="0"/>
          <a:ext cx="0" cy="0"/>
          <a:chOff x="0" y="0"/>
          <a:chExt cx="0" cy="0"/>
        </a:xfrm>
      </p:grpSpPr>
      <p:sp>
        <p:nvSpPr>
          <p:cNvPr id="2" name="Text 0"/>
          <p:cNvSpPr/>
          <p:nvPr/>
        </p:nvSpPr>
        <p:spPr>
          <a:xfrm>
            <a:off x="8076895" y="6446520"/>
            <a:ext cx="3657600" cy="274320"/>
          </a:xfrm>
          <a:prstGeom prst="rect">
            <a:avLst/>
          </a:prstGeom>
          <a:noFill/>
          <a:ln/>
        </p:spPr>
        <p:txBody>
          <a:bodyPr wrap="square" rtlCol="0" anchor="ctr"/>
          <a:lstStyle/>
          <a:p>
            <a:pPr algn="r" indent="0" marL="0">
              <a:buNone/>
            </a:pPr>
            <a:r>
              <a:rPr lang="en-US" sz="1000" b="1" dirty="0">
                <a:solidFill>
                  <a:srgbClr val="1A8A55"/>
                </a:solidFill>
                <a:latin typeface="Arial" pitchFamily="34" charset="0"/>
                <a:ea typeface="Arial" pitchFamily="34" charset="-122"/>
                <a:cs typeface="Arial" pitchFamily="34" charset="-120"/>
              </a:rPr>
              <a:t>Minutes 5 to 17</a:t>
            </a:r>
            <a:endParaRPr lang="en-US" sz="1000" dirty="0"/>
          </a:p>
        </p:txBody>
      </p:sp>
      <p:sp>
        <p:nvSpPr>
          <p:cNvPr id="3" name="Text 1"/>
          <p:cNvSpPr/>
          <p:nvPr/>
        </p:nvSpPr>
        <p:spPr>
          <a:xfrm>
            <a:off x="457200" y="320040"/>
            <a:ext cx="1161288" cy="329184"/>
          </a:xfrm>
          <a:prstGeom prst="roundRect">
            <a:avLst>
              <a:gd name="adj" fmla="val 50000"/>
            </a:avLst>
          </a:prstGeom>
          <a:solidFill>
            <a:srgbClr val="FF7EB6"/>
          </a:solidFill>
          <a:ln/>
        </p:spPr>
        <p:txBody>
          <a:bodyPr wrap="square" rtlCol="0" anchor="ctr"/>
          <a:lstStyle/>
          <a:p>
            <a:pPr algn="ctr" indent="0" marL="0">
              <a:buNone/>
            </a:pPr>
            <a:r>
              <a:rPr lang="en-US" sz="1100" b="1" dirty="0">
                <a:solidFill>
                  <a:srgbClr val="1A3A2A"/>
                </a:solidFill>
                <a:latin typeface="Arial" pitchFamily="34" charset="0"/>
                <a:ea typeface="Arial" pitchFamily="34" charset="-122"/>
                <a:cs typeface="Arial" pitchFamily="34" charset="-120"/>
              </a:rPr>
              <a:t>PREDICT</a:t>
            </a:r>
            <a:endParaRPr lang="en-US" sz="1100" dirty="0"/>
          </a:p>
        </p:txBody>
      </p:sp>
      <p:sp>
        <p:nvSpPr>
          <p:cNvPr id="4" name="Text 2"/>
          <p:cNvSpPr/>
          <p:nvPr/>
        </p:nvSpPr>
        <p:spPr>
          <a:xfrm>
            <a:off x="457200" y="777240"/>
            <a:ext cx="11277295" cy="1280160"/>
          </a:xfrm>
          <a:prstGeom prst="rect">
            <a:avLst/>
          </a:prstGeom>
          <a:noFill/>
          <a:ln/>
        </p:spPr>
        <p:txBody>
          <a:bodyPr wrap="square" rtlCol="0" anchor="t">
            <a:normAutofit/>
          </a:bodyPr>
          <a:lstStyle/>
          <a:p>
            <a:pPr indent="0" marL="0">
              <a:buNone/>
            </a:pPr>
            <a:r>
              <a:rPr lang="en-US" sz="2600" b="1" dirty="0">
                <a:solidFill>
                  <a:srgbClr val="1A3A2A"/>
                </a:solidFill>
                <a:latin typeface="Arial" pitchFamily="34" charset="0"/>
                <a:ea typeface="Arial" pitchFamily="34" charset="-122"/>
                <a:cs typeface="Arial" pitchFamily="34" charset="-120"/>
              </a:rPr>
              <a:t>A chi-squared value of 2.1 with 3 degrees of freedom is compared with a critical value of 7.81. What do you conclude?</a:t>
            </a:r>
            <a:endParaRPr lang="en-US" sz="2600" dirty="0"/>
          </a:p>
        </p:txBody>
      </p:sp>
      <p:sp>
        <p:nvSpPr>
          <p:cNvPr id="5" name="Text 3"/>
          <p:cNvSpPr/>
          <p:nvPr/>
        </p:nvSpPr>
        <p:spPr>
          <a:xfrm>
            <a:off x="731520" y="2240280"/>
            <a:ext cx="10728655" cy="580136"/>
          </a:xfrm>
          <a:prstGeom prst="roundRect">
            <a:avLst>
              <a:gd name="adj" fmla="val 15762"/>
            </a:avLst>
          </a:prstGeom>
          <a:solidFill>
            <a:srgbClr val="FBFDFB"/>
          </a:solidFill>
          <a:ln w="12700">
            <a:solidFill>
              <a:srgbClr val="B9D3C5"/>
            </a:solidFill>
          </a:ln>
        </p:spPr>
        <p:txBody>
          <a:bodyPr wrap="square" lIns="127000" tIns="127000" rIns="127000" bIns="127000" rtlCol="0" anchor="ctr">
            <a:normAutofit/>
          </a:bodyPr>
          <a:lstStyle/>
          <a:p>
            <a:pPr indent="0" marL="0">
              <a:buNone/>
            </a:pPr>
            <a:r>
              <a:rPr lang="en-US" sz="1900" b="1" dirty="0">
                <a:solidFill>
                  <a:srgbClr val="4A6859"/>
                </a:solidFill>
                <a:latin typeface="Arial" pitchFamily="34" charset="0"/>
                <a:ea typeface="Arial" pitchFamily="34" charset="-122"/>
                <a:cs typeface="Arial" pitchFamily="34" charset="-120"/>
              </a:rPr>
              <a:t>A   </a:t>
            </a:r>
            <a:pPr indent="0" marL="0">
              <a:buNone/>
            </a:pPr>
            <a:r>
              <a:rPr lang="en-US" sz="1900" dirty="0">
                <a:solidFill>
                  <a:srgbClr val="1A3A2A"/>
                </a:solidFill>
                <a:latin typeface="Arial" pitchFamily="34" charset="0"/>
                <a:ea typeface="Arial" pitchFamily="34" charset="-122"/>
                <a:cs typeface="Arial" pitchFamily="34" charset="-120"/>
              </a:rPr>
              <a:t>Reject the null hypothesis, because the result is significant</a:t>
            </a:r>
            <a:endParaRPr lang="en-US" sz="1900" dirty="0"/>
          </a:p>
        </p:txBody>
      </p:sp>
      <p:sp>
        <p:nvSpPr>
          <p:cNvPr id="6" name="Text 4"/>
          <p:cNvSpPr/>
          <p:nvPr/>
        </p:nvSpPr>
        <p:spPr>
          <a:xfrm>
            <a:off x="731520" y="2930144"/>
            <a:ext cx="10728655" cy="580136"/>
          </a:xfrm>
          <a:prstGeom prst="roundRect">
            <a:avLst>
              <a:gd name="adj" fmla="val 15762"/>
            </a:avLst>
          </a:prstGeom>
          <a:solidFill>
            <a:srgbClr val="FBFDFB"/>
          </a:solidFill>
          <a:ln w="12700">
            <a:solidFill>
              <a:srgbClr val="B9D3C5"/>
            </a:solidFill>
          </a:ln>
        </p:spPr>
        <p:txBody>
          <a:bodyPr wrap="square" lIns="127000" tIns="127000" rIns="127000" bIns="127000" rtlCol="0" anchor="ctr">
            <a:normAutofit/>
          </a:bodyPr>
          <a:lstStyle/>
          <a:p>
            <a:pPr indent="0" marL="0">
              <a:buNone/>
            </a:pPr>
            <a:r>
              <a:rPr lang="en-US" sz="1900" b="1" dirty="0">
                <a:solidFill>
                  <a:srgbClr val="4A6859"/>
                </a:solidFill>
                <a:latin typeface="Arial" pitchFamily="34" charset="0"/>
                <a:ea typeface="Arial" pitchFamily="34" charset="-122"/>
                <a:cs typeface="Arial" pitchFamily="34" charset="-120"/>
              </a:rPr>
              <a:t>B   </a:t>
            </a:r>
            <a:pPr indent="0" marL="0">
              <a:buNone/>
            </a:pPr>
            <a:r>
              <a:rPr lang="en-US" sz="1900" dirty="0">
                <a:solidFill>
                  <a:srgbClr val="1A3A2A"/>
                </a:solidFill>
                <a:latin typeface="Arial" pitchFamily="34" charset="0"/>
                <a:ea typeface="Arial" pitchFamily="34" charset="-122"/>
                <a:cs typeface="Arial" pitchFamily="34" charset="-120"/>
              </a:rPr>
              <a:t>Do not reject the null: chance could explain it</a:t>
            </a:r>
            <a:endParaRPr lang="en-US" sz="1900" dirty="0"/>
          </a:p>
        </p:txBody>
      </p:sp>
      <p:sp>
        <p:nvSpPr>
          <p:cNvPr id="7" name="Text 5"/>
          <p:cNvSpPr/>
          <p:nvPr/>
        </p:nvSpPr>
        <p:spPr>
          <a:xfrm>
            <a:off x="731520" y="3620008"/>
            <a:ext cx="10728655" cy="580136"/>
          </a:xfrm>
          <a:prstGeom prst="roundRect">
            <a:avLst>
              <a:gd name="adj" fmla="val 15762"/>
            </a:avLst>
          </a:prstGeom>
          <a:solidFill>
            <a:srgbClr val="FBFDFB"/>
          </a:solidFill>
          <a:ln w="12700">
            <a:solidFill>
              <a:srgbClr val="B9D3C5"/>
            </a:solidFill>
          </a:ln>
        </p:spPr>
        <p:txBody>
          <a:bodyPr wrap="square" lIns="127000" tIns="127000" rIns="127000" bIns="127000" rtlCol="0" anchor="ctr">
            <a:normAutofit/>
          </a:bodyPr>
          <a:lstStyle/>
          <a:p>
            <a:pPr indent="0" marL="0">
              <a:buNone/>
            </a:pPr>
            <a:r>
              <a:rPr lang="en-US" sz="1900" b="1" dirty="0">
                <a:solidFill>
                  <a:srgbClr val="4A6859"/>
                </a:solidFill>
                <a:latin typeface="Arial" pitchFamily="34" charset="0"/>
                <a:ea typeface="Arial" pitchFamily="34" charset="-122"/>
                <a:cs typeface="Arial" pitchFamily="34" charset="-120"/>
              </a:rPr>
              <a:t>C   </a:t>
            </a:r>
            <a:pPr indent="0" marL="0">
              <a:buNone/>
            </a:pPr>
            <a:r>
              <a:rPr lang="en-US" sz="1900" dirty="0">
                <a:solidFill>
                  <a:srgbClr val="1A3A2A"/>
                </a:solidFill>
                <a:latin typeface="Arial" pitchFamily="34" charset="0"/>
                <a:ea typeface="Arial" pitchFamily="34" charset="-122"/>
                <a:cs typeface="Arial" pitchFamily="34" charset="-120"/>
              </a:rPr>
              <a:t>Accept the alternative, because the observed numbers differ</a:t>
            </a:r>
            <a:endParaRPr lang="en-US" sz="1900" dirty="0"/>
          </a:p>
        </p:txBody>
      </p:sp>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11</a:t>
            </a:fld>
            <a:endParaRPr lang="en-US"/>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spTree>
      <p:nvGrpSpPr>
        <p:cNvPr id="1" name=""/>
        <p:cNvGrpSpPr/>
        <p:nvPr/>
      </p:nvGrpSpPr>
      <p:grpSpPr>
        <a:xfrm>
          <a:off x="0" y="0"/>
          <a:ext cx="0" cy="0"/>
          <a:chOff x="0" y="0"/>
          <a:chExt cx="0" cy="0"/>
        </a:xfrm>
      </p:grpSpPr>
      <p:sp>
        <p:nvSpPr>
          <p:cNvPr id="2" name="Text 0"/>
          <p:cNvSpPr/>
          <p:nvPr/>
        </p:nvSpPr>
        <p:spPr>
          <a:xfrm>
            <a:off x="8076895" y="6446520"/>
            <a:ext cx="3657600" cy="274320"/>
          </a:xfrm>
          <a:prstGeom prst="rect">
            <a:avLst/>
          </a:prstGeom>
          <a:noFill/>
          <a:ln/>
        </p:spPr>
        <p:txBody>
          <a:bodyPr wrap="square" rtlCol="0" anchor="ctr"/>
          <a:lstStyle/>
          <a:p>
            <a:pPr algn="r" indent="0" marL="0">
              <a:buNone/>
            </a:pPr>
            <a:r>
              <a:rPr lang="en-US" sz="1000" b="1" dirty="0">
                <a:solidFill>
                  <a:srgbClr val="1A8A55"/>
                </a:solidFill>
                <a:latin typeface="Arial" pitchFamily="34" charset="0"/>
                <a:ea typeface="Arial" pitchFamily="34" charset="-122"/>
                <a:cs typeface="Arial" pitchFamily="34" charset="-120"/>
              </a:rPr>
              <a:t>Minutes 5 to 17</a:t>
            </a:r>
            <a:endParaRPr lang="en-US" sz="1000" dirty="0"/>
          </a:p>
        </p:txBody>
      </p:sp>
      <p:sp>
        <p:nvSpPr>
          <p:cNvPr id="3" name="Text 1"/>
          <p:cNvSpPr/>
          <p:nvPr/>
        </p:nvSpPr>
        <p:spPr>
          <a:xfrm>
            <a:off x="457200" y="320040"/>
            <a:ext cx="1664208" cy="329184"/>
          </a:xfrm>
          <a:prstGeom prst="roundRect">
            <a:avLst>
              <a:gd name="adj" fmla="val 50000"/>
            </a:avLst>
          </a:prstGeom>
          <a:solidFill>
            <a:srgbClr val="2DB876"/>
          </a:solidFill>
          <a:ln/>
        </p:spPr>
        <p:txBody>
          <a:bodyPr wrap="square" rtlCol="0" anchor="ctr"/>
          <a:lstStyle/>
          <a:p>
            <a:pPr algn="ctr" indent="0" marL="0">
              <a:buNone/>
            </a:pPr>
            <a:r>
              <a:rPr lang="en-US" sz="1100" b="1" dirty="0">
                <a:solidFill>
                  <a:srgbClr val="1A3A2A"/>
                </a:solidFill>
                <a:latin typeface="Arial" pitchFamily="34" charset="0"/>
                <a:ea typeface="Arial" pitchFamily="34" charset="-122"/>
                <a:cs typeface="Arial" pitchFamily="34" charset="-120"/>
              </a:rPr>
              <a:t>WHAT HAPPENS</a:t>
            </a:r>
            <a:endParaRPr lang="en-US" sz="1100" dirty="0"/>
          </a:p>
        </p:txBody>
      </p:sp>
      <p:sp>
        <p:nvSpPr>
          <p:cNvPr id="4" name="Text 2"/>
          <p:cNvSpPr/>
          <p:nvPr/>
        </p:nvSpPr>
        <p:spPr>
          <a:xfrm>
            <a:off x="457200" y="777240"/>
            <a:ext cx="11277295" cy="1280160"/>
          </a:xfrm>
          <a:prstGeom prst="rect">
            <a:avLst/>
          </a:prstGeom>
          <a:noFill/>
          <a:ln/>
        </p:spPr>
        <p:txBody>
          <a:bodyPr wrap="square" rtlCol="0" anchor="t">
            <a:normAutofit/>
          </a:bodyPr>
          <a:lstStyle/>
          <a:p>
            <a:pPr indent="0" marL="0">
              <a:buNone/>
            </a:pPr>
            <a:r>
              <a:rPr lang="en-US" sz="2600" b="1" dirty="0">
                <a:solidFill>
                  <a:srgbClr val="1A3A2A"/>
                </a:solidFill>
                <a:latin typeface="Arial" pitchFamily="34" charset="0"/>
                <a:ea typeface="Arial" pitchFamily="34" charset="-122"/>
                <a:cs typeface="Arial" pitchFamily="34" charset="-120"/>
              </a:rPr>
              <a:t>A chi-squared value of 2.1 with 3 degrees of freedom is compared with a critical value of 7.81. What do you conclude?</a:t>
            </a:r>
            <a:endParaRPr lang="en-US" sz="2600" dirty="0"/>
          </a:p>
        </p:txBody>
      </p:sp>
      <p:sp>
        <p:nvSpPr>
          <p:cNvPr id="5" name="Text 3"/>
          <p:cNvSpPr/>
          <p:nvPr/>
        </p:nvSpPr>
        <p:spPr>
          <a:xfrm>
            <a:off x="731520" y="2240280"/>
            <a:ext cx="10728655" cy="580136"/>
          </a:xfrm>
          <a:prstGeom prst="roundRect">
            <a:avLst>
              <a:gd name="adj" fmla="val 15762"/>
            </a:avLst>
          </a:prstGeom>
          <a:solidFill>
            <a:srgbClr val="FBFDFB"/>
          </a:solidFill>
          <a:ln w="12700">
            <a:solidFill>
              <a:srgbClr val="B9D3C5"/>
            </a:solidFill>
          </a:ln>
        </p:spPr>
        <p:txBody>
          <a:bodyPr wrap="square" lIns="127000" tIns="127000" rIns="127000" bIns="127000" rtlCol="0" anchor="ctr">
            <a:normAutofit/>
          </a:bodyPr>
          <a:lstStyle/>
          <a:p>
            <a:pPr indent="0" marL="0">
              <a:buNone/>
            </a:pPr>
            <a:r>
              <a:rPr lang="en-US" sz="1900" b="1" dirty="0">
                <a:solidFill>
                  <a:srgbClr val="4A6859"/>
                </a:solidFill>
                <a:latin typeface="Arial" pitchFamily="34" charset="0"/>
                <a:ea typeface="Arial" pitchFamily="34" charset="-122"/>
                <a:cs typeface="Arial" pitchFamily="34" charset="-120"/>
              </a:rPr>
              <a:t>A   </a:t>
            </a:r>
            <a:pPr indent="0" marL="0">
              <a:buNone/>
            </a:pPr>
            <a:r>
              <a:rPr lang="en-US" sz="1900" dirty="0">
                <a:solidFill>
                  <a:srgbClr val="1A3A2A"/>
                </a:solidFill>
                <a:latin typeface="Arial" pitchFamily="34" charset="0"/>
                <a:ea typeface="Arial" pitchFamily="34" charset="-122"/>
                <a:cs typeface="Arial" pitchFamily="34" charset="-120"/>
              </a:rPr>
              <a:t>Reject the null hypothesis, because the result is significant</a:t>
            </a:r>
            <a:endParaRPr lang="en-US" sz="1900" dirty="0"/>
          </a:p>
        </p:txBody>
      </p:sp>
      <p:sp>
        <p:nvSpPr>
          <p:cNvPr id="6" name="Text 4"/>
          <p:cNvSpPr/>
          <p:nvPr/>
        </p:nvSpPr>
        <p:spPr>
          <a:xfrm>
            <a:off x="731520" y="2930144"/>
            <a:ext cx="10728655" cy="580136"/>
          </a:xfrm>
          <a:prstGeom prst="roundRect">
            <a:avLst>
              <a:gd name="adj" fmla="val 15762"/>
            </a:avLst>
          </a:prstGeom>
          <a:solidFill>
            <a:srgbClr val="C8EEDA"/>
          </a:solidFill>
          <a:ln w="25400">
            <a:solidFill>
              <a:srgbClr val="1A8A55"/>
            </a:solidFill>
          </a:ln>
        </p:spPr>
        <p:txBody>
          <a:bodyPr wrap="square" lIns="127000" tIns="127000" rIns="127000" bIns="127000" rtlCol="0" anchor="ctr">
            <a:normAutofit/>
          </a:bodyPr>
          <a:lstStyle/>
          <a:p>
            <a:pPr indent="0" marL="0">
              <a:buNone/>
            </a:pPr>
            <a:r>
              <a:rPr lang="en-US" sz="1900" b="1" dirty="0">
                <a:solidFill>
                  <a:srgbClr val="1A3A2A"/>
                </a:solidFill>
                <a:latin typeface="Arial" pitchFamily="34" charset="0"/>
                <a:ea typeface="Arial" pitchFamily="34" charset="-122"/>
                <a:cs typeface="Arial" pitchFamily="34" charset="-120"/>
              </a:rPr>
              <a:t>B   </a:t>
            </a:r>
            <a:pPr indent="0" marL="0">
              <a:buNone/>
            </a:pPr>
            <a:r>
              <a:rPr lang="en-US" sz="1900" dirty="0">
                <a:solidFill>
                  <a:srgbClr val="1A3A2A"/>
                </a:solidFill>
                <a:latin typeface="Arial" pitchFamily="34" charset="0"/>
                <a:ea typeface="Arial" pitchFamily="34" charset="-122"/>
                <a:cs typeface="Arial" pitchFamily="34" charset="-120"/>
              </a:rPr>
              <a:t>Do not reject the null: chance could explain it</a:t>
            </a:r>
            <a:endParaRPr lang="en-US" sz="1900" dirty="0"/>
          </a:p>
        </p:txBody>
      </p:sp>
      <p:sp>
        <p:nvSpPr>
          <p:cNvPr id="7" name="Text 5"/>
          <p:cNvSpPr/>
          <p:nvPr/>
        </p:nvSpPr>
        <p:spPr>
          <a:xfrm>
            <a:off x="731520" y="3620008"/>
            <a:ext cx="10728655" cy="580136"/>
          </a:xfrm>
          <a:prstGeom prst="roundRect">
            <a:avLst>
              <a:gd name="adj" fmla="val 15762"/>
            </a:avLst>
          </a:prstGeom>
          <a:solidFill>
            <a:srgbClr val="FBFDFB"/>
          </a:solidFill>
          <a:ln w="12700">
            <a:solidFill>
              <a:srgbClr val="B9D3C5"/>
            </a:solidFill>
          </a:ln>
        </p:spPr>
        <p:txBody>
          <a:bodyPr wrap="square" lIns="127000" tIns="127000" rIns="127000" bIns="127000" rtlCol="0" anchor="ctr">
            <a:normAutofit/>
          </a:bodyPr>
          <a:lstStyle/>
          <a:p>
            <a:pPr indent="0" marL="0">
              <a:buNone/>
            </a:pPr>
            <a:r>
              <a:rPr lang="en-US" sz="1900" b="1" dirty="0">
                <a:solidFill>
                  <a:srgbClr val="4A6859"/>
                </a:solidFill>
                <a:latin typeface="Arial" pitchFamily="34" charset="0"/>
                <a:ea typeface="Arial" pitchFamily="34" charset="-122"/>
                <a:cs typeface="Arial" pitchFamily="34" charset="-120"/>
              </a:rPr>
              <a:t>C   </a:t>
            </a:r>
            <a:pPr indent="0" marL="0">
              <a:buNone/>
            </a:pPr>
            <a:r>
              <a:rPr lang="en-US" sz="1900" dirty="0">
                <a:solidFill>
                  <a:srgbClr val="1A3A2A"/>
                </a:solidFill>
                <a:latin typeface="Arial" pitchFamily="34" charset="0"/>
                <a:ea typeface="Arial" pitchFamily="34" charset="-122"/>
                <a:cs typeface="Arial" pitchFamily="34" charset="-120"/>
              </a:rPr>
              <a:t>Accept the alternative, because the observed numbers differ</a:t>
            </a:r>
            <a:endParaRPr lang="en-US" sz="1900" dirty="0"/>
          </a:p>
        </p:txBody>
      </p:sp>
      <p:sp>
        <p:nvSpPr>
          <p:cNvPr id="8" name="Text 6"/>
          <p:cNvSpPr/>
          <p:nvPr/>
        </p:nvSpPr>
        <p:spPr>
          <a:xfrm>
            <a:off x="731520" y="4309872"/>
            <a:ext cx="10728655" cy="2017776"/>
          </a:xfrm>
          <a:prstGeom prst="rect">
            <a:avLst/>
          </a:prstGeom>
          <a:noFill/>
          <a:ln/>
        </p:spPr>
        <p:txBody>
          <a:bodyPr wrap="square" rtlCol="0" anchor="t">
            <a:normAutofit/>
          </a:bodyPr>
          <a:lstStyle/>
          <a:p>
            <a:pPr indent="0" marL="0">
              <a:buNone/>
            </a:pPr>
            <a:r>
              <a:rPr lang="en-US" sz="1700" dirty="0">
                <a:solidFill>
                  <a:srgbClr val="1A3A2A"/>
                </a:solidFill>
                <a:latin typeface="Arial" pitchFamily="34" charset="0"/>
                <a:ea typeface="Arial" pitchFamily="34" charset="-122"/>
                <a:cs typeface="Arial" pitchFamily="34" charset="-120"/>
              </a:rPr>
              <a:t>Do not reject the null hypothesis. 2.1 is below 7.81, so a difference this size can easily arise by chance when the genes are unlinked. The numbers do differ from the expected ones, but not by more than chance alone would explain.</a:t>
            </a:r>
            <a:endParaRPr lang="en-US" sz="1700" dirty="0"/>
          </a:p>
        </p:txBody>
      </p:sp>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12</a:t>
            </a:fld>
            <a:endParaRPr lang="en-US"/>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spTree>
      <p:nvGrpSpPr>
        <p:cNvPr id="1" name=""/>
        <p:cNvGrpSpPr/>
        <p:nvPr/>
      </p:nvGrpSpPr>
      <p:grpSpPr>
        <a:xfrm>
          <a:off x="0" y="0"/>
          <a:ext cx="0" cy="0"/>
          <a:chOff x="0" y="0"/>
          <a:chExt cx="0" cy="0"/>
        </a:xfrm>
      </p:grpSpPr>
      <p:sp>
        <p:nvSpPr>
          <p:cNvPr id="2" name="Text 0"/>
          <p:cNvSpPr/>
          <p:nvPr/>
        </p:nvSpPr>
        <p:spPr>
          <a:xfrm>
            <a:off x="8076895" y="6446520"/>
            <a:ext cx="3657600" cy="274320"/>
          </a:xfrm>
          <a:prstGeom prst="rect">
            <a:avLst/>
          </a:prstGeom>
          <a:noFill/>
          <a:ln/>
        </p:spPr>
        <p:txBody>
          <a:bodyPr wrap="square" rtlCol="0" anchor="ctr"/>
          <a:lstStyle/>
          <a:p>
            <a:pPr algn="r" indent="0" marL="0">
              <a:buNone/>
            </a:pPr>
            <a:r>
              <a:rPr lang="en-US" sz="1000" b="1" dirty="0">
                <a:solidFill>
                  <a:srgbClr val="1A8A55"/>
                </a:solidFill>
                <a:latin typeface="Arial" pitchFamily="34" charset="0"/>
                <a:ea typeface="Arial" pitchFamily="34" charset="-122"/>
                <a:cs typeface="Arial" pitchFamily="34" charset="-120"/>
              </a:rPr>
              <a:t>Minutes 5 to 17</a:t>
            </a:r>
            <a:endParaRPr lang="en-US" sz="1000" dirty="0"/>
          </a:p>
        </p:txBody>
      </p:sp>
      <p:sp>
        <p:nvSpPr>
          <p:cNvPr id="3" name="Text 1"/>
          <p:cNvSpPr/>
          <p:nvPr/>
        </p:nvSpPr>
        <p:spPr>
          <a:xfrm>
            <a:off x="457200" y="320040"/>
            <a:ext cx="1362456" cy="329184"/>
          </a:xfrm>
          <a:prstGeom prst="roundRect">
            <a:avLst>
              <a:gd name="adj" fmla="val 50000"/>
            </a:avLst>
          </a:prstGeom>
          <a:solidFill>
            <a:srgbClr val="FF7EB6"/>
          </a:solidFill>
          <a:ln/>
        </p:spPr>
        <p:txBody>
          <a:bodyPr wrap="square" rtlCol="0" anchor="ctr"/>
          <a:lstStyle/>
          <a:p>
            <a:pPr algn="ctr" indent="0" marL="0">
              <a:buNone/>
            </a:pPr>
            <a:r>
              <a:rPr lang="en-US" sz="1100" b="1" dirty="0">
                <a:solidFill>
                  <a:srgbClr val="1A3A2A"/>
                </a:solidFill>
                <a:latin typeface="Arial" pitchFamily="34" charset="0"/>
                <a:ea typeface="Arial" pitchFamily="34" charset="-122"/>
                <a:cs typeface="Arial" pitchFamily="34" charset="-120"/>
              </a:rPr>
              <a:t>WATCH OUT</a:t>
            </a:r>
            <a:endParaRPr lang="en-US" sz="1100" dirty="0"/>
          </a:p>
        </p:txBody>
      </p:sp>
      <p:sp>
        <p:nvSpPr>
          <p:cNvPr id="4" name="Shape 2"/>
          <p:cNvSpPr/>
          <p:nvPr/>
        </p:nvSpPr>
        <p:spPr>
          <a:xfrm>
            <a:off x="731520" y="1280160"/>
            <a:ext cx="109728" cy="4206240"/>
          </a:xfrm>
          <a:prstGeom prst="rect">
            <a:avLst/>
          </a:prstGeom>
          <a:solidFill>
            <a:srgbClr val="FF7EB6"/>
          </a:solidFill>
          <a:ln/>
        </p:spPr>
      </p:sp>
      <p:sp>
        <p:nvSpPr>
          <p:cNvPr id="5" name="Text 3"/>
          <p:cNvSpPr/>
          <p:nvPr/>
        </p:nvSpPr>
        <p:spPr>
          <a:xfrm>
            <a:off x="1097280" y="1280160"/>
            <a:ext cx="10180015" cy="4206240"/>
          </a:xfrm>
          <a:prstGeom prst="rect">
            <a:avLst/>
          </a:prstGeom>
          <a:noFill/>
          <a:ln/>
        </p:spPr>
        <p:txBody>
          <a:bodyPr wrap="square" rtlCol="0" anchor="ctr">
            <a:normAutofit/>
          </a:bodyPr>
          <a:lstStyle/>
          <a:p>
            <a:pPr indent="0" marL="0">
              <a:buNone/>
            </a:pPr>
            <a:r>
              <a:rPr lang="en-US" sz="2400" dirty="0">
                <a:solidFill>
                  <a:srgbClr val="1A3A2A"/>
                </a:solidFill>
                <a:latin typeface="Arial" pitchFamily="34" charset="0"/>
                <a:ea typeface="Arial" pitchFamily="34" charset="-122"/>
                <a:cs typeface="Arial" pitchFamily="34" charset="-120"/>
              </a:rPr>
              <a:t>A result that is not significant does not prove the null hypothesis: it means these data are not enough to reject it. And a significant result says the data differ from the expected ratio, not why. Linkage is the explanation to test next. The 5% level is a convention: about 1 test in 20 on unlinked genes would look significant by chance alone.</a:t>
            </a:r>
            <a:endParaRPr lang="en-US" sz="2400" dirty="0"/>
          </a:p>
        </p:txBody>
      </p:sp>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13</a:t>
            </a:fld>
            <a:endParaRPr lang="en-US"/>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spTree>
      <p:nvGrpSpPr>
        <p:cNvPr id="1" name=""/>
        <p:cNvGrpSpPr/>
        <p:nvPr/>
      </p:nvGrpSpPr>
      <p:grpSpPr>
        <a:xfrm>
          <a:off x="0" y="0"/>
          <a:ext cx="0" cy="0"/>
          <a:chOff x="0" y="0"/>
          <a:chExt cx="0" cy="0"/>
        </a:xfrm>
      </p:grpSpPr>
      <p:sp>
        <p:nvSpPr>
          <p:cNvPr id="2" name="Text 0"/>
          <p:cNvSpPr/>
          <p:nvPr/>
        </p:nvSpPr>
        <p:spPr>
          <a:xfrm>
            <a:off x="8076895" y="6446520"/>
            <a:ext cx="3657600" cy="274320"/>
          </a:xfrm>
          <a:prstGeom prst="rect">
            <a:avLst/>
          </a:prstGeom>
          <a:noFill/>
          <a:ln/>
        </p:spPr>
        <p:txBody>
          <a:bodyPr wrap="square" rtlCol="0" anchor="ctr"/>
          <a:lstStyle/>
          <a:p>
            <a:pPr algn="r" indent="0" marL="0">
              <a:buNone/>
            </a:pPr>
            <a:r>
              <a:rPr lang="en-US" sz="1000" b="1" dirty="0">
                <a:solidFill>
                  <a:srgbClr val="1A8A55"/>
                </a:solidFill>
                <a:latin typeface="Arial" pitchFamily="34" charset="0"/>
                <a:ea typeface="Arial" pitchFamily="34" charset="-122"/>
                <a:cs typeface="Arial" pitchFamily="34" charset="-120"/>
              </a:rPr>
              <a:t>Minutes 17 to 32</a:t>
            </a:r>
            <a:endParaRPr lang="en-US" sz="1000" dirty="0"/>
          </a:p>
        </p:txBody>
      </p:sp>
      <p:sp>
        <p:nvSpPr>
          <p:cNvPr id="3" name="Text 1"/>
          <p:cNvSpPr/>
          <p:nvPr/>
        </p:nvSpPr>
        <p:spPr>
          <a:xfrm>
            <a:off x="457200" y="320040"/>
            <a:ext cx="1097280" cy="329184"/>
          </a:xfrm>
          <a:prstGeom prst="roundRect">
            <a:avLst>
              <a:gd name="adj" fmla="val 50000"/>
            </a:avLst>
          </a:prstGeom>
          <a:solidFill>
            <a:srgbClr val="F0C33D"/>
          </a:solidFill>
          <a:ln/>
        </p:spPr>
        <p:txBody>
          <a:bodyPr wrap="square" rtlCol="0" anchor="ctr"/>
          <a:lstStyle/>
          <a:p>
            <a:pPr algn="ctr" indent="0" marL="0">
              <a:buNone/>
            </a:pPr>
            <a:r>
              <a:rPr lang="en-US" sz="1100" b="1" dirty="0">
                <a:solidFill>
                  <a:srgbClr val="1A3A2A"/>
                </a:solidFill>
                <a:latin typeface="Arial" pitchFamily="34" charset="0"/>
                <a:ea typeface="Arial" pitchFamily="34" charset="-122"/>
                <a:cs typeface="Arial" pitchFamily="34" charset="-120"/>
              </a:rPr>
              <a:t>MODEL</a:t>
            </a:r>
            <a:endParaRPr lang="en-US" sz="1100" dirty="0"/>
          </a:p>
        </p:txBody>
      </p:sp>
      <p:sp>
        <p:nvSpPr>
          <p:cNvPr id="4" name="Text 2"/>
          <p:cNvSpPr/>
          <p:nvPr/>
        </p:nvSpPr>
        <p:spPr>
          <a:xfrm>
            <a:off x="1691640" y="320040"/>
            <a:ext cx="1097280" cy="329184"/>
          </a:xfrm>
          <a:prstGeom prst="roundRect">
            <a:avLst>
              <a:gd name="adj" fmla="val 50000"/>
            </a:avLst>
          </a:prstGeom>
          <a:solidFill>
            <a:srgbClr val="1A3A2A"/>
          </a:solidFill>
          <a:ln/>
        </p:spPr>
        <p:txBody>
          <a:bodyPr wrap="square" rtlCol="0" anchor="ctr"/>
          <a:lstStyle/>
          <a:p>
            <a:pPr algn="ctr" indent="0" marL="0">
              <a:buNone/>
            </a:pPr>
            <a:r>
              <a:rPr lang="en-US" sz="1100" b="1" dirty="0">
                <a:solidFill>
                  <a:srgbClr val="FBFDFB"/>
                </a:solidFill>
                <a:latin typeface="Arial" pitchFamily="34" charset="0"/>
                <a:ea typeface="Arial" pitchFamily="34" charset="-122"/>
                <a:cs typeface="Arial" pitchFamily="34" charset="-120"/>
              </a:rPr>
              <a:t>15 MIN</a:t>
            </a:r>
            <a:endParaRPr lang="en-US" sz="1100" dirty="0"/>
          </a:p>
        </p:txBody>
      </p:sp>
      <p:sp>
        <p:nvSpPr>
          <p:cNvPr id="5" name="Text 3"/>
          <p:cNvSpPr/>
          <p:nvPr/>
        </p:nvSpPr>
        <p:spPr>
          <a:xfrm>
            <a:off x="457200" y="731520"/>
            <a:ext cx="11277295" cy="868680"/>
          </a:xfrm>
          <a:prstGeom prst="rect">
            <a:avLst/>
          </a:prstGeom>
          <a:noFill/>
          <a:ln/>
        </p:spPr>
        <p:txBody>
          <a:bodyPr wrap="square" rtlCol="0" anchor="t">
            <a:normAutofit/>
          </a:bodyPr>
          <a:lstStyle/>
          <a:p>
            <a:pPr indent="0" marL="0">
              <a:buNone/>
            </a:pPr>
            <a:r>
              <a:rPr lang="en-US" sz="3000" b="1" dirty="0">
                <a:solidFill>
                  <a:srgbClr val="1A3A2A"/>
                </a:solidFill>
                <a:latin typeface="Arial" pitchFamily="34" charset="0"/>
                <a:ea typeface="Arial" pitchFamily="34" charset="-122"/>
                <a:cs typeface="Arial" pitchFamily="34" charset="-120"/>
              </a:rPr>
              <a:t>The bead bag</a:t>
            </a:r>
            <a:endParaRPr lang="en-US" sz="3000" dirty="0"/>
          </a:p>
        </p:txBody>
      </p:sp>
      <p:pic>
        <p:nvPicPr>
          <p:cNvPr id="6" name="Image 0" descr="preencoded.png">    </p:cNvPr>
          <p:cNvPicPr>
            <a:picLocks noChangeAspect="1"/>
          </p:cNvPicPr>
          <p:nvPr/>
        </p:nvPicPr>
        <p:blipFill>
          <a:blip r:embed="rId1"/>
          <a:stretch>
            <a:fillRect/>
          </a:stretch>
        </p:blipFill>
        <p:spPr>
          <a:xfrm>
            <a:off x="548640" y="2241055"/>
            <a:ext cx="5120640" cy="1735810"/>
          </a:xfrm>
          <a:prstGeom prst="rect">
            <a:avLst/>
          </a:prstGeom>
        </p:spPr>
      </p:pic>
      <p:sp>
        <p:nvSpPr>
          <p:cNvPr id="7" name="Text 4"/>
          <p:cNvSpPr/>
          <p:nvPr/>
        </p:nvSpPr>
        <p:spPr>
          <a:xfrm>
            <a:off x="548640" y="4663440"/>
            <a:ext cx="5120640" cy="274320"/>
          </a:xfrm>
          <a:prstGeom prst="rect">
            <a:avLst/>
          </a:prstGeom>
          <a:noFill/>
          <a:ln/>
        </p:spPr>
        <p:txBody>
          <a:bodyPr wrap="square" rtlCol="0" anchor="ctr"/>
          <a:lstStyle/>
          <a:p>
            <a:pPr indent="0" marL="0">
              <a:buNone/>
            </a:pPr>
            <a:r>
              <a:rPr lang="en-US" sz="1100" b="1" dirty="0">
                <a:solidFill>
                  <a:srgbClr val="E3589C"/>
                </a:solidFill>
                <a:latin typeface="Arial" pitchFamily="34" charset="0"/>
                <a:ea typeface="Arial" pitchFamily="34" charset="-122"/>
                <a:cs typeface="Arial" pitchFamily="34" charset="-120"/>
              </a:rPr>
              <a:t>STUDENTS NEED</a:t>
            </a:r>
            <a:endParaRPr lang="en-US" sz="1100" dirty="0"/>
          </a:p>
        </p:txBody>
      </p:sp>
      <p:sp>
        <p:nvSpPr>
          <p:cNvPr id="8" name="Text 5"/>
          <p:cNvSpPr/>
          <p:nvPr/>
        </p:nvSpPr>
        <p:spPr>
          <a:xfrm>
            <a:off x="548640" y="4937760"/>
            <a:ext cx="5120640" cy="579120"/>
          </a:xfrm>
          <a:prstGeom prst="rect">
            <a:avLst/>
          </a:prstGeom>
          <a:noFill/>
          <a:ln/>
        </p:spPr>
        <p:txBody>
          <a:bodyPr wrap="square" rtlCol="0" anchor="t">
            <a:normAutofit/>
          </a:bodyPr>
          <a:lstStyle/>
          <a:p>
            <a:pPr indent="0" marL="0">
              <a:buNone/>
            </a:pPr>
            <a:r>
              <a:rPr lang="en-US" sz="1500" dirty="0">
                <a:solidFill>
                  <a:srgbClr val="1A3A2A"/>
                </a:solidFill>
                <a:latin typeface="Arial" pitchFamily="34" charset="0"/>
                <a:ea typeface="Arial" pitchFamily="34" charset="-122"/>
                <a:cs typeface="Arial" pitchFamily="34" charset="-120"/>
              </a:rPr>
              <a:t>Bags of four colours of beads, a calculator, the critical value table.</a:t>
            </a:r>
            <a:endParaRPr lang="en-US" sz="1500" dirty="0"/>
          </a:p>
        </p:txBody>
      </p:sp>
      <p:sp>
        <p:nvSpPr>
          <p:cNvPr id="9" name="Text 6"/>
          <p:cNvSpPr/>
          <p:nvPr/>
        </p:nvSpPr>
        <p:spPr>
          <a:xfrm>
            <a:off x="5943600" y="1783080"/>
            <a:ext cx="5699455" cy="274320"/>
          </a:xfrm>
          <a:prstGeom prst="rect">
            <a:avLst/>
          </a:prstGeom>
          <a:noFill/>
          <a:ln/>
        </p:spPr>
        <p:txBody>
          <a:bodyPr wrap="square" rtlCol="0" anchor="ctr"/>
          <a:lstStyle/>
          <a:p>
            <a:pPr indent="0" marL="0">
              <a:buNone/>
            </a:pPr>
            <a:r>
              <a:rPr lang="en-US" sz="1100" b="1" dirty="0">
                <a:solidFill>
                  <a:srgbClr val="E3589C"/>
                </a:solidFill>
                <a:latin typeface="Arial" pitchFamily="34" charset="0"/>
                <a:ea typeface="Arial" pitchFamily="34" charset="-122"/>
                <a:cs typeface="Arial" pitchFamily="34" charset="-120"/>
              </a:rPr>
              <a:t>THE TASK</a:t>
            </a:r>
            <a:endParaRPr lang="en-US" sz="1100" dirty="0"/>
          </a:p>
        </p:txBody>
      </p:sp>
      <p:sp>
        <p:nvSpPr>
          <p:cNvPr id="10" name="Text 7"/>
          <p:cNvSpPr/>
          <p:nvPr/>
        </p:nvSpPr>
        <p:spPr>
          <a:xfrm>
            <a:off x="5943600" y="2103120"/>
            <a:ext cx="5699455" cy="4160520"/>
          </a:xfrm>
          <a:prstGeom prst="rect">
            <a:avLst/>
          </a:prstGeom>
          <a:noFill/>
          <a:ln/>
        </p:spPr>
        <p:txBody>
          <a:bodyPr wrap="square" rtlCol="0" anchor="t">
            <a:normAutofit/>
          </a:bodyPr>
          <a:lstStyle/>
          <a:p>
            <a:pPr indent="0" marL="0">
              <a:buNone/>
            </a:pPr>
            <a:r>
              <a:rPr lang="en-US" sz="1900" dirty="0">
                <a:solidFill>
                  <a:srgbClr val="1A3A2A"/>
                </a:solidFill>
                <a:latin typeface="Arial" pitchFamily="34" charset="0"/>
                <a:ea typeface="Arial" pitchFamily="34" charset="-122"/>
                <a:cs typeface="Arial" pitchFamily="34" charset="-120"/>
              </a:rPr>
              <a:t>Each group has a bag with 9 parts green round, 3 green wrinkled, 3 yellow round and 1 yellow wrinkled (for example 90, 30, 30 and 10 beads, or a proportion of it). Draw 80 beads with replacement, shaking between draws, tally the four colours, and work out chi-squared against the 9: 3: 3: 1 expectation. Compare it with the critical value for 3 degrees of freedom. Pool the class results on the board: about 1 group in 20 should reject the null hypothesis even though the bag is right. Ask what this tells you about what a rejection means.</a:t>
            </a:r>
            <a:endParaRPr lang="en-US" sz="1900" dirty="0"/>
          </a:p>
        </p:txBody>
      </p:sp>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14</a:t>
            </a:fld>
            <a:endParaRPr lang="en-US"/>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5">
    <p:spTree>
      <p:nvGrpSpPr>
        <p:cNvPr id="1" name=""/>
        <p:cNvGrpSpPr/>
        <p:nvPr/>
      </p:nvGrpSpPr>
      <p:grpSpPr>
        <a:xfrm>
          <a:off x="0" y="0"/>
          <a:ext cx="0" cy="0"/>
          <a:chOff x="0" y="0"/>
          <a:chExt cx="0" cy="0"/>
        </a:xfrm>
      </p:grpSpPr>
      <p:sp>
        <p:nvSpPr>
          <p:cNvPr id="2" name="Text 0"/>
          <p:cNvSpPr/>
          <p:nvPr/>
        </p:nvSpPr>
        <p:spPr>
          <a:xfrm>
            <a:off x="8076895" y="6446520"/>
            <a:ext cx="3657600" cy="274320"/>
          </a:xfrm>
          <a:prstGeom prst="rect">
            <a:avLst/>
          </a:prstGeom>
          <a:noFill/>
          <a:ln/>
        </p:spPr>
        <p:txBody>
          <a:bodyPr wrap="square" rtlCol="0" anchor="ctr"/>
          <a:lstStyle/>
          <a:p>
            <a:pPr algn="r" indent="0" marL="0">
              <a:buNone/>
            </a:pPr>
            <a:r>
              <a:rPr lang="en-US" sz="1000" b="1" dirty="0">
                <a:solidFill>
                  <a:srgbClr val="1A8A55"/>
                </a:solidFill>
                <a:latin typeface="Arial" pitchFamily="34" charset="0"/>
                <a:ea typeface="Arial" pitchFamily="34" charset="-122"/>
                <a:cs typeface="Arial" pitchFamily="34" charset="-120"/>
              </a:rPr>
              <a:t>Minutes 32 to 55</a:t>
            </a:r>
            <a:endParaRPr lang="en-US" sz="1000" dirty="0"/>
          </a:p>
        </p:txBody>
      </p:sp>
      <p:sp>
        <p:nvSpPr>
          <p:cNvPr id="3" name="Text 1"/>
          <p:cNvSpPr/>
          <p:nvPr/>
        </p:nvSpPr>
        <p:spPr>
          <a:xfrm>
            <a:off x="457200" y="320040"/>
            <a:ext cx="1097280" cy="329184"/>
          </a:xfrm>
          <a:prstGeom prst="roundRect">
            <a:avLst>
              <a:gd name="adj" fmla="val 50000"/>
            </a:avLst>
          </a:prstGeom>
          <a:solidFill>
            <a:srgbClr val="E8F6EE"/>
          </a:solidFill>
          <a:ln/>
        </p:spPr>
        <p:txBody>
          <a:bodyPr wrap="square" rtlCol="0" anchor="ctr"/>
          <a:lstStyle/>
          <a:p>
            <a:pPr algn="ctr" indent="0" marL="0">
              <a:buNone/>
            </a:pPr>
            <a:r>
              <a:rPr lang="en-US" sz="1100" b="1" dirty="0">
                <a:solidFill>
                  <a:srgbClr val="1A3A2A"/>
                </a:solidFill>
                <a:latin typeface="Arial" pitchFamily="34" charset="0"/>
                <a:ea typeface="Arial" pitchFamily="34" charset="-122"/>
                <a:cs typeface="Arial" pitchFamily="34" charset="-120"/>
              </a:rPr>
              <a:t>STEP 4</a:t>
            </a:r>
            <a:endParaRPr lang="en-US" sz="1100" dirty="0"/>
          </a:p>
        </p:txBody>
      </p:sp>
      <p:sp>
        <p:nvSpPr>
          <p:cNvPr id="4" name="Text 2"/>
          <p:cNvSpPr/>
          <p:nvPr/>
        </p:nvSpPr>
        <p:spPr>
          <a:xfrm>
            <a:off x="1691640" y="320040"/>
            <a:ext cx="1097280" cy="329184"/>
          </a:xfrm>
          <a:prstGeom prst="roundRect">
            <a:avLst>
              <a:gd name="adj" fmla="val 50000"/>
            </a:avLst>
          </a:prstGeom>
          <a:solidFill>
            <a:srgbClr val="1A3A2A"/>
          </a:solidFill>
          <a:ln/>
        </p:spPr>
        <p:txBody>
          <a:bodyPr wrap="square" rtlCol="0" anchor="ctr"/>
          <a:lstStyle/>
          <a:p>
            <a:pPr algn="ctr" indent="0" marL="0">
              <a:buNone/>
            </a:pPr>
            <a:r>
              <a:rPr lang="en-US" sz="1100" b="1" dirty="0">
                <a:solidFill>
                  <a:srgbClr val="FBFDFB"/>
                </a:solidFill>
                <a:latin typeface="Arial" pitchFamily="34" charset="0"/>
                <a:ea typeface="Arial" pitchFamily="34" charset="-122"/>
                <a:cs typeface="Arial" pitchFamily="34" charset="-120"/>
              </a:rPr>
              <a:t>23 MIN</a:t>
            </a:r>
            <a:endParaRPr lang="en-US" sz="1100" dirty="0"/>
          </a:p>
        </p:txBody>
      </p:sp>
      <p:sp>
        <p:nvSpPr>
          <p:cNvPr id="5" name="Text 3"/>
          <p:cNvSpPr/>
          <p:nvPr/>
        </p:nvSpPr>
        <p:spPr>
          <a:xfrm>
            <a:off x="457200" y="731520"/>
            <a:ext cx="11277295" cy="914400"/>
          </a:xfrm>
          <a:prstGeom prst="rect">
            <a:avLst/>
          </a:prstGeom>
          <a:noFill/>
          <a:ln/>
        </p:spPr>
        <p:txBody>
          <a:bodyPr wrap="square" rtlCol="0" anchor="t">
            <a:normAutofit/>
          </a:bodyPr>
          <a:lstStyle/>
          <a:p>
            <a:pPr indent="0" marL="0">
              <a:buNone/>
            </a:pPr>
            <a:r>
              <a:rPr lang="en-US" sz="3200" b="1" dirty="0">
                <a:solidFill>
                  <a:srgbClr val="1A3A2A"/>
                </a:solidFill>
                <a:latin typeface="Arial" pitchFamily="34" charset="0"/>
                <a:ea typeface="Arial" pitchFamily="34" charset="-122"/>
                <a:cs typeface="Arial" pitchFamily="34" charset="-120"/>
              </a:rPr>
              <a:t>The dry lab</a:t>
            </a:r>
            <a:endParaRPr lang="en-US" sz="3200" dirty="0"/>
          </a:p>
        </p:txBody>
      </p:sp>
      <p:sp>
        <p:nvSpPr>
          <p:cNvPr id="6" name="Text 4"/>
          <p:cNvSpPr/>
          <p:nvPr/>
        </p:nvSpPr>
        <p:spPr>
          <a:xfrm>
            <a:off x="548640" y="1828800"/>
            <a:ext cx="11094415" cy="4389120"/>
          </a:xfrm>
          <a:prstGeom prst="rect">
            <a:avLst/>
          </a:prstGeom>
          <a:noFill/>
          <a:ln/>
        </p:spPr>
        <p:txBody>
          <a:bodyPr wrap="square" rtlCol="0" anchor="t">
            <a:normAutofit/>
          </a:bodyPr>
          <a:lstStyle/>
          <a:p>
            <a:pPr indent="0" marL="0">
              <a:buNone/>
            </a:pPr>
            <a:r>
              <a:rPr lang="en-US" sz="3000" dirty="0">
                <a:solidFill>
                  <a:srgbClr val="1A3A2A"/>
                </a:solidFill>
                <a:latin typeface="Arial" pitchFamily="34" charset="0"/>
                <a:ea typeface="Arial" pitchFamily="34" charset="-122"/>
                <a:cs typeface="Arial" pitchFamily="34" charset="-120"/>
              </a:rPr>
              <a:t>Students choose unlinked or linked genes, make a test cross and test the brood against 1.</a:t>
            </a:r>
            <a:endParaRPr lang="en-US" sz="3000" dirty="0"/>
          </a:p>
        </p:txBody>
      </p:sp>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15</a:t>
            </a:fld>
            <a:endParaRPr lang="en-US"/>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name="Slide 16">
    <p:spTree>
      <p:nvGrpSpPr>
        <p:cNvPr id="1" name=""/>
        <p:cNvGrpSpPr/>
        <p:nvPr/>
      </p:nvGrpSpPr>
      <p:grpSpPr>
        <a:xfrm>
          <a:off x="0" y="0"/>
          <a:ext cx="0" cy="0"/>
          <a:chOff x="0" y="0"/>
          <a:chExt cx="0" cy="0"/>
        </a:xfrm>
      </p:grpSpPr>
      <p:sp>
        <p:nvSpPr>
          <p:cNvPr id="2" name="Text 0"/>
          <p:cNvSpPr/>
          <p:nvPr/>
        </p:nvSpPr>
        <p:spPr>
          <a:xfrm>
            <a:off x="8076895" y="6446520"/>
            <a:ext cx="3657600" cy="274320"/>
          </a:xfrm>
          <a:prstGeom prst="rect">
            <a:avLst/>
          </a:prstGeom>
          <a:noFill/>
          <a:ln/>
        </p:spPr>
        <p:txBody>
          <a:bodyPr wrap="square" rtlCol="0" anchor="ctr"/>
          <a:lstStyle/>
          <a:p>
            <a:pPr algn="r" indent="0" marL="0">
              <a:buNone/>
            </a:pPr>
            <a:r>
              <a:rPr lang="en-US" sz="1000" b="1" dirty="0">
                <a:solidFill>
                  <a:srgbClr val="1A8A55"/>
                </a:solidFill>
                <a:latin typeface="Arial" pitchFamily="34" charset="0"/>
                <a:ea typeface="Arial" pitchFamily="34" charset="-122"/>
                <a:cs typeface="Arial" pitchFamily="34" charset="-120"/>
              </a:rPr>
              <a:t>Minutes 32 to 55</a:t>
            </a:r>
            <a:endParaRPr lang="en-US" sz="1000" dirty="0"/>
          </a:p>
        </p:txBody>
      </p:sp>
      <p:sp>
        <p:nvSpPr>
          <p:cNvPr id="3" name="Text 1"/>
          <p:cNvSpPr/>
          <p:nvPr/>
        </p:nvSpPr>
        <p:spPr>
          <a:xfrm>
            <a:off x="457200" y="320040"/>
            <a:ext cx="1161288" cy="329184"/>
          </a:xfrm>
          <a:prstGeom prst="roundRect">
            <a:avLst>
              <a:gd name="adj" fmla="val 50000"/>
            </a:avLst>
          </a:prstGeom>
          <a:solidFill>
            <a:srgbClr val="F0C33D"/>
          </a:solidFill>
          <a:ln/>
        </p:spPr>
        <p:txBody>
          <a:bodyPr wrap="square" rtlCol="0" anchor="ctr"/>
          <a:lstStyle/>
          <a:p>
            <a:pPr algn="ctr" indent="0" marL="0">
              <a:buNone/>
            </a:pPr>
            <a:r>
              <a:rPr lang="en-US" sz="1100" b="1" dirty="0">
                <a:solidFill>
                  <a:srgbClr val="1A3A2A"/>
                </a:solidFill>
                <a:latin typeface="Arial" pitchFamily="34" charset="0"/>
                <a:ea typeface="Arial" pitchFamily="34" charset="-122"/>
                <a:cs typeface="Arial" pitchFamily="34" charset="-120"/>
              </a:rPr>
              <a:t>DRY LAB</a:t>
            </a:r>
            <a:endParaRPr lang="en-US" sz="1100" dirty="0"/>
          </a:p>
        </p:txBody>
      </p:sp>
      <p:sp>
        <p:nvSpPr>
          <p:cNvPr id="4" name="Text 2"/>
          <p:cNvSpPr/>
          <p:nvPr/>
        </p:nvSpPr>
        <p:spPr>
          <a:xfrm>
            <a:off x="1755648" y="320040"/>
            <a:ext cx="1097280" cy="329184"/>
          </a:xfrm>
          <a:prstGeom prst="roundRect">
            <a:avLst>
              <a:gd name="adj" fmla="val 50000"/>
            </a:avLst>
          </a:prstGeom>
          <a:solidFill>
            <a:srgbClr val="1A3A2A"/>
          </a:solidFill>
          <a:ln/>
        </p:spPr>
        <p:txBody>
          <a:bodyPr wrap="square" rtlCol="0" anchor="ctr"/>
          <a:lstStyle/>
          <a:p>
            <a:pPr algn="ctr" indent="0" marL="0">
              <a:buNone/>
            </a:pPr>
            <a:r>
              <a:rPr lang="en-US" sz="1100" b="1" dirty="0">
                <a:solidFill>
                  <a:srgbClr val="FBFDFB"/>
                </a:solidFill>
                <a:latin typeface="Arial" pitchFamily="34" charset="0"/>
                <a:ea typeface="Arial" pitchFamily="34" charset="-122"/>
                <a:cs typeface="Arial" pitchFamily="34" charset="-120"/>
              </a:rPr>
              <a:t>23 MIN</a:t>
            </a:r>
            <a:endParaRPr lang="en-US" sz="1100" dirty="0"/>
          </a:p>
        </p:txBody>
      </p:sp>
      <p:sp>
        <p:nvSpPr>
          <p:cNvPr id="5" name="Text 3"/>
          <p:cNvSpPr/>
          <p:nvPr/>
        </p:nvSpPr>
        <p:spPr>
          <a:xfrm>
            <a:off x="457200" y="731520"/>
            <a:ext cx="11277295" cy="868680"/>
          </a:xfrm>
          <a:prstGeom prst="rect">
            <a:avLst/>
          </a:prstGeom>
          <a:noFill/>
          <a:ln/>
        </p:spPr>
        <p:txBody>
          <a:bodyPr wrap="square" rtlCol="0" anchor="t">
            <a:normAutofit/>
          </a:bodyPr>
          <a:lstStyle/>
          <a:p>
            <a:pPr indent="0" marL="0">
              <a:buNone/>
            </a:pPr>
            <a:r>
              <a:rPr lang="en-US" sz="3000" b="1" dirty="0">
                <a:solidFill>
                  <a:srgbClr val="1A3A2A"/>
                </a:solidFill>
                <a:latin typeface="Arial" pitchFamily="34" charset="0"/>
                <a:ea typeface="Arial" pitchFamily="34" charset="-122"/>
                <a:cs typeface="Arial" pitchFamily="34" charset="-120"/>
              </a:rPr>
              <a:t>Fly crosses: linked or not?</a:t>
            </a:r>
            <a:endParaRPr lang="en-US" sz="3000" dirty="0"/>
          </a:p>
        </p:txBody>
      </p:sp>
      <p:sp>
        <p:nvSpPr>
          <p:cNvPr id="6" name="Text 4"/>
          <p:cNvSpPr/>
          <p:nvPr/>
        </p:nvSpPr>
        <p:spPr>
          <a:xfrm>
            <a:off x="548640" y="5608320"/>
            <a:ext cx="11094415" cy="274320"/>
          </a:xfrm>
          <a:prstGeom prst="rect">
            <a:avLst/>
          </a:prstGeom>
          <a:noFill/>
          <a:ln/>
        </p:spPr>
        <p:txBody>
          <a:bodyPr wrap="square" rtlCol="0" anchor="ctr"/>
          <a:lstStyle/>
          <a:p>
            <a:pPr indent="0" marL="0">
              <a:buNone/>
            </a:pPr>
            <a:r>
              <a:rPr lang="en-US" sz="1100" b="1" dirty="0">
                <a:solidFill>
                  <a:srgbClr val="E3589C"/>
                </a:solidFill>
                <a:latin typeface="Arial" pitchFamily="34" charset="0"/>
                <a:ea typeface="Arial" pitchFamily="34" charset="-122"/>
                <a:cs typeface="Arial" pitchFamily="34" charset="-120"/>
              </a:rPr>
              <a:t>STUDENTS NEED</a:t>
            </a:r>
            <a:endParaRPr lang="en-US" sz="1100" dirty="0"/>
          </a:p>
        </p:txBody>
      </p:sp>
      <p:sp>
        <p:nvSpPr>
          <p:cNvPr id="7" name="Text 5"/>
          <p:cNvSpPr/>
          <p:nvPr/>
        </p:nvSpPr>
        <p:spPr>
          <a:xfrm>
            <a:off x="548640" y="5882640"/>
            <a:ext cx="11094415" cy="381000"/>
          </a:xfrm>
          <a:prstGeom prst="rect">
            <a:avLst/>
          </a:prstGeom>
          <a:noFill/>
          <a:ln/>
        </p:spPr>
        <p:txBody>
          <a:bodyPr wrap="square" rtlCol="0" anchor="t">
            <a:normAutofit/>
          </a:bodyPr>
          <a:lstStyle/>
          <a:p>
            <a:pPr indent="0" marL="0">
              <a:buNone/>
            </a:pPr>
            <a:r>
              <a:rPr lang="en-US" sz="1500" dirty="0">
                <a:solidFill>
                  <a:srgbClr val="1A3A2A"/>
                </a:solidFill>
                <a:latin typeface="Arial" pitchFamily="34" charset="0"/>
                <a:ea typeface="Arial" pitchFamily="34" charset="-122"/>
                <a:cs typeface="Arial" pitchFamily="34" charset="-120"/>
              </a:rPr>
              <a:t>One device per pair.</a:t>
            </a:r>
            <a:endParaRPr lang="en-US" sz="1500" dirty="0"/>
          </a:p>
        </p:txBody>
      </p:sp>
      <p:sp>
        <p:nvSpPr>
          <p:cNvPr id="8" name="Text 6"/>
          <p:cNvSpPr/>
          <p:nvPr/>
        </p:nvSpPr>
        <p:spPr>
          <a:xfrm>
            <a:off x="548640" y="1783080"/>
            <a:ext cx="11094415" cy="274320"/>
          </a:xfrm>
          <a:prstGeom prst="rect">
            <a:avLst/>
          </a:prstGeom>
          <a:noFill/>
          <a:ln/>
        </p:spPr>
        <p:txBody>
          <a:bodyPr wrap="square" rtlCol="0" anchor="ctr"/>
          <a:lstStyle/>
          <a:p>
            <a:pPr indent="0" marL="0">
              <a:buNone/>
            </a:pPr>
            <a:r>
              <a:rPr lang="en-US" sz="1100" b="1" dirty="0">
                <a:solidFill>
                  <a:srgbClr val="E3589C"/>
                </a:solidFill>
                <a:latin typeface="Arial" pitchFamily="34" charset="0"/>
                <a:ea typeface="Arial" pitchFamily="34" charset="-122"/>
                <a:cs typeface="Arial" pitchFamily="34" charset="-120"/>
              </a:rPr>
              <a:t>THE TASK</a:t>
            </a:r>
            <a:endParaRPr lang="en-US" sz="1100" dirty="0"/>
          </a:p>
        </p:txBody>
      </p:sp>
      <p:sp>
        <p:nvSpPr>
          <p:cNvPr id="9" name="Text 7"/>
          <p:cNvSpPr/>
          <p:nvPr/>
        </p:nvSpPr>
        <p:spPr>
          <a:xfrm>
            <a:off x="548640" y="2103120"/>
            <a:ext cx="11094415" cy="3413760"/>
          </a:xfrm>
          <a:prstGeom prst="rect">
            <a:avLst/>
          </a:prstGeom>
          <a:noFill/>
          <a:ln/>
        </p:spPr>
        <p:txBody>
          <a:bodyPr wrap="square" rtlCol="0" anchor="t">
            <a:normAutofit/>
          </a:bodyPr>
          <a:lstStyle/>
          <a:p>
            <a:pPr indent="0" marL="0">
              <a:buNone/>
            </a:pPr>
            <a:r>
              <a:rPr lang="en-US" sz="2000" dirty="0">
                <a:solidFill>
                  <a:srgbClr val="1A3A2A"/>
                </a:solidFill>
                <a:latin typeface="Arial" pitchFamily="34" charset="0"/>
                <a:ea typeface="Arial" pitchFamily="34" charset="-122"/>
                <a:cs typeface="Arial" pitchFamily="34" charset="-120"/>
              </a:rPr>
              <a:t>The dry lab above, with the tasks and questions under it. It works on a phone as well as a laptop, and the results download as a CSV for pooling. The genes are invented and the fly is made up, so say so in the debrief. The coach under the bench takes students through variables, repeats and evaluation.</a:t>
            </a:r>
            <a:endParaRPr lang="en-US" sz="2000" dirty="0"/>
          </a:p>
        </p:txBody>
      </p:sp>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16</a:t>
            </a:fld>
            <a:endParaRPr lang="en-US"/>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name="Slide 17">
    <p:spTree>
      <p:nvGrpSpPr>
        <p:cNvPr id="1" name=""/>
        <p:cNvGrpSpPr/>
        <p:nvPr/>
      </p:nvGrpSpPr>
      <p:grpSpPr>
        <a:xfrm>
          <a:off x="0" y="0"/>
          <a:ext cx="0" cy="0"/>
          <a:chOff x="0" y="0"/>
          <a:chExt cx="0" cy="0"/>
        </a:xfrm>
      </p:grpSpPr>
      <p:sp>
        <p:nvSpPr>
          <p:cNvPr id="2" name="Text 0"/>
          <p:cNvSpPr/>
          <p:nvPr/>
        </p:nvSpPr>
        <p:spPr>
          <a:xfrm>
            <a:off x="8076895" y="6446520"/>
            <a:ext cx="3657600" cy="274320"/>
          </a:xfrm>
          <a:prstGeom prst="rect">
            <a:avLst/>
          </a:prstGeom>
          <a:noFill/>
          <a:ln/>
        </p:spPr>
        <p:txBody>
          <a:bodyPr wrap="square" rtlCol="0" anchor="ctr"/>
          <a:lstStyle/>
          <a:p>
            <a:pPr algn="r" indent="0" marL="0">
              <a:buNone/>
            </a:pPr>
            <a:r>
              <a:rPr lang="en-US" sz="1000" b="1" dirty="0">
                <a:solidFill>
                  <a:srgbClr val="1A8A55"/>
                </a:solidFill>
                <a:latin typeface="Arial" pitchFamily="34" charset="0"/>
                <a:ea typeface="Arial" pitchFamily="34" charset="-122"/>
                <a:cs typeface="Arial" pitchFamily="34" charset="-120"/>
              </a:rPr>
              <a:t>Minutes 32 to 55</a:t>
            </a:r>
            <a:endParaRPr lang="en-US" sz="1000" dirty="0"/>
          </a:p>
        </p:txBody>
      </p:sp>
      <p:sp>
        <p:nvSpPr>
          <p:cNvPr id="3" name="Text 1"/>
          <p:cNvSpPr/>
          <p:nvPr/>
        </p:nvSpPr>
        <p:spPr>
          <a:xfrm>
            <a:off x="457200" y="320040"/>
            <a:ext cx="1161288" cy="329184"/>
          </a:xfrm>
          <a:prstGeom prst="roundRect">
            <a:avLst>
              <a:gd name="adj" fmla="val 50000"/>
            </a:avLst>
          </a:prstGeom>
          <a:solidFill>
            <a:srgbClr val="F0C33D"/>
          </a:solidFill>
          <a:ln/>
        </p:spPr>
        <p:txBody>
          <a:bodyPr wrap="square" rtlCol="0" anchor="ctr"/>
          <a:lstStyle/>
          <a:p>
            <a:pPr algn="ctr" indent="0" marL="0">
              <a:buNone/>
            </a:pPr>
            <a:r>
              <a:rPr lang="en-US" sz="1100" b="1" dirty="0">
                <a:solidFill>
                  <a:srgbClr val="1A3A2A"/>
                </a:solidFill>
                <a:latin typeface="Arial" pitchFamily="34" charset="0"/>
                <a:ea typeface="Arial" pitchFamily="34" charset="-122"/>
                <a:cs typeface="Arial" pitchFamily="34" charset="-120"/>
              </a:rPr>
              <a:t>DRY LAB</a:t>
            </a:r>
            <a:endParaRPr lang="en-US" sz="1100" dirty="0"/>
          </a:p>
        </p:txBody>
      </p:sp>
      <p:sp>
        <p:nvSpPr>
          <p:cNvPr id="4" name="Text 2"/>
          <p:cNvSpPr/>
          <p:nvPr/>
        </p:nvSpPr>
        <p:spPr>
          <a:xfrm>
            <a:off x="457200" y="731520"/>
            <a:ext cx="11277295" cy="822960"/>
          </a:xfrm>
          <a:prstGeom prst="rect">
            <a:avLst/>
          </a:prstGeom>
          <a:noFill/>
          <a:ln/>
        </p:spPr>
        <p:txBody>
          <a:bodyPr wrap="square" rtlCol="0" anchor="t">
            <a:normAutofit/>
          </a:bodyPr>
          <a:lstStyle/>
          <a:p>
            <a:pPr indent="0" marL="0">
              <a:buNone/>
            </a:pPr>
            <a:r>
              <a:rPr lang="en-US" sz="3000" b="1" dirty="0">
                <a:solidFill>
                  <a:srgbClr val="1A3A2A"/>
                </a:solidFill>
                <a:latin typeface="Arial" pitchFamily="34" charset="0"/>
                <a:ea typeface="Arial" pitchFamily="34" charset="-122"/>
                <a:cs typeface="Arial" pitchFamily="34" charset="-120"/>
              </a:rPr>
              <a:t>Fly crosses: linked or not?</a:t>
            </a:r>
            <a:endParaRPr lang="en-US" sz="3000" dirty="0"/>
          </a:p>
        </p:txBody>
      </p:sp>
      <p:sp>
        <p:nvSpPr>
          <p:cNvPr id="5" name="Shape 3"/>
          <p:cNvSpPr/>
          <p:nvPr/>
        </p:nvSpPr>
        <p:spPr>
          <a:xfrm>
            <a:off x="438912" y="1622146"/>
            <a:ext cx="7168896" cy="4528109"/>
          </a:xfrm>
          <a:prstGeom prst="roundRect">
            <a:avLst>
              <a:gd name="adj" fmla="val 2423"/>
            </a:avLst>
          </a:prstGeom>
          <a:solidFill>
            <a:srgbClr val="FBFDFB"/>
          </a:solidFill>
          <a:ln w="19050">
            <a:solidFill>
              <a:srgbClr val="1A3A2A"/>
            </a:solidFill>
            <a:prstDash val="solid"/>
          </a:ln>
        </p:spPr>
      </p:sp>
      <p:pic>
        <p:nvPicPr>
          <p:cNvPr id="6" name="Image 0" descr="preencoded.png">    </p:cNvPr>
          <p:cNvPicPr>
            <a:picLocks noChangeAspect="1"/>
          </p:cNvPicPr>
          <p:nvPr/>
        </p:nvPicPr>
        <p:blipFill>
          <a:blip r:embed="rId1"/>
          <a:stretch>
            <a:fillRect/>
          </a:stretch>
        </p:blipFill>
        <p:spPr>
          <a:xfrm>
            <a:off x="548640" y="1731874"/>
            <a:ext cx="6949440" cy="4308653"/>
          </a:xfrm>
          <a:prstGeom prst="rect">
            <a:avLst/>
          </a:prstGeom>
        </p:spPr>
      </p:pic>
      <p:sp>
        <p:nvSpPr>
          <p:cNvPr id="7" name="Text 4"/>
          <p:cNvSpPr/>
          <p:nvPr/>
        </p:nvSpPr>
        <p:spPr>
          <a:xfrm>
            <a:off x="7772400" y="1737360"/>
            <a:ext cx="3931920" cy="4343400"/>
          </a:xfrm>
          <a:prstGeom prst="rect">
            <a:avLst/>
          </a:prstGeom>
          <a:noFill/>
          <a:ln/>
        </p:spPr>
        <p:txBody>
          <a:bodyPr wrap="square" rtlCol="0" anchor="t">
            <a:normAutofit/>
          </a:bodyPr>
          <a:lstStyle/>
          <a:p>
            <a:pPr marL="342900" indent="-342900">
              <a:spcAft>
                <a:spcPts val="800"/>
              </a:spcAft>
              <a:buSzPct val="100000"/>
              <a:buChar char="●"/>
            </a:pPr>
            <a:r>
              <a:rPr lang="en-US" sz="1100" dirty="0">
                <a:solidFill>
                  <a:srgbClr val="1A3A2A"/>
                </a:solidFill>
                <a:latin typeface="Arial" pitchFamily="34" charset="0"/>
                <a:ea typeface="Arial" pitchFamily="34" charset="-122"/>
                <a:cs typeface="Arial" pitchFamily="34" charset="-120"/>
              </a:rPr>
              <a:t>Your question: Do two genes on the same chromosome sort independently, as genes on different chromosomes do? Start with one pair of genes and one cross, work out the ratio you expect if they are unlinked, then see what a real brood gives you.</a:t>
            </a:r>
            <a:endParaRPr lang="en-US" sz="1100" dirty="0"/>
          </a:p>
          <a:p>
            <a:pPr marL="342900" indent="-342900">
              <a:spcAft>
                <a:spcPts val="800"/>
              </a:spcAft>
              <a:buSzPct val="100000"/>
              <a:buChar char="●"/>
            </a:pPr>
            <a:r>
              <a:rPr lang="en-US" sz="1100" dirty="0">
                <a:solidFill>
                  <a:srgbClr val="1A3A2A"/>
                </a:solidFill>
                <a:latin typeface="Arial" pitchFamily="34" charset="0"/>
                <a:ea typeface="Arial" pitchFamily="34" charset="-122"/>
                <a:cs typeface="Arial" pitchFamily="34" charset="-120"/>
              </a:rPr>
              <a:t>What you can change: Whether the two genes sit on different chromosomes or are linked at 40, 20 or 5 percent recombination, the cross (a test cross or F1 by F1), and the size of the brood (100, 200, 500 or 1000). The genes are invented and are not real fruit fly data. Change one thing at a time.</a:t>
            </a:r>
            <a:endParaRPr lang="en-US" sz="1100" dirty="0"/>
          </a:p>
          <a:p>
            <a:pPr marL="342900" indent="-342900">
              <a:spcAft>
                <a:spcPts val="800"/>
              </a:spcAft>
              <a:buSzPct val="100000"/>
              <a:buChar char="●"/>
            </a:pPr>
            <a:r>
              <a:rPr lang="en-US" sz="1100" dirty="0">
                <a:solidFill>
                  <a:srgbClr val="1A3A2A"/>
                </a:solidFill>
                <a:latin typeface="Arial" pitchFamily="34" charset="0"/>
                <a:ea typeface="Arial" pitchFamily="34" charset="-122"/>
                <a:cs typeface="Arial" pitchFamily="34" charset="-120"/>
              </a:rPr>
              <a:t>What to record: For each brood: the settings, the count of each of the four phenotypes, the percentage of recombinants, the expected counts, your chi-squared value, the degrees of freedom, and your decision to reject or not reject the null hypothesis. Repeat each set-up at least three times: broods scatter, as real ones do. The coach under the bench helps you plan, process and evaluate.</a:t>
            </a:r>
            <a:endParaRPr lang="en-US" sz="1100" dirty="0"/>
          </a:p>
        </p:txBody>
      </p:sp>
      <p:sp>
        <p:nvSpPr>
          <p:cNvPr id="8" name="Text 5">
            <a:hlinkClick r:id="rId2" tooltip=""/>
          </p:cNvPr>
          <p:cNvSpPr/>
          <p:nvPr/>
        </p:nvSpPr>
        <p:spPr>
          <a:xfrm>
            <a:off x="548640" y="6172200"/>
            <a:ext cx="7315200" cy="274320"/>
          </a:xfrm>
          <a:prstGeom prst="rect">
            <a:avLst/>
          </a:prstGeom>
          <a:noFill/>
          <a:ln/>
        </p:spPr>
        <p:txBody>
          <a:bodyPr wrap="square" rtlCol="0" anchor="ctr"/>
          <a:lstStyle/>
          <a:p>
            <a:pPr indent="0" marL="0">
              <a:buNone/>
            </a:pPr>
            <a:r>
              <a:rPr lang="en-US" sz="1200" b="1" u="sng" dirty="0">
                <a:solidFill>
                  <a:srgbClr val="1A8A55"/>
                </a:solidFill>
                <a:latin typeface="Arial" pitchFamily="34" charset="0"/>
                <a:ea typeface="Arial" pitchFamily="34" charset="-122"/>
                <a:cs typeface="Arial" pitchFamily="34" charset="-120"/>
                <a:hlinkClick r:id="rId2" invalidUrl="" action="" tgtFrame="" tooltip="" history="1" highlightClick="0" endSnd="0">
                  <a:extLst>
                    <a:ext uri="{A12FA001-AC4F-418D-AE19-62706E023703}">
                      <ahyp:hlinkClr xmlns:ahyp="http://schemas.microsoft.com/office/drawing/2018/hyperlinkcolor" val="tx"/>
                    </a:ext>
                  </a:extLst>
                </a:hlinkClick>
              </a:rPr>
              <a:t>Run it: biologybybradford.com/guides/ib-biology-d3-2-inheritance#lab</a:t>
            </a:r>
            <a:endParaRPr lang="en-US" sz="1200" dirty="0"/>
          </a:p>
        </p:txBody>
      </p:sp>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17</a:t>
            </a:fld>
            <a:endParaRPr lang="en-US"/>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name="Slide 18">
    <p:spTree>
      <p:nvGrpSpPr>
        <p:cNvPr id="1" name=""/>
        <p:cNvGrpSpPr/>
        <p:nvPr/>
      </p:nvGrpSpPr>
      <p:grpSpPr>
        <a:xfrm>
          <a:off x="0" y="0"/>
          <a:ext cx="0" cy="0"/>
          <a:chOff x="0" y="0"/>
          <a:chExt cx="0" cy="0"/>
        </a:xfrm>
      </p:grpSpPr>
      <p:sp>
        <p:nvSpPr>
          <p:cNvPr id="2" name="Text 0"/>
          <p:cNvSpPr/>
          <p:nvPr/>
        </p:nvSpPr>
        <p:spPr>
          <a:xfrm>
            <a:off x="8076895" y="6446520"/>
            <a:ext cx="3657600" cy="274320"/>
          </a:xfrm>
          <a:prstGeom prst="rect">
            <a:avLst/>
          </a:prstGeom>
          <a:noFill/>
          <a:ln/>
        </p:spPr>
        <p:txBody>
          <a:bodyPr wrap="square" rtlCol="0" anchor="ctr"/>
          <a:lstStyle/>
          <a:p>
            <a:pPr algn="r" indent="0" marL="0">
              <a:buNone/>
            </a:pPr>
            <a:r>
              <a:rPr lang="en-US" sz="1000" b="1" dirty="0">
                <a:solidFill>
                  <a:srgbClr val="1A8A55"/>
                </a:solidFill>
                <a:latin typeface="Arial" pitchFamily="34" charset="0"/>
                <a:ea typeface="Arial" pitchFamily="34" charset="-122"/>
                <a:cs typeface="Arial" pitchFamily="34" charset="-120"/>
              </a:rPr>
              <a:t>Minutes 55 to 60</a:t>
            </a:r>
            <a:endParaRPr lang="en-US" sz="1000" dirty="0"/>
          </a:p>
        </p:txBody>
      </p:sp>
      <p:sp>
        <p:nvSpPr>
          <p:cNvPr id="3" name="Text 1"/>
          <p:cNvSpPr/>
          <p:nvPr/>
        </p:nvSpPr>
        <p:spPr>
          <a:xfrm>
            <a:off x="457200" y="320040"/>
            <a:ext cx="1161288" cy="329184"/>
          </a:xfrm>
          <a:prstGeom prst="roundRect">
            <a:avLst>
              <a:gd name="adj" fmla="val 50000"/>
            </a:avLst>
          </a:prstGeom>
          <a:solidFill>
            <a:srgbClr val="2DB876"/>
          </a:solidFill>
          <a:ln/>
        </p:spPr>
        <p:txBody>
          <a:bodyPr wrap="square" rtlCol="0" anchor="ctr"/>
          <a:lstStyle/>
          <a:p>
            <a:pPr algn="ctr" indent="0" marL="0">
              <a:buNone/>
            </a:pPr>
            <a:r>
              <a:rPr lang="en-US" sz="1100" b="1" dirty="0">
                <a:solidFill>
                  <a:srgbClr val="1A3A2A"/>
                </a:solidFill>
                <a:latin typeface="Arial" pitchFamily="34" charset="0"/>
                <a:ea typeface="Arial" pitchFamily="34" charset="-122"/>
                <a:cs typeface="Arial" pitchFamily="34" charset="-120"/>
              </a:rPr>
              <a:t>PLENARY</a:t>
            </a:r>
            <a:endParaRPr lang="en-US" sz="1100" dirty="0"/>
          </a:p>
        </p:txBody>
      </p:sp>
      <p:sp>
        <p:nvSpPr>
          <p:cNvPr id="4" name="Text 2"/>
          <p:cNvSpPr/>
          <p:nvPr/>
        </p:nvSpPr>
        <p:spPr>
          <a:xfrm>
            <a:off x="457200" y="731520"/>
            <a:ext cx="11277295" cy="914400"/>
          </a:xfrm>
          <a:prstGeom prst="rect">
            <a:avLst/>
          </a:prstGeom>
          <a:noFill/>
          <a:ln/>
        </p:spPr>
        <p:txBody>
          <a:bodyPr wrap="square" rtlCol="0" anchor="t">
            <a:normAutofit/>
          </a:bodyPr>
          <a:lstStyle/>
          <a:p>
            <a:pPr indent="0" marL="0">
              <a:buNone/>
            </a:pPr>
            <a:r>
              <a:rPr lang="en-US" sz="3200" b="1" dirty="0">
                <a:solidFill>
                  <a:srgbClr val="1A3A2A"/>
                </a:solidFill>
                <a:latin typeface="Arial" pitchFamily="34" charset="0"/>
                <a:ea typeface="Arial" pitchFamily="34" charset="-122"/>
                <a:cs typeface="Arial" pitchFamily="34" charset="-120"/>
              </a:rPr>
              <a:t>Plenary: the decision</a:t>
            </a:r>
            <a:endParaRPr lang="en-US" sz="3200" dirty="0"/>
          </a:p>
        </p:txBody>
      </p:sp>
      <p:sp>
        <p:nvSpPr>
          <p:cNvPr id="5" name="Text 3"/>
          <p:cNvSpPr/>
          <p:nvPr/>
        </p:nvSpPr>
        <p:spPr>
          <a:xfrm>
            <a:off x="548640" y="1828800"/>
            <a:ext cx="11094415" cy="4389120"/>
          </a:xfrm>
          <a:prstGeom prst="rect">
            <a:avLst/>
          </a:prstGeom>
          <a:noFill/>
          <a:ln/>
        </p:spPr>
        <p:txBody>
          <a:bodyPr wrap="square" rtlCol="0" anchor="t">
            <a:normAutofit/>
          </a:bodyPr>
          <a:lstStyle/>
          <a:p>
            <a:pPr indent="0" marL="0">
              <a:buNone/>
            </a:pPr>
            <a:r>
              <a:rPr lang="en-US" sz="3000" dirty="0">
                <a:solidFill>
                  <a:srgbClr val="1A3A2A"/>
                </a:solidFill>
                <a:latin typeface="Arial" pitchFamily="34" charset="0"/>
                <a:ea typeface="Arial" pitchFamily="34" charset="-122"/>
                <a:cs typeface="Arial" pitchFamily="34" charset="-120"/>
              </a:rPr>
              <a:t>Each pair states one decision in a full sentence: "The value of... is... than the critical value, so we... the null hypothesis, so...".</a:t>
            </a:r>
            <a:endParaRPr lang="en-US" sz="3000" dirty="0"/>
          </a:p>
        </p:txBody>
      </p:sp>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18</a:t>
            </a:fld>
            <a:endParaRPr lang="en-US"/>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name="Slide 19">
    <p:spTree>
      <p:nvGrpSpPr>
        <p:cNvPr id="1" name=""/>
        <p:cNvGrpSpPr/>
        <p:nvPr/>
      </p:nvGrpSpPr>
      <p:grpSpPr>
        <a:xfrm>
          <a:off x="0" y="0"/>
          <a:ext cx="0" cy="0"/>
          <a:chOff x="0" y="0"/>
          <a:chExt cx="0" cy="0"/>
        </a:xfrm>
      </p:grpSpPr>
      <p:sp>
        <p:nvSpPr>
          <p:cNvPr id="2" name="Text 0"/>
          <p:cNvSpPr/>
          <p:nvPr/>
        </p:nvSpPr>
        <p:spPr>
          <a:xfrm>
            <a:off x="8076895" y="6446520"/>
            <a:ext cx="3657600" cy="274320"/>
          </a:xfrm>
          <a:prstGeom prst="rect">
            <a:avLst/>
          </a:prstGeom>
          <a:noFill/>
          <a:ln/>
        </p:spPr>
        <p:txBody>
          <a:bodyPr wrap="square" rtlCol="0" anchor="ctr"/>
          <a:lstStyle/>
          <a:p>
            <a:pPr algn="r" indent="0" marL="0">
              <a:buNone/>
            </a:pPr>
            <a:r>
              <a:rPr lang="en-US" sz="1000" b="1" dirty="0">
                <a:solidFill>
                  <a:srgbClr val="1A8A55"/>
                </a:solidFill>
                <a:latin typeface="Arial" pitchFamily="34" charset="0"/>
                <a:ea typeface="Arial" pitchFamily="34" charset="-122"/>
                <a:cs typeface="Arial" pitchFamily="34" charset="-120"/>
              </a:rPr>
              <a:t>Minutes 55 to 60</a:t>
            </a:r>
            <a:endParaRPr lang="en-US" sz="1000" dirty="0"/>
          </a:p>
        </p:txBody>
      </p:sp>
      <p:sp>
        <p:nvSpPr>
          <p:cNvPr id="3" name="Text 1"/>
          <p:cNvSpPr/>
          <p:nvPr/>
        </p:nvSpPr>
        <p:spPr>
          <a:xfrm>
            <a:off x="457200" y="320040"/>
            <a:ext cx="1764792" cy="329184"/>
          </a:xfrm>
          <a:prstGeom prst="roundRect">
            <a:avLst>
              <a:gd name="adj" fmla="val 50000"/>
            </a:avLst>
          </a:prstGeom>
          <a:solidFill>
            <a:srgbClr val="2DB876"/>
          </a:solidFill>
          <a:ln/>
        </p:spPr>
        <p:txBody>
          <a:bodyPr wrap="square" rtlCol="0" anchor="ctr"/>
          <a:lstStyle/>
          <a:p>
            <a:pPr algn="ctr" indent="0" marL="0">
              <a:buNone/>
            </a:pPr>
            <a:r>
              <a:rPr lang="en-US" sz="1100" b="1" dirty="0">
                <a:solidFill>
                  <a:srgbClr val="1A3A2A"/>
                </a:solidFill>
                <a:latin typeface="Arial" pitchFamily="34" charset="0"/>
                <a:ea typeface="Arial" pitchFamily="34" charset="-122"/>
                <a:cs typeface="Arial" pitchFamily="34" charset="-120"/>
              </a:rPr>
              <a:t>EXIT QUESTION</a:t>
            </a:r>
            <a:endParaRPr lang="en-US" sz="1100" dirty="0"/>
          </a:p>
        </p:txBody>
      </p:sp>
      <p:sp>
        <p:nvSpPr>
          <p:cNvPr id="4" name="Text 2"/>
          <p:cNvSpPr/>
          <p:nvPr/>
        </p:nvSpPr>
        <p:spPr>
          <a:xfrm>
            <a:off x="457200" y="731520"/>
            <a:ext cx="11277295" cy="914400"/>
          </a:xfrm>
          <a:prstGeom prst="rect">
            <a:avLst/>
          </a:prstGeom>
          <a:noFill/>
          <a:ln/>
        </p:spPr>
        <p:txBody>
          <a:bodyPr wrap="square" rtlCol="0" anchor="t">
            <a:normAutofit/>
          </a:bodyPr>
          <a:lstStyle/>
          <a:p>
            <a:pPr indent="0" marL="0">
              <a:buNone/>
            </a:pPr>
            <a:r>
              <a:rPr lang="en-US" sz="3200" b="1" dirty="0">
                <a:solidFill>
                  <a:srgbClr val="1A3A2A"/>
                </a:solidFill>
                <a:latin typeface="Arial" pitchFamily="34" charset="0"/>
                <a:ea typeface="Arial" pitchFamily="34" charset="-122"/>
                <a:cs typeface="Arial" pitchFamily="34" charset="-120"/>
              </a:rPr>
              <a:t>Before you go</a:t>
            </a:r>
            <a:endParaRPr lang="en-US" sz="3200" dirty="0"/>
          </a:p>
        </p:txBody>
      </p:sp>
      <p:sp>
        <p:nvSpPr>
          <p:cNvPr id="5" name="Text 3"/>
          <p:cNvSpPr/>
          <p:nvPr/>
        </p:nvSpPr>
        <p:spPr>
          <a:xfrm>
            <a:off x="548640" y="1828800"/>
            <a:ext cx="11094415" cy="4206240"/>
          </a:xfrm>
          <a:prstGeom prst="rect">
            <a:avLst/>
          </a:prstGeom>
          <a:noFill/>
          <a:ln/>
        </p:spPr>
        <p:txBody>
          <a:bodyPr wrap="square" rtlCol="0" anchor="t">
            <a:normAutofit/>
          </a:bodyPr>
          <a:lstStyle/>
          <a:p>
            <a:pPr indent="0" marL="0">
              <a:buNone/>
            </a:pPr>
            <a:r>
              <a:rPr lang="en-US" sz="3200" dirty="0">
                <a:solidFill>
                  <a:srgbClr val="1A3A2A"/>
                </a:solidFill>
                <a:latin typeface="Arial" pitchFamily="34" charset="0"/>
                <a:ea typeface="Arial" pitchFamily="34" charset="-122"/>
                <a:cs typeface="Arial" pitchFamily="34" charset="-120"/>
              </a:rPr>
              <a:t>On paper, on your own: one thing the dry lab showed, and one way the model differs from the real thing.</a:t>
            </a:r>
            <a:endParaRPr lang="en-US" sz="3200" dirty="0"/>
          </a:p>
        </p:txBody>
      </p:sp>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19</a:t>
            </a:fld>
            <a:endParaRPr lang="en-US"/>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name="Slide 20">
    <p:spTree>
      <p:nvGrpSpPr>
        <p:cNvPr id="1" name=""/>
        <p:cNvGrpSpPr/>
        <p:nvPr/>
      </p:nvGrpSpPr>
      <p:grpSpPr>
        <a:xfrm>
          <a:off x="0" y="0"/>
          <a:ext cx="0" cy="0"/>
          <a:chOff x="0" y="0"/>
          <a:chExt cx="0" cy="0"/>
        </a:xfrm>
      </p:grpSpPr>
      <p:sp>
        <p:nvSpPr>
          <p:cNvPr id="2" name="Text 0"/>
          <p:cNvSpPr/>
          <p:nvPr/>
        </p:nvSpPr>
        <p:spPr>
          <a:xfrm>
            <a:off x="8076895" y="6446520"/>
            <a:ext cx="3657600" cy="274320"/>
          </a:xfrm>
          <a:prstGeom prst="rect">
            <a:avLst/>
          </a:prstGeom>
          <a:noFill/>
          <a:ln/>
        </p:spPr>
        <p:txBody>
          <a:bodyPr wrap="square" rtlCol="0" anchor="ctr"/>
          <a:lstStyle/>
          <a:p>
            <a:pPr algn="r" indent="0" marL="0">
              <a:buNone/>
            </a:pPr>
            <a:r>
              <a:rPr lang="en-US" sz="1000" b="1" dirty="0">
                <a:solidFill>
                  <a:srgbClr val="1A8A55"/>
                </a:solidFill>
                <a:latin typeface="Arial" pitchFamily="34" charset="0"/>
                <a:ea typeface="Arial" pitchFamily="34" charset="-122"/>
                <a:cs typeface="Arial" pitchFamily="34" charset="-120"/>
              </a:rPr>
              <a:t>Minute 60: after the lesson</a:t>
            </a:r>
            <a:endParaRPr lang="en-US" sz="1000" dirty="0"/>
          </a:p>
        </p:txBody>
      </p:sp>
      <p:sp>
        <p:nvSpPr>
          <p:cNvPr id="3" name="Text 1"/>
          <p:cNvSpPr/>
          <p:nvPr/>
        </p:nvSpPr>
        <p:spPr>
          <a:xfrm>
            <a:off x="457200" y="320040"/>
            <a:ext cx="2368296" cy="329184"/>
          </a:xfrm>
          <a:prstGeom prst="roundRect">
            <a:avLst>
              <a:gd name="adj" fmla="val 50000"/>
            </a:avLst>
          </a:prstGeom>
          <a:solidFill>
            <a:srgbClr val="F0C33D"/>
          </a:solidFill>
          <a:ln/>
        </p:spPr>
        <p:txBody>
          <a:bodyPr wrap="square" rtlCol="0" anchor="ctr"/>
          <a:lstStyle/>
          <a:p>
            <a:pPr algn="ctr" indent="0" marL="0">
              <a:buNone/>
            </a:pPr>
            <a:r>
              <a:rPr lang="en-US" sz="1100" b="1" dirty="0">
                <a:solidFill>
                  <a:srgbClr val="1A3A2A"/>
                </a:solidFill>
                <a:latin typeface="Arial" pitchFamily="34" charset="0"/>
                <a:ea typeface="Arial" pitchFamily="34" charset="-122"/>
                <a:cs typeface="Arial" pitchFamily="34" charset="-120"/>
              </a:rPr>
              <a:t>PRACTISE AND REVISE</a:t>
            </a:r>
            <a:endParaRPr lang="en-US" sz="1100" dirty="0"/>
          </a:p>
        </p:txBody>
      </p:sp>
      <p:sp>
        <p:nvSpPr>
          <p:cNvPr id="4" name="Text 2"/>
          <p:cNvSpPr/>
          <p:nvPr/>
        </p:nvSpPr>
        <p:spPr>
          <a:xfrm>
            <a:off x="457200" y="731520"/>
            <a:ext cx="11277295" cy="822960"/>
          </a:xfrm>
          <a:prstGeom prst="rect">
            <a:avLst/>
          </a:prstGeom>
          <a:noFill/>
          <a:ln/>
        </p:spPr>
        <p:txBody>
          <a:bodyPr wrap="square" rtlCol="0" anchor="t">
            <a:normAutofit/>
          </a:bodyPr>
          <a:lstStyle/>
          <a:p>
            <a:pPr indent="0" marL="0">
              <a:buNone/>
            </a:pPr>
            <a:r>
              <a:rPr lang="en-US" sz="3000" b="1" dirty="0">
                <a:solidFill>
                  <a:srgbClr val="1A3A2A"/>
                </a:solidFill>
                <a:latin typeface="Arial" pitchFamily="34" charset="0"/>
                <a:ea typeface="Arial" pitchFamily="34" charset="-122"/>
                <a:cs typeface="Arial" pitchFamily="34" charset="-120"/>
              </a:rPr>
              <a:t>Keep going</a:t>
            </a:r>
            <a:endParaRPr lang="en-US" sz="3000" dirty="0"/>
          </a:p>
        </p:txBody>
      </p:sp>
      <p:sp>
        <p:nvSpPr>
          <p:cNvPr id="5" name="Text 3"/>
          <p:cNvSpPr/>
          <p:nvPr/>
        </p:nvSpPr>
        <p:spPr>
          <a:xfrm>
            <a:off x="548640" y="1508760"/>
            <a:ext cx="11094415" cy="975360"/>
          </a:xfrm>
          <a:prstGeom prst="rect">
            <a:avLst/>
          </a:prstGeom>
          <a:noFill/>
          <a:ln/>
        </p:spPr>
        <p:txBody>
          <a:bodyPr wrap="square" rtlCol="0" anchor="t">
            <a:normAutofit/>
          </a:bodyPr>
          <a:lstStyle/>
          <a:p>
            <a:pPr indent="0" marL="0">
              <a:spcAft>
                <a:spcPts val="400"/>
              </a:spcAft>
              <a:buNone/>
            </a:pPr>
            <a:r>
              <a:rPr lang="en-US" sz="1600" u="sng" dirty="0">
                <a:solidFill>
                  <a:srgbClr val="1A8A55"/>
                </a:solidFill>
                <a:latin typeface="Arial" pitchFamily="34" charset="0"/>
                <a:ea typeface="Arial" pitchFamily="34" charset="-122"/>
                <a:cs typeface="Arial" pitchFamily="34" charset="-120"/>
                <a:hlinkClick r:id="rId1" invalidUrl="" action="" tgtFrame="" tooltip="" history="1" highlightClick="0" endSnd="0">
                  <a:extLst>
                    <a:ext uri="{A12FA001-AC4F-418D-AE19-62706E023703}">
                      <ahyp:hlinkClr xmlns:ahyp="http://schemas.microsoft.com/office/drawing/2018/hyperlinkcolor" val="tx"/>
                    </a:ext>
                  </a:extLst>
                </a:hlinkClick>
              </a:rPr>
              <a:t>Exam practice: a fresh paper of exam questions on D3.2 at higher level, marked as you go</a:t>
            </a:r>
            <a:endParaRPr lang="en-US" sz="1600" dirty="0"/>
          </a:p>
          <a:p>
            <a:pPr indent="0" marL="0">
              <a:spcAft>
                <a:spcPts val="400"/>
              </a:spcAft>
              <a:buNone/>
            </a:pPr>
            <a:r>
              <a:rPr lang="en-US" sz="1600" u="sng" dirty="0">
                <a:solidFill>
                  <a:srgbClr val="1A8A55"/>
                </a:solidFill>
                <a:latin typeface="Arial" pitchFamily="34" charset="0"/>
                <a:ea typeface="Arial" pitchFamily="34" charset="-122"/>
                <a:cs typeface="Arial" pitchFamily="34" charset="-120"/>
                <a:hlinkClick r:id="rId2" invalidUrl="" action="" tgtFrame="" tooltip="" history="1" highlightClick="0" endSnd="0">
                  <a:extLst>
                    <a:ext uri="{A12FA001-AC4F-418D-AE19-62706E023703}">
                      <ahyp:hlinkClr xmlns:ahyp="http://schemas.microsoft.com/office/drawing/2018/hyperlinkcolor" val="tx"/>
                    </a:ext>
                  </a:extLst>
                </a:hlinkClick>
              </a:rPr>
              <a:t>The guide, with the animations and the dry lab</a:t>
            </a:r>
            <a:endParaRPr lang="en-US" sz="1600" dirty="0"/>
          </a:p>
          <a:p>
            <a:pPr indent="0" marL="0">
              <a:spcAft>
                <a:spcPts val="400"/>
              </a:spcAft>
              <a:buNone/>
            </a:pPr>
            <a:r>
              <a:rPr lang="en-US" sz="1600" dirty="0">
                <a:solidFill>
                  <a:srgbClr val="1A3A2A"/>
                </a:solidFill>
                <a:latin typeface="Arial" pitchFamily="34" charset="0"/>
                <a:ea typeface="Arial" pitchFamily="34" charset="-122"/>
                <a:cs typeface="Arial" pitchFamily="34" charset="-120"/>
              </a:rPr>
              <a:t>This lesson in the guide: </a:t>
            </a:r>
            <a:pPr indent="0" marL="0">
              <a:spcAft>
                <a:spcPts val="400"/>
              </a:spcAft>
              <a:buNone/>
            </a:pPr>
            <a:r>
              <a:rPr lang="en-US" sz="1600" u="sng" dirty="0">
                <a:solidFill>
                  <a:srgbClr val="1A8A55"/>
                </a:solidFill>
                <a:latin typeface="Arial" pitchFamily="34" charset="0"/>
                <a:ea typeface="Arial" pitchFamily="34" charset="-122"/>
                <a:cs typeface="Arial" pitchFamily="34" charset="-120"/>
                <a:hlinkClick r:id="rId3" invalidUrl="" action="" tgtFrame="" tooltip="" history="1" highlightClick="0" endSnd="0">
                  <a:extLst>
                    <a:ext uri="{A12FA001-AC4F-418D-AE19-62706E023703}">
                      <ahyp:hlinkClr xmlns:ahyp="http://schemas.microsoft.com/office/drawing/2018/hyperlinkcolor" val="tx"/>
                    </a:ext>
                  </a:extLst>
                </a:hlinkClick>
              </a:rPr>
              <a:t>15 Is it chance? The chi-squared test</a:t>
            </a:r>
            <a:pPr indent="0" marL="0">
              <a:spcAft>
                <a:spcPts val="400"/>
              </a:spcAft>
              <a:buNone/>
            </a:pPr>
            <a:r>
              <a:rPr lang="en-US" sz="1600" dirty="0">
                <a:solidFill>
                  <a:srgbClr val="1A3A2A"/>
                </a:solidFill>
                <a:latin typeface="Arial" pitchFamily="34" charset="0"/>
                <a:ea typeface="Arial" pitchFamily="34" charset="-122"/>
                <a:cs typeface="Arial" pitchFamily="34" charset="-120"/>
              </a:rPr>
              <a:t>, </a:t>
            </a:r>
            <a:pPr indent="0" marL="0">
              <a:spcAft>
                <a:spcPts val="400"/>
              </a:spcAft>
              <a:buNone/>
            </a:pPr>
            <a:r>
              <a:rPr lang="en-US" sz="1600" u="sng" dirty="0">
                <a:solidFill>
                  <a:srgbClr val="1A8A55"/>
                </a:solidFill>
                <a:latin typeface="Arial" pitchFamily="34" charset="0"/>
                <a:ea typeface="Arial" pitchFamily="34" charset="-122"/>
                <a:cs typeface="Arial" pitchFamily="34" charset="-120"/>
                <a:hlinkClick r:id="rId4" invalidUrl="" action="" tgtFrame="" tooltip="" history="1" highlightClick="0" endSnd="0">
                  <a:extLst>
                    <a:ext uri="{A12FA001-AC4F-418D-AE19-62706E023703}">
                      <ahyp:hlinkClr xmlns:ahyp="http://schemas.microsoft.com/office/drawing/2018/hyperlinkcolor" val="tx"/>
                    </a:ext>
                  </a:extLst>
                </a:hlinkClick>
              </a:rPr>
              <a:t>the dry lab</a:t>
            </a:r>
            <a:endParaRPr lang="en-US" sz="1600" dirty="0"/>
          </a:p>
        </p:txBody>
      </p:sp>
      <p:sp>
        <p:nvSpPr>
          <p:cNvPr id="6" name="Text 4"/>
          <p:cNvSpPr/>
          <p:nvPr/>
        </p:nvSpPr>
        <p:spPr>
          <a:xfrm>
            <a:off x="548640" y="2667000"/>
            <a:ext cx="3515258" cy="274320"/>
          </a:xfrm>
          <a:prstGeom prst="rect">
            <a:avLst/>
          </a:prstGeom>
          <a:noFill/>
          <a:ln/>
        </p:spPr>
        <p:txBody>
          <a:bodyPr wrap="square" rtlCol="0" anchor="ctr"/>
          <a:lstStyle/>
          <a:p>
            <a:pPr indent="0" marL="0">
              <a:buNone/>
            </a:pPr>
            <a:r>
              <a:rPr lang="en-US" sz="1100" b="1" dirty="0">
                <a:solidFill>
                  <a:srgbClr val="E3589C"/>
                </a:solidFill>
                <a:latin typeface="Arial" pitchFamily="34" charset="0"/>
                <a:ea typeface="Arial" pitchFamily="34" charset="-122"/>
                <a:cs typeface="Arial" pitchFamily="34" charset="-120"/>
              </a:rPr>
              <a:t>BUILD FOR YOUR CLASS</a:t>
            </a:r>
            <a:endParaRPr lang="en-US" sz="1100" dirty="0"/>
          </a:p>
        </p:txBody>
      </p:sp>
      <p:sp>
        <p:nvSpPr>
          <p:cNvPr id="7" name="Text 5"/>
          <p:cNvSpPr/>
          <p:nvPr/>
        </p:nvSpPr>
        <p:spPr>
          <a:xfrm>
            <a:off x="548640" y="2987040"/>
            <a:ext cx="3515258" cy="3139440"/>
          </a:xfrm>
          <a:prstGeom prst="rect">
            <a:avLst/>
          </a:prstGeom>
          <a:noFill/>
          <a:ln/>
        </p:spPr>
        <p:txBody>
          <a:bodyPr wrap="square" rtlCol="0" anchor="t">
            <a:normAutofit/>
          </a:bodyPr>
          <a:lstStyle/>
          <a:p>
            <a:pPr marL="177800" indent="-177800">
              <a:spcAft>
                <a:spcPts val="500"/>
              </a:spcAft>
              <a:buSzPct val="100000"/>
              <a:buChar char="•"/>
            </a:pPr>
            <a:r>
              <a:rPr lang="en-US" sz="1300" u="sng" dirty="0">
                <a:solidFill>
                  <a:srgbClr val="1A8A55"/>
                </a:solidFill>
                <a:latin typeface="Arial" pitchFamily="34" charset="0"/>
                <a:ea typeface="Arial" pitchFamily="34" charset="-122"/>
                <a:cs typeface="Arial" pitchFamily="34" charset="-120"/>
                <a:hlinkClick r:id="rId5" invalidUrl="" action="" tgtFrame="" tooltip="" history="1" highlightClick="0" endSnd="0">
                  <a:extLst>
                    <a:ext uri="{A12FA001-AC4F-418D-AE19-62706E023703}">
                      <ahyp:hlinkClr xmlns:ahyp="http://schemas.microsoft.com/office/drawing/2018/hyperlinkcolor" val="tx"/>
                    </a:ext>
                  </a:extLst>
                </a:hlinkClick>
              </a:rPr>
              <a:t>Tarsia puzzle</a:t>
            </a:r>
            <a:pPr indent="0" marL="0">
              <a:spcAft>
                <a:spcPts val="500"/>
              </a:spcAft>
              <a:buNone/>
            </a:pPr>
            <a:r>
              <a:rPr lang="en-US" sz="1300" dirty="0">
                <a:solidFill>
                  <a:srgbClr val="1A3A2A"/>
                </a:solidFill>
                <a:latin typeface="Arial" pitchFamily="34" charset="0"/>
                <a:ea typeface="Arial" pitchFamily="34" charset="-122"/>
                <a:cs typeface="Arial" pitchFamily="34" charset="-120"/>
              </a:rPr>
              <a:t>, </a:t>
            </a:r>
            <a:pPr indent="0" marL="0">
              <a:spcAft>
                <a:spcPts val="500"/>
              </a:spcAft>
              <a:buNone/>
            </a:pPr>
            <a:r>
              <a:rPr lang="en-US" sz="1300" u="sng" dirty="0">
                <a:solidFill>
                  <a:srgbClr val="1A8A55"/>
                </a:solidFill>
                <a:latin typeface="Arial" pitchFamily="34" charset="0"/>
                <a:ea typeface="Arial" pitchFamily="34" charset="-122"/>
                <a:cs typeface="Arial" pitchFamily="34" charset="-120"/>
                <a:hlinkClick r:id="rId6" invalidUrl="" action="" tgtFrame="" tooltip="" history="1" highlightClick="0" endSnd="0">
                  <a:extLst>
                    <a:ext uri="{A12FA001-AC4F-418D-AE19-62706E023703}">
                      <ahyp:hlinkClr xmlns:ahyp="http://schemas.microsoft.com/office/drawing/2018/hyperlinkcolor" val="tx"/>
                    </a:ext>
                  </a:extLst>
                </a:hlinkClick>
              </a:rPr>
              <a:t>dominoes</a:t>
            </a:r>
            <a:pPr indent="0" marL="0">
              <a:spcAft>
                <a:spcPts val="500"/>
              </a:spcAft>
              <a:buNone/>
            </a:pPr>
            <a:r>
              <a:rPr lang="en-US" sz="1300" dirty="0">
                <a:solidFill>
                  <a:srgbClr val="1A3A2A"/>
                </a:solidFill>
                <a:latin typeface="Arial" pitchFamily="34" charset="0"/>
                <a:ea typeface="Arial" pitchFamily="34" charset="-122"/>
                <a:cs typeface="Arial" pitchFamily="34" charset="-120"/>
              </a:rPr>
              <a:t> and </a:t>
            </a:r>
            <a:pPr indent="0" marL="0">
              <a:spcAft>
                <a:spcPts val="500"/>
              </a:spcAft>
              <a:buNone/>
            </a:pPr>
            <a:r>
              <a:rPr lang="en-US" sz="1300" u="sng" dirty="0">
                <a:solidFill>
                  <a:srgbClr val="1A8A55"/>
                </a:solidFill>
                <a:latin typeface="Arial" pitchFamily="34" charset="0"/>
                <a:ea typeface="Arial" pitchFamily="34" charset="-122"/>
                <a:cs typeface="Arial" pitchFamily="34" charset="-120"/>
                <a:hlinkClick r:id="rId7" invalidUrl="" action="" tgtFrame="" tooltip="" history="1" highlightClick="0" endSnd="0">
                  <a:extLst>
                    <a:ext uri="{A12FA001-AC4F-418D-AE19-62706E023703}">
                      <ahyp:hlinkClr xmlns:ahyp="http://schemas.microsoft.com/office/drawing/2018/hyperlinkcolor" val="tx"/>
                    </a:ext>
                  </a:extLst>
                </a:hlinkClick>
              </a:rPr>
              <a:t>picture reveal</a:t>
            </a:r>
            <a:pPr indent="0" marL="0">
              <a:spcAft>
                <a:spcPts val="500"/>
              </a:spcAft>
              <a:buNone/>
            </a:pPr>
            <a:r>
              <a:rPr lang="en-US" sz="1300" dirty="0">
                <a:solidFill>
                  <a:srgbClr val="1A3A2A"/>
                </a:solidFill>
                <a:latin typeface="Arial" pitchFamily="34" charset="0"/>
                <a:ea typeface="Arial" pitchFamily="34" charset="-122"/>
                <a:cs typeface="Arial" pitchFamily="34" charset="-120"/>
              </a:rPr>
              <a:t> on D3.2, built from its key terms and ready to print</a:t>
            </a:r>
            <a:endParaRPr lang="en-US" sz="1300" dirty="0"/>
          </a:p>
          <a:p>
            <a:pPr marL="177800" indent="-177800">
              <a:spcAft>
                <a:spcPts val="500"/>
              </a:spcAft>
              <a:buSzPct val="100000"/>
              <a:buChar char="•"/>
            </a:pPr>
            <a:r>
              <a:rPr lang="en-US" sz="1300" dirty="0">
                <a:solidFill>
                  <a:srgbClr val="1A3A2A"/>
                </a:solidFill>
                <a:latin typeface="Arial" pitchFamily="34" charset="0"/>
                <a:ea typeface="Arial" pitchFamily="34" charset="-122"/>
                <a:cs typeface="Arial" pitchFamily="34" charset="-120"/>
              </a:rPr>
              <a:t>A </a:t>
            </a:r>
            <a:pPr indent="0" marL="0">
              <a:spcAft>
                <a:spcPts val="500"/>
              </a:spcAft>
              <a:buNone/>
            </a:pPr>
            <a:r>
              <a:rPr lang="en-US" sz="1300" u="sng" dirty="0">
                <a:solidFill>
                  <a:srgbClr val="1A8A55"/>
                </a:solidFill>
                <a:latin typeface="Arial" pitchFamily="34" charset="0"/>
                <a:ea typeface="Arial" pitchFamily="34" charset="-122"/>
                <a:cs typeface="Arial" pitchFamily="34" charset="-120"/>
                <a:hlinkClick r:id="rId8" invalidUrl="" action="" tgtFrame="" tooltip="" history="1" highlightClick="0" endSnd="0">
                  <a:extLst>
                    <a:ext uri="{A12FA001-AC4F-418D-AE19-62706E023703}">
                      <ahyp:hlinkClr xmlns:ahyp="http://schemas.microsoft.com/office/drawing/2018/hyperlinkcolor" val="tx"/>
                    </a:ext>
                  </a:extLst>
                </a:hlinkClick>
              </a:rPr>
              <a:t>pub quiz</a:t>
            </a:r>
            <a:pPr indent="0" marL="0">
              <a:spcAft>
                <a:spcPts val="500"/>
              </a:spcAft>
              <a:buNone/>
            </a:pPr>
            <a:r>
              <a:rPr lang="en-US" sz="1300" dirty="0">
                <a:solidFill>
                  <a:srgbClr val="1A3A2A"/>
                </a:solidFill>
                <a:latin typeface="Arial" pitchFamily="34" charset="0"/>
                <a:ea typeface="Arial" pitchFamily="34" charset="-122"/>
                <a:cs typeface="Arial" pitchFamily="34" charset="-120"/>
              </a:rPr>
              <a:t> with rounds on D3.2, to present or run with no projector</a:t>
            </a:r>
            <a:endParaRPr lang="en-US" sz="1300" dirty="0"/>
          </a:p>
          <a:p>
            <a:pPr marL="177800" indent="-177800">
              <a:spcAft>
                <a:spcPts val="500"/>
              </a:spcAft>
              <a:buSzPct val="100000"/>
              <a:buChar char="•"/>
            </a:pPr>
            <a:r>
              <a:rPr lang="en-US" sz="1300" dirty="0">
                <a:solidFill>
                  <a:srgbClr val="1A3A2A"/>
                </a:solidFill>
                <a:latin typeface="Arial" pitchFamily="34" charset="0"/>
                <a:ea typeface="Arial" pitchFamily="34" charset="-122"/>
                <a:cs typeface="Arial" pitchFamily="34" charset="-120"/>
              </a:rPr>
              <a:t>An </a:t>
            </a:r>
            <a:pPr indent="0" marL="0">
              <a:spcAft>
                <a:spcPts val="500"/>
              </a:spcAft>
              <a:buNone/>
            </a:pPr>
            <a:r>
              <a:rPr lang="en-US" sz="1300" u="sng" dirty="0">
                <a:solidFill>
                  <a:srgbClr val="1A8A55"/>
                </a:solidFill>
                <a:latin typeface="Arial" pitchFamily="34" charset="0"/>
                <a:ea typeface="Arial" pitchFamily="34" charset="-122"/>
                <a:cs typeface="Arial" pitchFamily="34" charset="-120"/>
                <a:hlinkClick r:id="rId9" invalidUrl="" action="" tgtFrame="" tooltip="" history="1" highlightClick="0" endSnd="0">
                  <a:extLst>
                    <a:ext uri="{A12FA001-AC4F-418D-AE19-62706E023703}">
                      <ahyp:hlinkClr xmlns:ahyp="http://schemas.microsoft.com/office/drawing/2018/hyperlinkcolor" val="tx"/>
                    </a:ext>
                  </a:extLst>
                </a:hlinkClick>
              </a:rPr>
              <a:t>escape room built from the question bank</a:t>
            </a:r>
            <a:pPr indent="0" marL="0">
              <a:spcAft>
                <a:spcPts val="500"/>
              </a:spcAft>
              <a:buNone/>
            </a:pPr>
            <a:r>
              <a:rPr lang="en-US" sz="1300" dirty="0">
                <a:solidFill>
                  <a:srgbClr val="1A3A2A"/>
                </a:solidFill>
                <a:latin typeface="Arial" pitchFamily="34" charset="0"/>
                <a:ea typeface="Arial" pitchFamily="34" charset="-122"/>
                <a:cs typeface="Arial" pitchFamily="34" charset="-120"/>
              </a:rPr>
              <a:t> on D3.2</a:t>
            </a:r>
            <a:endParaRPr lang="en-US" sz="1300" dirty="0"/>
          </a:p>
        </p:txBody>
      </p:sp>
      <p:sp>
        <p:nvSpPr>
          <p:cNvPr id="8" name="Text 6"/>
          <p:cNvSpPr/>
          <p:nvPr/>
        </p:nvSpPr>
        <p:spPr>
          <a:xfrm>
            <a:off x="4338218" y="2667000"/>
            <a:ext cx="3515258" cy="274320"/>
          </a:xfrm>
          <a:prstGeom prst="rect">
            <a:avLst/>
          </a:prstGeom>
          <a:noFill/>
          <a:ln/>
        </p:spPr>
        <p:txBody>
          <a:bodyPr wrap="square" rtlCol="0" anchor="ctr"/>
          <a:lstStyle/>
          <a:p>
            <a:pPr indent="0" marL="0">
              <a:buNone/>
            </a:pPr>
            <a:r>
              <a:rPr lang="en-US" sz="1100" b="1" dirty="0">
                <a:solidFill>
                  <a:srgbClr val="E3589C"/>
                </a:solidFill>
                <a:latin typeface="Arial" pitchFamily="34" charset="0"/>
                <a:ea typeface="Arial" pitchFamily="34" charset="-122"/>
                <a:cs typeface="Arial" pitchFamily="34" charset="-120"/>
              </a:rPr>
              <a:t>ALREADY ON THE SITE FOR D3.2</a:t>
            </a:r>
            <a:endParaRPr lang="en-US" sz="1100" dirty="0"/>
          </a:p>
        </p:txBody>
      </p:sp>
      <p:sp>
        <p:nvSpPr>
          <p:cNvPr id="9" name="Text 7"/>
          <p:cNvSpPr/>
          <p:nvPr/>
        </p:nvSpPr>
        <p:spPr>
          <a:xfrm>
            <a:off x="4338218" y="2987040"/>
            <a:ext cx="3515258" cy="3139440"/>
          </a:xfrm>
          <a:prstGeom prst="rect">
            <a:avLst/>
          </a:prstGeom>
          <a:noFill/>
          <a:ln/>
        </p:spPr>
        <p:txBody>
          <a:bodyPr wrap="square" rtlCol="0" anchor="t">
            <a:normAutofit/>
          </a:bodyPr>
          <a:lstStyle/>
          <a:p>
            <a:pPr marL="177800" indent="-177800">
              <a:spcAft>
                <a:spcPts val="500"/>
              </a:spcAft>
              <a:buSzPct val="100000"/>
              <a:buChar char="•"/>
            </a:pPr>
            <a:r>
              <a:rPr lang="en-US" sz="1250" dirty="0">
                <a:solidFill>
                  <a:srgbClr val="1A3A2A"/>
                </a:solidFill>
                <a:latin typeface="Arial" pitchFamily="34" charset="0"/>
                <a:ea typeface="Arial" pitchFamily="34" charset="-122"/>
                <a:cs typeface="Arial" pitchFamily="34" charset="-120"/>
              </a:rPr>
              <a:t>Lesson: </a:t>
            </a:r>
            <a:pPr indent="0" marL="0">
              <a:spcAft>
                <a:spcPts val="500"/>
              </a:spcAft>
              <a:buNone/>
            </a:pPr>
            <a:r>
              <a:rPr lang="en-US" sz="1250" u="sng" dirty="0">
                <a:solidFill>
                  <a:srgbClr val="1A8A55"/>
                </a:solidFill>
                <a:latin typeface="Arial" pitchFamily="34" charset="0"/>
                <a:ea typeface="Arial" pitchFamily="34" charset="-122"/>
                <a:cs typeface="Arial" pitchFamily="34" charset="-120"/>
                <a:hlinkClick r:id="rId10" invalidUrl="" action="" tgtFrame="" tooltip="" history="1" highlightClick="0" endSnd="0">
                  <a:extLst>
                    <a:ext uri="{A12FA001-AC4F-418D-AE19-62706E023703}">
                      <ahyp:hlinkClr xmlns:ahyp="http://schemas.microsoft.com/office/drawing/2018/hyperlinkcolor" val="tx"/>
                    </a:ext>
                  </a:extLst>
                </a:hlinkClick>
              </a:rPr>
              <a:t>Linked Genes &amp; Chi-Squared</a:t>
            </a:r>
            <a:endParaRPr lang="en-US" sz="1250" dirty="0"/>
          </a:p>
          <a:p>
            <a:pPr marL="177800" indent="-177800">
              <a:spcAft>
                <a:spcPts val="500"/>
              </a:spcAft>
              <a:buSzPct val="100000"/>
              <a:buChar char="•"/>
            </a:pPr>
            <a:r>
              <a:rPr lang="en-US" sz="1250" dirty="0">
                <a:solidFill>
                  <a:srgbClr val="1A3A2A"/>
                </a:solidFill>
                <a:latin typeface="Arial" pitchFamily="34" charset="0"/>
                <a:ea typeface="Arial" pitchFamily="34" charset="-122"/>
                <a:cs typeface="Arial" pitchFamily="34" charset="-120"/>
              </a:rPr>
              <a:t>Lesson: </a:t>
            </a:r>
            <a:pPr indent="0" marL="0">
              <a:spcAft>
                <a:spcPts val="500"/>
              </a:spcAft>
              <a:buNone/>
            </a:pPr>
            <a:r>
              <a:rPr lang="en-US" sz="1250" u="sng" dirty="0">
                <a:solidFill>
                  <a:srgbClr val="1A8A55"/>
                </a:solidFill>
                <a:latin typeface="Arial" pitchFamily="34" charset="0"/>
                <a:ea typeface="Arial" pitchFamily="34" charset="-122"/>
                <a:cs typeface="Arial" pitchFamily="34" charset="-120"/>
                <a:hlinkClick r:id="rId11" invalidUrl="" action="" tgtFrame="" tooltip="" history="1" highlightClick="0" endSnd="0">
                  <a:extLst>
                    <a:ext uri="{A12FA001-AC4F-418D-AE19-62706E023703}">
                      <ahyp:hlinkClr xmlns:ahyp="http://schemas.microsoft.com/office/drawing/2018/hyperlinkcolor" val="tx"/>
                    </a:ext>
                  </a:extLst>
                </a:hlinkClick>
              </a:rPr>
              <a:t>Dihybrid Crosses &amp; Test Crosses</a:t>
            </a:r>
            <a:endParaRPr lang="en-US" sz="1250" dirty="0"/>
          </a:p>
          <a:p>
            <a:pPr marL="177800" indent="-177800">
              <a:spcAft>
                <a:spcPts val="500"/>
              </a:spcAft>
              <a:buSzPct val="100000"/>
              <a:buChar char="•"/>
            </a:pPr>
            <a:r>
              <a:rPr lang="en-US" sz="1250" dirty="0">
                <a:solidFill>
                  <a:srgbClr val="1A3A2A"/>
                </a:solidFill>
                <a:latin typeface="Arial" pitchFamily="34" charset="0"/>
                <a:ea typeface="Arial" pitchFamily="34" charset="-122"/>
                <a:cs typeface="Arial" pitchFamily="34" charset="-120"/>
              </a:rPr>
              <a:t>Lesson: </a:t>
            </a:r>
            <a:pPr indent="0" marL="0">
              <a:spcAft>
                <a:spcPts val="500"/>
              </a:spcAft>
              <a:buNone/>
            </a:pPr>
            <a:r>
              <a:rPr lang="en-US" sz="1250" u="sng" dirty="0">
                <a:solidFill>
                  <a:srgbClr val="1A8A55"/>
                </a:solidFill>
                <a:latin typeface="Arial" pitchFamily="34" charset="0"/>
                <a:ea typeface="Arial" pitchFamily="34" charset="-122"/>
                <a:cs typeface="Arial" pitchFamily="34" charset="-120"/>
                <a:hlinkClick r:id="rId12" invalidUrl="" action="" tgtFrame="" tooltip="" history="1" highlightClick="0" endSnd="0">
                  <a:extLst>
                    <a:ext uri="{A12FA001-AC4F-418D-AE19-62706E023703}">
                      <ahyp:hlinkClr xmlns:ahyp="http://schemas.microsoft.com/office/drawing/2018/hyperlinkcolor" val="tx"/>
                    </a:ext>
                  </a:extLst>
                </a:hlinkClick>
              </a:rPr>
              <a:t>Inheritance</a:t>
            </a:r>
            <a:endParaRPr lang="en-US" sz="1250" dirty="0"/>
          </a:p>
          <a:p>
            <a:pPr marL="177800" indent="-177800">
              <a:spcAft>
                <a:spcPts val="500"/>
              </a:spcAft>
              <a:buSzPct val="100000"/>
              <a:buChar char="•"/>
            </a:pPr>
            <a:r>
              <a:rPr lang="en-US" sz="1250" dirty="0">
                <a:solidFill>
                  <a:srgbClr val="1A3A2A"/>
                </a:solidFill>
                <a:latin typeface="Arial" pitchFamily="34" charset="0"/>
                <a:ea typeface="Arial" pitchFamily="34" charset="-122"/>
                <a:cs typeface="Arial" pitchFamily="34" charset="-120"/>
              </a:rPr>
              <a:t>Summary doodle: </a:t>
            </a:r>
            <a:pPr indent="0" marL="0">
              <a:spcAft>
                <a:spcPts val="500"/>
              </a:spcAft>
              <a:buNone/>
            </a:pPr>
            <a:r>
              <a:rPr lang="en-US" sz="1250" u="sng" dirty="0">
                <a:solidFill>
                  <a:srgbClr val="1A8A55"/>
                </a:solidFill>
                <a:latin typeface="Arial" pitchFamily="34" charset="0"/>
                <a:ea typeface="Arial" pitchFamily="34" charset="-122"/>
                <a:cs typeface="Arial" pitchFamily="34" charset="-120"/>
                <a:hlinkClick r:id="rId13" invalidUrl="" action="" tgtFrame="" tooltip="" history="1" highlightClick="0" endSnd="0">
                  <a:extLst>
                    <a:ext uri="{A12FA001-AC4F-418D-AE19-62706E023703}">
                      <ahyp:hlinkClr xmlns:ahyp="http://schemas.microsoft.com/office/drawing/2018/hyperlinkcolor" val="tx"/>
                    </a:ext>
                  </a:extLst>
                </a:hlinkClick>
              </a:rPr>
              <a:t>Inheritance</a:t>
            </a:r>
            <a:endParaRPr lang="en-US" sz="1250" dirty="0"/>
          </a:p>
          <a:p>
            <a:pPr marL="177800" indent="-177800">
              <a:spcAft>
                <a:spcPts val="500"/>
              </a:spcAft>
              <a:buSzPct val="100000"/>
              <a:buChar char="•"/>
            </a:pPr>
            <a:r>
              <a:rPr lang="en-US" sz="1250" dirty="0">
                <a:solidFill>
                  <a:srgbClr val="1A3A2A"/>
                </a:solidFill>
                <a:latin typeface="Arial" pitchFamily="34" charset="0"/>
                <a:ea typeface="Arial" pitchFamily="34" charset="-122"/>
                <a:cs typeface="Arial" pitchFamily="34" charset="-120"/>
              </a:rPr>
              <a:t>Quiz: </a:t>
            </a:r>
            <a:pPr indent="0" marL="0">
              <a:spcAft>
                <a:spcPts val="500"/>
              </a:spcAft>
              <a:buNone/>
            </a:pPr>
            <a:r>
              <a:rPr lang="en-US" sz="1250" u="sng" dirty="0">
                <a:solidFill>
                  <a:srgbClr val="1A8A55"/>
                </a:solidFill>
                <a:latin typeface="Arial" pitchFamily="34" charset="0"/>
                <a:ea typeface="Arial" pitchFamily="34" charset="-122"/>
                <a:cs typeface="Arial" pitchFamily="34" charset="-120"/>
                <a:hlinkClick r:id="rId14" invalidUrl="" action="" tgtFrame="" tooltip="" history="1" highlightClick="0" endSnd="0">
                  <a:extLst>
                    <a:ext uri="{A12FA001-AC4F-418D-AE19-62706E023703}">
                      <ahyp:hlinkClr xmlns:ahyp="http://schemas.microsoft.com/office/drawing/2018/hyperlinkcolor" val="tx"/>
                    </a:ext>
                  </a:extLst>
                </a:hlinkClick>
              </a:rPr>
              <a:t>Inheritance (HL)</a:t>
            </a:r>
            <a:endParaRPr lang="en-US" sz="1250" dirty="0"/>
          </a:p>
          <a:p>
            <a:pPr marL="177800" indent="-177800">
              <a:spcAft>
                <a:spcPts val="500"/>
              </a:spcAft>
              <a:buSzPct val="100000"/>
              <a:buChar char="•"/>
            </a:pPr>
            <a:r>
              <a:rPr lang="en-US" sz="1250" dirty="0">
                <a:solidFill>
                  <a:srgbClr val="1A3A2A"/>
                </a:solidFill>
                <a:latin typeface="Arial" pitchFamily="34" charset="0"/>
                <a:ea typeface="Arial" pitchFamily="34" charset="-122"/>
                <a:cs typeface="Arial" pitchFamily="34" charset="-120"/>
              </a:rPr>
              <a:t>Quiz: </a:t>
            </a:r>
            <a:pPr indent="0" marL="0">
              <a:spcAft>
                <a:spcPts val="500"/>
              </a:spcAft>
              <a:buNone/>
            </a:pPr>
            <a:r>
              <a:rPr lang="en-US" sz="1250" u="sng" dirty="0">
                <a:solidFill>
                  <a:srgbClr val="1A8A55"/>
                </a:solidFill>
                <a:latin typeface="Arial" pitchFamily="34" charset="0"/>
                <a:ea typeface="Arial" pitchFamily="34" charset="-122"/>
                <a:cs typeface="Arial" pitchFamily="34" charset="-120"/>
                <a:hlinkClick r:id="rId15" invalidUrl="" action="" tgtFrame="" tooltip="" history="1" highlightClick="0" endSnd="0">
                  <a:extLst>
                    <a:ext uri="{A12FA001-AC4F-418D-AE19-62706E023703}">
                      <ahyp:hlinkClr xmlns:ahyp="http://schemas.microsoft.com/office/drawing/2018/hyperlinkcolor" val="tx"/>
                    </a:ext>
                  </a:extLst>
                </a:hlinkClick>
              </a:rPr>
              <a:t>Inheritance</a:t>
            </a:r>
            <a:endParaRPr lang="en-US" sz="1250" dirty="0"/>
          </a:p>
          <a:p>
            <a:pPr marL="177800" indent="-177800">
              <a:spcAft>
                <a:spcPts val="500"/>
              </a:spcAft>
              <a:buSzPct val="100000"/>
              <a:buChar char="•"/>
            </a:pPr>
            <a:r>
              <a:rPr lang="en-US" sz="1250" dirty="0">
                <a:solidFill>
                  <a:srgbClr val="1A3A2A"/>
                </a:solidFill>
                <a:latin typeface="Arial" pitchFamily="34" charset="0"/>
                <a:ea typeface="Arial" pitchFamily="34" charset="-122"/>
                <a:cs typeface="Arial" pitchFamily="34" charset="-120"/>
              </a:rPr>
              <a:t>Revision map: </a:t>
            </a:r>
            <a:pPr indent="0" marL="0">
              <a:spcAft>
                <a:spcPts val="500"/>
              </a:spcAft>
              <a:buNone/>
            </a:pPr>
            <a:r>
              <a:rPr lang="en-US" sz="1250" u="sng" dirty="0">
                <a:solidFill>
                  <a:srgbClr val="1A8A55"/>
                </a:solidFill>
                <a:latin typeface="Arial" pitchFamily="34" charset="0"/>
                <a:ea typeface="Arial" pitchFamily="34" charset="-122"/>
                <a:cs typeface="Arial" pitchFamily="34" charset="-120"/>
                <a:hlinkClick r:id="rId16" invalidUrl="" action="" tgtFrame="" tooltip="" history="1" highlightClick="0" endSnd="0">
                  <a:extLst>
                    <a:ext uri="{A12FA001-AC4F-418D-AE19-62706E023703}">
                      <ahyp:hlinkClr xmlns:ahyp="http://schemas.microsoft.com/office/drawing/2018/hyperlinkcolor" val="tx"/>
                    </a:ext>
                  </a:extLst>
                </a:hlinkClick>
              </a:rPr>
              <a:t>D3.2 Inheritance</a:t>
            </a:r>
            <a:pPr indent="0" marL="0">
              <a:spcAft>
                <a:spcPts val="500"/>
              </a:spcAft>
              <a:buNone/>
            </a:pPr>
            <a:r>
              <a:rPr lang="en-US" sz="1250" dirty="0">
                <a:solidFill>
                  <a:srgbClr val="1A3A2A"/>
                </a:solidFill>
                <a:latin typeface="Arial" pitchFamily="34" charset="0"/>
                <a:ea typeface="Arial" pitchFamily="34" charset="-122"/>
                <a:cs typeface="Arial" pitchFamily="34" charset="-120"/>
              </a:rPr>
              <a:t>, to fill in</a:t>
            </a:r>
            <a:endParaRPr lang="en-US" sz="1250" dirty="0"/>
          </a:p>
          <a:p>
            <a:pPr marL="177800" indent="-177800">
              <a:spcAft>
                <a:spcPts val="500"/>
              </a:spcAft>
              <a:buSzPct val="100000"/>
              <a:buChar char="•"/>
            </a:pPr>
            <a:r>
              <a:rPr lang="en-US" sz="1250" dirty="0">
                <a:solidFill>
                  <a:srgbClr val="1A3A2A"/>
                </a:solidFill>
                <a:latin typeface="Arial" pitchFamily="34" charset="0"/>
                <a:ea typeface="Arial" pitchFamily="34" charset="-122"/>
                <a:cs typeface="Arial" pitchFamily="34" charset="-120"/>
              </a:rPr>
              <a:t>Exam questions: </a:t>
            </a:r>
            <a:pPr indent="0" marL="0">
              <a:spcAft>
                <a:spcPts val="500"/>
              </a:spcAft>
              <a:buNone/>
            </a:pPr>
            <a:r>
              <a:rPr lang="en-US" sz="1250" u="sng" dirty="0">
                <a:solidFill>
                  <a:srgbClr val="1A8A55"/>
                </a:solidFill>
                <a:latin typeface="Arial" pitchFamily="34" charset="0"/>
                <a:ea typeface="Arial" pitchFamily="34" charset="-122"/>
                <a:cs typeface="Arial" pitchFamily="34" charset="-120"/>
                <a:hlinkClick r:id="rId17" invalidUrl="" action="" tgtFrame="" tooltip="" history="1" highlightClick="0" endSnd="0">
                  <a:extLst>
                    <a:ext uri="{A12FA001-AC4F-418D-AE19-62706E023703}">
                      <ahyp:hlinkClr xmlns:ahyp="http://schemas.microsoft.com/office/drawing/2018/hyperlinkcolor" val="tx"/>
                    </a:ext>
                  </a:extLst>
                </a:hlinkClick>
              </a:rPr>
              <a:t>D3.2 in the exam maker</a:t>
            </a:r>
            <a:pPr indent="0" marL="0">
              <a:spcAft>
                <a:spcPts val="500"/>
              </a:spcAft>
              <a:buNone/>
            </a:pPr>
            <a:r>
              <a:rPr lang="en-US" sz="1250" dirty="0">
                <a:solidFill>
                  <a:srgbClr val="1A3A2A"/>
                </a:solidFill>
                <a:latin typeface="Arial" pitchFamily="34" charset="0"/>
                <a:ea typeface="Arial" pitchFamily="34" charset="-122"/>
                <a:cs typeface="Arial" pitchFamily="34" charset="-120"/>
              </a:rPr>
              <a:t>, a paper with its markscheme</a:t>
            </a:r>
            <a:endParaRPr lang="en-US" sz="1250" dirty="0"/>
          </a:p>
        </p:txBody>
      </p:sp>
      <p:sp>
        <p:nvSpPr>
          <p:cNvPr id="10" name="Text 8"/>
          <p:cNvSpPr/>
          <p:nvPr/>
        </p:nvSpPr>
        <p:spPr>
          <a:xfrm>
            <a:off x="8127797" y="2667000"/>
            <a:ext cx="3515258" cy="274320"/>
          </a:xfrm>
          <a:prstGeom prst="rect">
            <a:avLst/>
          </a:prstGeom>
          <a:noFill/>
          <a:ln/>
        </p:spPr>
        <p:txBody>
          <a:bodyPr wrap="square" rtlCol="0" anchor="ctr"/>
          <a:lstStyle/>
          <a:p>
            <a:pPr indent="0" marL="0">
              <a:buNone/>
            </a:pPr>
            <a:r>
              <a:rPr lang="en-US" sz="1100" b="1" dirty="0">
                <a:solidFill>
                  <a:srgbClr val="E3589C"/>
                </a:solidFill>
                <a:latin typeface="Arial" pitchFamily="34" charset="0"/>
                <a:ea typeface="Arial" pitchFamily="34" charset="-122"/>
                <a:cs typeface="Arial" pitchFamily="34" charset="-120"/>
              </a:rPr>
              <a:t>CARD SETS ON SPLYCR</a:t>
            </a:r>
            <a:endParaRPr lang="en-US" sz="1100" dirty="0"/>
          </a:p>
        </p:txBody>
      </p:sp>
      <p:sp>
        <p:nvSpPr>
          <p:cNvPr id="11" name="Text 9"/>
          <p:cNvSpPr/>
          <p:nvPr/>
        </p:nvSpPr>
        <p:spPr>
          <a:xfrm>
            <a:off x="8127797" y="2987040"/>
            <a:ext cx="3515258" cy="502920"/>
          </a:xfrm>
          <a:prstGeom prst="rect">
            <a:avLst/>
          </a:prstGeom>
          <a:noFill/>
          <a:ln/>
        </p:spPr>
        <p:txBody>
          <a:bodyPr wrap="square" rtlCol="0" anchor="t">
            <a:normAutofit/>
          </a:bodyPr>
          <a:lstStyle/>
          <a:p>
            <a:pPr indent="0" marL="0">
              <a:buNone/>
            </a:pPr>
            <a:r>
              <a:rPr lang="en-US" sz="1200" dirty="0">
                <a:solidFill>
                  <a:srgbClr val="4A6859"/>
                </a:solidFill>
                <a:latin typeface="Arial" pitchFamily="34" charset="0"/>
                <a:ea typeface="Arial" pitchFamily="34" charset="-122"/>
                <a:cs typeface="Arial" pitchFamily="34" charset="-120"/>
              </a:rPr>
              <a:t>Open a set to host it as a class game, or make a copy to edit.</a:t>
            </a:r>
            <a:endParaRPr lang="en-US" sz="1200" dirty="0"/>
          </a:p>
        </p:txBody>
      </p:sp>
      <p:sp>
        <p:nvSpPr>
          <p:cNvPr id="12" name="Text 10"/>
          <p:cNvSpPr/>
          <p:nvPr/>
        </p:nvSpPr>
        <p:spPr>
          <a:xfrm>
            <a:off x="8127797" y="3489960"/>
            <a:ext cx="3515258" cy="2636520"/>
          </a:xfrm>
          <a:prstGeom prst="rect">
            <a:avLst/>
          </a:prstGeom>
          <a:noFill/>
          <a:ln/>
        </p:spPr>
        <p:txBody>
          <a:bodyPr wrap="square" rtlCol="0" anchor="t">
            <a:normAutofit/>
          </a:bodyPr>
          <a:lstStyle/>
          <a:p>
            <a:pPr marL="177800" indent="-177800">
              <a:spcAft>
                <a:spcPts val="500"/>
              </a:spcAft>
              <a:buSzPct val="100000"/>
              <a:buChar char="•"/>
            </a:pPr>
            <a:r>
              <a:rPr lang="en-US" sz="1300" u="sng" dirty="0">
                <a:solidFill>
                  <a:srgbClr val="1A8A55"/>
                </a:solidFill>
                <a:latin typeface="Arial" pitchFamily="34" charset="0"/>
                <a:ea typeface="Arial" pitchFamily="34" charset="-122"/>
                <a:cs typeface="Arial" pitchFamily="34" charset="-120"/>
                <a:hlinkClick r:id="rId18" invalidUrl="" action="" tgtFrame="" tooltip="" history="1" highlightClick="0" endSnd="0">
                  <a:extLst>
                    <a:ext uri="{A12FA001-AC4F-418D-AE19-62706E023703}">
                      <ahyp:hlinkClr xmlns:ahyp="http://schemas.microsoft.com/office/drawing/2018/hyperlinkcolor" val="tx"/>
                    </a:ext>
                  </a:extLst>
                </a:hlinkClick>
              </a:rPr>
              <a:t>D3.2 Inheritance</a:t>
            </a:r>
            <a:endParaRPr lang="en-US" sz="1300" dirty="0"/>
          </a:p>
        </p:txBody>
      </p:sp>
      <p:sp>
        <p:nvSpPr>
          <p:cNvPr id="13" name="Text 11"/>
          <p:cNvSpPr/>
          <p:nvPr/>
        </p:nvSpPr>
        <p:spPr>
          <a:xfrm>
            <a:off x="548640" y="6144768"/>
            <a:ext cx="11094415" cy="274320"/>
          </a:xfrm>
          <a:prstGeom prst="rect">
            <a:avLst/>
          </a:prstGeom>
          <a:noFill/>
          <a:ln/>
        </p:spPr>
        <p:txBody>
          <a:bodyPr wrap="square" rtlCol="0" anchor="t">
            <a:normAutofit/>
          </a:bodyPr>
          <a:lstStyle/>
          <a:p>
            <a:pPr indent="0" marL="0">
              <a:buNone/>
            </a:pPr>
            <a:r>
              <a:rPr lang="en-US" sz="800" b="1" dirty="0">
                <a:solidFill>
                  <a:srgbClr val="4A6859"/>
                </a:solidFill>
                <a:latin typeface="Arial" pitchFamily="34" charset="0"/>
                <a:ea typeface="Arial" pitchFamily="34" charset="-122"/>
                <a:cs typeface="Arial" pitchFamily="34" charset="-120"/>
              </a:rPr>
              <a:t>How this was made. </a:t>
            </a:r>
            <a:pPr indent="0" marL="0">
              <a:buNone/>
            </a:pPr>
            <a:r>
              <a:rPr lang="en-US" sz="800" dirty="0">
                <a:solidFill>
                  <a:srgbClr val="4A6859"/>
                </a:solidFill>
                <a:latin typeface="Arial" pitchFamily="34" charset="0"/>
                <a:ea typeface="Arial" pitchFamily="34" charset="-122"/>
                <a:cs typeface="Arial" pitchFamily="34" charset="-120"/>
              </a:rPr>
              <a:t>The course structure, the activities and the teaching choices come from my own classroom, my presentations and my years of teaching IB and AP Biology. I use Claude, an AI, to help write and build the interactive guides, lesson plans, slides and practice questions, and to draw the diagrams and code the interactives. I direct the work and review it against the IB and AP specifications before it goes live.</a:t>
            </a:r>
            <a:endParaRPr lang="en-US" sz="800" dirty="0"/>
          </a:p>
        </p:txBody>
      </p:sp>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20</a:t>
            </a:fld>
            <a:endParaRPr lang="en-US"/>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20</Slides>
  <Notes>20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20</vt:i4>
      </vt:variant>
    </vt:vector>
  </HeadingPairs>
  <TitlesOfParts>
    <vt:vector size="23"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lpstr>Slide 18</vt:lpstr>
      <vt:lpstr>Slide 19</vt:lpstr>
      <vt:lpstr>Slide 20</vt:lpstr>
    </vt:vector>
  </TitlesOfParts>
  <Company>biologybybradford.com</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IB Biology D3.2 Inheritance, lesson 8: Is it chance? Chi-squared and the dry lab (HL)</dc:title>
  <dc:subject>PptxGenJS Presentation</dc:subject>
  <dc:creator>Biology by Bradford</dc:creator>
  <cp:lastModifiedBy>Biology by Bradford</cp:lastModifiedBy>
  <cp:revision>1</cp:revision>
  <dcterms:created xsi:type="dcterms:W3CDTF">2026-10-26T07:34:15Z</dcterms:created>
  <dcterms:modified xsi:type="dcterms:W3CDTF">2026-10-26T07:34:15Z</dcterms:modified>
</cp:coreProperties>
</file>