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1 of 6: Variation, pressure and ICE AGE, 60 minutes.
The plan, minute by minute (each slide's footer says where you are):
0 to 8 min (8)  Do now: Who am I?
8 to 18 min (10)  Four claims
18 to 28 min (10)  Watch ICE AGE
28 to 40 min (12)  Where variation comes from
40 to 55 min (15)  Too many young, and the frost
55 to 60 min (5)  Exit: ICE AGE on a new case
What students get wrong:
"Animals adapt because they need to." The variation is already there, produced by chance; the environment sorts it. Make students say "individuals with the allele left more offspring".
"Natural selection is for the good of the species." It favours whatever raises an individual's reproductive success, even if it costs the species later.
"Individuals evolve." A population evolves across generations. Ask "what changed, and in whom?".
Mutations happen because they are needed. They are chance changes in the base sequence; the environment only decides whether they help.
"Natural selection makes perfect organisms." It sorts what variation exists, under current conditions, so every organism is a compromise.
Stretch and support:
Support: give the captions of each figure as a cut-up storyboard to put in order, and use the key terms (tap the dotted words) as a glossary.
Support: the ICE AGE tiles (Icy Cubs Eat Anything, Growing Enormous) on the board for every lesson.
Stretch: why can natural selection not make a trait the population has no allele for, and what would have to happen first?
The lesson plan to print: https://www.biologybybradford.com/guides/downloads/ib-biology-d4-1-natural-selection-lesson-1-plan.pdf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Who am I? (8 min).
The plan: Each student wears a card with a key word on a headband (variation, mutation, carrying capacity, abiotic factor, paradigm shift, selection pressure, competition, adaptation) and finds out what it is by asking the class yes or no questions. The class may not say the word. Keep the words on the board; students use them all lesson.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Who am I? (8 min).
The plan: Each student wears a card with a key word on a headband (variation, mutation, carrying capacity, abiotic factor, paradigm shift, selection pressure, competition, adaptation) and finds out what it is by asking the class yes or no questions. The class may not say the word. Keep the words on the board; students use them all lesson.
The activity: Who am I?. Each student wears a card with a key word on a headband and finds out what it is by asking the class yes or no questions. Use variation, mutation, carrying capacity, abiotic factor, paradigm shift, selection pressure, competition and adaptation. The class may answer only yes, no or "sort of". Replay with a partner who must give a hint when you are stuck.
Needs: eight headbands or sticky notes, the key words written on cards.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Who am I? (8 min).
The plan: Each student wears a card with a key word on a headband (variation, mutation, carrying capacity, abiotic factor, paradigm shift, selection pressure, competition, adaptation) and finds out what it is by asking the class yes or no questions. The class may not say the word. Keep the words on the board; students use them all lesson.
The activity: ICE AGE on a fresh example. Give a new population, not one from the guide, such as an island population of lizards whose food changes (invent the details, and make clear it is invented). On six strips, pairs write what happens at each of Inherited variation, Competition, Environmental pressure, Adaptations, Genes and Evolution, then order and read them aloud. Check that each strip is about the example, not just the definition, and that "Genes" is about allele frequencies.
Needs: six blank strips per pair, the invented case on a card.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Four claims (10 min).
The plan: Chapter 1's four predict boxes, in pairs. Students decide true or false and say why before opening each answer. Collect the wording of each slip on the board: "needs", "for the good of the species", "trying to", "strongest". Say once that ICE AGE is a teaching aid, not an IB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Four claims (10 min).
The plan: Chapter 1's four predict boxes, in pairs. Students decide true or false and say why before opening each answer. Collect the wording of each slip on the board: "needs", "for the good of the species", "trying to", "strongest". Say once that ICE AGE is a teaching aid, not an IB term.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18 of 60: Four claims (10 min).
The plan: Chapter 1's four predict boxes, in pairs. Students decide true or false and say why before opening each answer. Collect the wording of each slip on the board: "needs", "for the good of the species", "trying to", "strongest". Say once that ICE AGE is a teaching aid, not an IB term.
Answer: B. False. Natural selection has no foresight. It can only favour versions of a trait that already exist in the population. If no individual happens to carry a helpful version, the population simply does badly.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18.0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27.0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37.0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48.0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Long before Darwin, many naturalists suspected that species change over time. What nobody had was a convincing explanation of how. Jean-Baptiste Lamarck, in the early 1800s, suggested that animals change by using or not using their parts, and pass those changes on. A giraffe stretches for leaves, its neck lengthens, and its calf is born with a longer neck. It sounds sensible, and it is wrong (chapter 4 shows why).
In 1859 Charles Darwin published a different mechanism, natural selection. Individuals in a population differ. More young are born than can survive. The ones whose traits suit the conditions leave more offspring, and the traits they carry become commoner. Nothing has to try, and nothing is planned.
The process never stops. Every generation of every population is being sorted, over billions of years, and the accumulated result is the biodiversity of life on Earth.
Darwin's idea replacing Lamarck's is a classic paradigm shift. That is the nature of science: an explanation is kept while it fits the evidence, and replaced when a better one arrives.
To keep the logic of natural selection in order, use the mnemonic below. ICE AGE is a teaching aid, not an IB term. The next three chapters take its letters one at a time.
Four claims about natural selection. Each one is a common slip. Decide, then check.
The animation "Watch it happen: ICE AGE in one population", paused at 64.5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The video is iceage-e9217c.mp4, one loop of the animation in the guide. It plays in PowerPoint and Keynote. Google Slides does not play a video embedded in a .pptx: download iceage-e9217c.mp4 (https://www.biologybybradford.com/guides/downloads/scenes/iceage-e9217c.mp4), upload it to Google Drive, then Insert &gt; Video &gt; Google Drive.
In the guide the class can change it as it runs: https://www.biologybybradford.com/guides/ib-biology-d4-1-natural-selection#mechanism
What it shows, in order:
1. Inherited variation. Jaws differ, set by the two versions of a jaw gene that each beetle carries (the pips): pink large, green slender.
2. Competition. Twelve beetles leave thirty-six young, three times as many as the ground can feed.
3. Environmental pressure. A drought leaves only tough seeds. Large jaws crack them; slender jaws cannot, and those beetles starve.
4. Adaptation. The twelve survivors all have large or medium jaws, the trait that suits a dry year. Every one carries the large-jaw version.
5. Genotype frequencies change. Only survivors breed, so the large-jaw version of the gene is more common in generation 2.
6. Evolution. The dry years go on. By generation 5 nearly every beetle has large jaws: no beetle changed, the population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Watch ICE AGE (10 min).
The plan: Chapter 1's ICE AGE film, paused at each of the six letters. Students write one sentence a letter on a six-box strip, using the film's population. Finish by turning over chapter 1's Remember it tiles. Land on the paradigm shift: Darwin replaced Lamarck's idea because his explained more.
Icy: Inherited variation (the population varies, and the variation is heritable)
Cubs: Competition (more young are born than resources can support)
Eat: Environmental pressure (some survive and breed more than others)
Anything: Adaptations (helpful traits are selected for)
Growing: Genes (alleles) (allele frequencies change from one generation to the next)
Enormous: Evolution (the population has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Selection can only choose between things that differ. In any sexually reproducing population, individuals differ in their heritable traits because they differ in their alleles. Two processes keep supplying them.
Mutation is the only source of brand new alleles. A copying slip, or damage to DNA, changes the base sequence of a gene, and the changed version is a new allele. Mutations happen by chance, with no regard for need. Most do nothing noticeable, some are harmful, and a few turn out to be useful under some conditions. Only a mutation in the cells that make gametes can be passed on.
Sexual reproduction makes new combinations of the alleles that already exist. In meiosis, crossing over swaps pieces between a pair of chromosomes, and independent assortment sends each pair's chromosomes to the gametes at random (a person can make more than eight million different chromosome mixes this way alone, before any crossing over). Fertilisation then joins two gametes that met by chance. So no two siblings, apart from identical twins, have the same set of alleles.
Put the two together. Mutation adds alleles to the population's stock. Sexual reproduction shuffles that stock into endless new individuals. Without both, there would be nothing for selection to act on, and no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Selection can only choose between things that differ. In any sexually reproducing population, individuals differ in their heritable traits because they differ in their alleles. Two processes keep supplying them.
Mutation is the only source of brand new alleles. A copying slip, or damage to DNA, changes the base sequence of a gene, and the changed version is a new allele. Mutations happen by chance, with no regard for need. Most do nothing noticeable, some are harmful, and a few turn out to be useful under some conditions. Only a mutation in the cells that make gametes can be passed on.
Sexual reproduction makes new combinations of the alleles that already exist. In meiosis, crossing over swaps pieces between a pair of chromosomes, and independent assortment sends each pair's chromosomes to the gametes at random (a person can make more than eight million different chromosome mixes this way alone, before any crossing over). Fertilisation then joins two gametes that met by chance. So no two siblings, apart from identical twins, have the same set of alleles.
Put the two together. Mutation adds alleles to the population's stock. Sexual reproduction shuffles that stock into endless new individuals. Without both, there would be nothing for selection to act on, and no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Selection can only choose between things that differ. In any sexually reproducing population, individuals differ in their heritable traits because they differ in their alleles. Two processes keep supplying them.
Mutation is the only source of brand new alleles. A copying slip, or damage to DNA, changes the base sequence of a gene, and the changed version is a new allele. Mutations happen by chance, with no regard for need. Most do nothing noticeable, some are harmful, and a few turn out to be useful under some conditions. Only a mutation in the cells that make gametes can be passed on.
Sexual reproduction makes new combinations of the alleles that already exist. In meiosis, crossing over swaps pieces between a pair of chromosomes, and independent assortment sends each pair's chromosomes to the gametes at random (a person can make more than eight million different chromosome mixes this way alone, before any crossing over). Fertilisation then joins two gametes that met by chance. So no two siblings, apart from identical twins, have the same set of alleles.
Put the two together. Mutation adds alleles to the population's stock. Sexual reproduction shuffles that stock into endless new individuals. Without both, there would be nothing for selection to act on, and no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Selection can only choose between things that differ. In any sexually reproducing population, individuals differ in their heritable traits because they differ in their alleles. Two processes keep supplying them.
Mutation is the only source of brand new alleles. A copying slip, or damage to DNA, changes the base sequence of a gene, and the changed version is a new allele. Mutations happen by chance, with no regard for need. Most do nothing noticeable, some are harmful, and a few turn out to be useful under some conditions. Only a mutation in the cells that make gametes can be passed on.
Sexual reproduction makes new combinations of the alleles that already exist. In meiosis, crossing over swaps pieces between a pair of chromosomes, and independent assortment sends each pair's chromosomes to the gametes at random (a person can make more than eight million different chromosome mixes this way alone, before any crossing over). Fertilisation then joins two gametes that met by chance. So no two siblings, apart from identical twins, have the same set of alleles.
Put the two together. Mutation adds alleles to the population's stock. Sexual reproduction shuffles that stock into endless new individuals. Without both, there would be nothing for selection to act on, and no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Selection can only choose between things that differ. In any sexually reproducing population, individuals differ in their heritable traits because they differ in their alleles. Two processes keep supplying them.
Mutation is the only source of brand new alleles. A copying slip, or damage to DNA, changes the base sequence of a gene, and the changed version is a new allele. Mutations happen by chance, with no regard for need. Most do nothing noticeable, some are harmful, and a few turn out to be useful under some conditions. Only a mutation in the cells that make gametes can be passed on.
Sexual reproduction makes new combinations of the alleles that already exist. In meiosis, crossing over swaps pieces between a pair of chromosomes, and independent assortment sends each pair's chromosomes to the gametes at random (a person can make more than eight million different chromosome mixes this way alone, before any crossing over). Fertilisation then joins two gametes that met by chance. So no two siblings, apart from identical twins, have the same set of alleles.
Put the two together. Mutation adds alleles to the population's stock. Sexual reproduction shuffles that stock into endless new individuals. Without both, there would be nothing for selection to act on, and no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Answer: B. A mutation. Crossing over and independent assortment only recombine alleles that are already in the population, and natural selection can only sort alleles that exist. A change in the base sequence is the one event that makes an allele that was not there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Where variation comes from (12 min).
The plan: Chapter 2's figure, step by step, and its predict box. Students sketch the two sources, new allele and new combination, in two boxes. Ask: why does a new allele need a mutation, and why can sexual reproduction not make one?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Most species make far more offspring than ever survive. A frog lays hundreds or thousands of eggs, and an oak drops thousands of acorns. If every one grew up and bred, the population would explode. It does not, because the place where it lives can support only so many.
The carrying capacity is that limit. It is set by whatever runs short first: food, water, shelter or nesting sites, space, and for plants light and mineral nutrients. When there are more young than the resources can supply, they compete. Individuals of the same species need the same things, so competition within a species is especially sharp, and the ones that win leave more offspring.
Not every pressure is about running short. An abiotic factor such as a heatwave, a hard frost, a drought or a flood can kill or spare individuals according to their traits. These are density-independent factors: a frost that kills half of a sparse patch of seedlings kills about half of a crowded patch too. A seedling with an allele that lets it tolerate cold has a better chance of surviving the frost and setting seed.
Any factor that makes some individuals more likely to survive and reproduce than others is a selection pressure. Food, water, nest sites and cold are all selection pressures. In ICE AGE this chapter is C, for competition, and E, for the environmental pressure that sorts the winners from the rest.
Example: Linking question What mechanisms minimise competition? Species can share a place without fighting over everything: one feeds high in the tree and one low, one by day and one by night, young and adults eat different foods (tadpoles and frogs), territories space individuals out, and seeds are carried away from the parent plant. Sharing out resources like this is the subject of B4.2 (ecological niches).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Too many young, and the frost (15 min).
The plan: Chapter 3's figure: the four places and twelve young, then the two patches of seedlings. Take the frost predict box before step 5. Then ask for one resource that could limit a population of your choice and one abiotic factor. Link: what mechanisms minimise competition (B4.2).
Answer: C. About the same share. A density-independent factor affects individuals in the same way whether they are crowded or sparse. The ones with a heritable tolerance of cold, in either patch, are the ones that survive.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ICE AGE on a new case (5 min).
The plan: Give a short invented case (beetles on a dark lava flow, say). Students write one line for I, C and E. Collect on the way out.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ICE AGE on a new case (5 min).
The plan: Give a short invented case (beetles on a dark lava flow, say). Students write one line for I, C and E. Collect on the way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https://www.biologybybradford.com/exam-maker/sit?topics=D4.1&amp;level=SL&amp;paper=quiz&amp;marks=15&amp;src=ep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video" Target="../media/media-21-1.mp4"/><Relationship Id="rId2" Type="http://schemas.microsoft.com/office/2007/relationships/media" Target="../media/media-21-1.mp4"/><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www.biologybybradford.com/exam-maker/sit?topics=D4.1&amp;level=S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mechanism" TargetMode="External"/><Relationship Id="rId4" Type="http://schemas.openxmlformats.org/officeDocument/2006/relationships/hyperlink" Target="https://www.biologybybradford.com/guides/ib-biology-d4-1-natural-selection#variation" TargetMode="External"/><Relationship Id="rId5" Type="http://schemas.openxmlformats.org/officeDocument/2006/relationships/hyperlink" Target="https://www.biologybybradford.com/guides/ib-biology-d4-1-natural-selection#competition" TargetMode="External"/><Relationship Id="rId6" Type="http://schemas.openxmlformats.org/officeDocument/2006/relationships/hyperlink" Target="https://www.biologybybradford.com/tools/tarsia?topics=ib:D4.1&amp;level=HL" TargetMode="External"/><Relationship Id="rId7" Type="http://schemas.openxmlformats.org/officeDocument/2006/relationships/hyperlink" Target="https://www.biologybybradford.com/tools/dominos?topics=ib:D4.1&amp;level=HL" TargetMode="External"/><Relationship Id="rId8" Type="http://schemas.openxmlformats.org/officeDocument/2006/relationships/hyperlink" Target="https://www.biologybybradford.com/tools/picture-reveal?topics=ib:D4.1&amp;level=HL" TargetMode="External"/><Relationship Id="rId9" Type="http://schemas.openxmlformats.org/officeDocument/2006/relationships/hyperlink" Target="https://www.biologybybradford.com/tools/pub-quiz?topics=ib:D4.1&amp;level=HL" TargetMode="External"/><Relationship Id="rId10" Type="http://schemas.openxmlformats.org/officeDocument/2006/relationships/hyperlink" Target="https://www.biologybybradford.com/escape-rooms?bank=ib:D4.1&amp;level=HL#bank" TargetMode="External"/><Relationship Id="rId11" Type="http://schemas.openxmlformats.org/officeDocument/2006/relationships/hyperlink" Target="https://www.biologybybradford.com/lessons/ib-biology-topic-d-4-1-hardy-weinberg-chi-squared" TargetMode="External"/><Relationship Id="rId12" Type="http://schemas.openxmlformats.org/officeDocument/2006/relationships/hyperlink" Target="https://www.biologybybradford.com/mcqs/ib-biology-topic-d-4-1-natural-selection" TargetMode="External"/><Relationship Id="rId13" Type="http://schemas.openxmlformats.org/officeDocument/2006/relationships/hyperlink" Target="https://www.biologybybradford.com/tools/revision-maps/d4-1-natural-selection" TargetMode="External"/><Relationship Id="rId14" Type="http://schemas.openxmlformats.org/officeDocument/2006/relationships/hyperlink" Target="https://www.biologybybradford.com/exam-maker/ib/d4-1-natural-selection" TargetMode="External"/><Relationship Id="rId15" Type="http://schemas.openxmlformats.org/officeDocument/2006/relationships/hyperlink" Target="https://www.splycr.com/?set=b945b7b3-8bc3-5e61-97ea-2d7608371569" TargetMode="External"/><Relationship Id="rId16" Type="http://schemas.openxmlformats.org/officeDocument/2006/relationships/slideLayout" Target="../slideLayouts/slideLayout2.xml"/><Relationship Id="rId17"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Variation, pressure and ICE AGE</a:t>
            </a:r>
            <a:endParaRPr lang="en-US" sz="36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D4.1.1 to D4.1.4</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Natural selection as the mechanism of evolution, and its first three ingredients: variation, overproduction and the pressures that sort the winners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natural selection as the mechanism of evolution, and why Darwin's explanation replacing Lamarck's was a paradigm shift  (D4.1.1)</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how mutation makes new alleles and sexual reproduction makes new combinations of them  (D4.1.2)</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how overproduction of offspring and competition for limited resources promote natural selection  (D4.1.3)</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how abiotic factors such as a hard frost act as density-independent selection pressures  (D4.1.4)</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Who am I?</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student wears a card with a key word on a headband (variation, mutation, carrying capacity, abiotic factor, paradigm shift, selection pressure, competition, adaptation) and finds out what it is by asking the class yes or no questions.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Who am I?</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Eight headbands or sticky notes, the key words written on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wears a card with a key word on a headband and finds out what it is by asking the class yes or no questions. Use variation, mutation, carrying capacity, abiotic factor, paradigm shift, selection pressure, competition and adaptation. The class may answer only yes, no or "sort of". Replay with a partner who must give a hint when you are stuck.</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a:t>
            </a:r>
            <a:endParaRPr lang="en-US" sz="1100" dirty="0"/>
          </a:p>
        </p:txBody>
      </p:sp>
      <p:sp>
        <p:nvSpPr>
          <p:cNvPr id="4" name="Text 2"/>
          <p:cNvSpPr/>
          <p:nvPr/>
        </p:nvSpPr>
        <p:spPr>
          <a:xfrm>
            <a:off x="1755648"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ICE AGE on a fresh example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Six blank strips per pair, the invented case on a card.</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Give a new population, not one from the guide, such as an island population of lizards whose food changes (invent the details, and make clear it is invented). On six strips, pairs write what happens at each of Inherited variation, Competition, Environmental pressure, Adaptations, Genes and Evolution, then order and read them aloud. Check that each strip is about the example, not just the definition, and that "Genes" is about allele frequencies.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Four claims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decide true or false and say why before opening each answer.</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Collect the wording of each slip on the board: "needs", "for the good of the species", "trying to", "strongest".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Claim 1: "Natural selection gives organisms what they need to survive."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True: when a population needs a trait badly enough, selection supplies it over the generations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False: it favours only variation that already exists, and it cannot know what is needed</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Partly: it gives each individual what it needs, but only when the need is urgent enough</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Claim 1: "Natural selection gives organisms what they need to survive."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True: when a population needs a trait badly enough, selection supplies it over the generations</a:t>
            </a:r>
            <a:endParaRPr lang="en-US" sz="1900" dirty="0"/>
          </a:p>
        </p:txBody>
      </p:sp>
      <p:sp>
        <p:nvSpPr>
          <p:cNvPr id="6" name="Text 4"/>
          <p:cNvSpPr/>
          <p:nvPr/>
        </p:nvSpPr>
        <p:spPr>
          <a:xfrm>
            <a:off x="731520" y="2823464"/>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False: it favours only variation that already exists, and it cannot know what is needed</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Partly: it gives each individual what it needs, but only when the need is urgent enough</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False. Natural selection has no foresight. It can only favour versions of a trait that already exist in the population. If no individual happens to carry a helpful version, the population simply does badly.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Watch ICE AGE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one sentence a letter on a six-box strip, using the film's population.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Lamarck's idea: a giraffe stretches for leaves, its neck lengthens, and it passes the change 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fact the calf hatches with an ordinary neck: a change gained in life is not inherited (chapter 4).</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Darwin's idea starts with variation: the necks in a population are not all the same.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Long necks feed best in the lean season and leave more young. The alleles go with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Generations later, long necks are commoner. The explanation was replaced: a paradigm shift.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1859 Charles Darwin published a different mechanism, natural selection.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Darwin's idea replacing Lamarck's is a classic paradigm shift.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To keep the logic of natural selection in order, use the mnemonic below.</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Four claims about natural selection.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Inherited variation. Jaws differ, set by the two versions of a jaw gene that each beetle carries (the pips): pink large, green slender.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Competition. Twelve beetles leave thirty-six young, three times as many as the ground can feed.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36 young, food for 12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Environmental pressure. A drought leaves only tough seeds. Large jaws crack them; slender jaws cannot, and those beetles starve.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36 young, food for 12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Adaptation. The twelve survivors all have large or medium jaws, the trait that suits a dry year. Every one carries the large-jaw version.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12 of 36 survive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Genotype frequencies change. Only survivors breed, so the large-jaw version of the gene is more common in generation 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Evolution. The dry years go on. By generation 5 nearly every beetle has large jaws: no beetle changed, the population did.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D4.1.1 Natural selection drives evolution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has a mechanism</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0273" y="1600200"/>
            <a:ext cx="6311149"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1713" y="1691640"/>
            <a:ext cx="6128269"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ICE AGE in one population: click to play. It loops every 66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Three more slips. Individuals do not evolve: a population does, across generations. Mutations do not happen because they are needed: they are chance changes (chapter 2). Natural selection does not make perfect organisms: it sorts what variation is on offer, under today's conditions, so every organism is a compromise.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logic of natural selection: ICE AGE</a:t>
            </a:r>
            <a:endParaRPr lang="en-US" sz="2600" dirty="0"/>
          </a:p>
        </p:txBody>
      </p:sp>
      <p:sp>
        <p:nvSpPr>
          <p:cNvPr id="5" name="Shape 3"/>
          <p:cNvSpPr/>
          <p:nvPr/>
        </p:nvSpPr>
        <p:spPr>
          <a:xfrm>
            <a:off x="548640" y="1920240"/>
            <a:ext cx="1658569" cy="2011680"/>
          </a:xfrm>
          <a:prstGeom prst="roundRect">
            <a:avLst>
              <a:gd name="adj" fmla="val 6616"/>
            </a:avLst>
          </a:prstGeom>
          <a:solidFill>
            <a:srgbClr val="F0C33D"/>
          </a:solidFill>
          <a:ln w="19050">
            <a:solidFill>
              <a:srgbClr val="1A3A2A"/>
            </a:solidFill>
            <a:prstDash val="solid"/>
          </a:ln>
        </p:spPr>
      </p:sp>
      <p:sp>
        <p:nvSpPr>
          <p:cNvPr id="6" name="Text 4"/>
          <p:cNvSpPr/>
          <p:nvPr/>
        </p:nvSpPr>
        <p:spPr>
          <a:xfrm>
            <a:off x="548640"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548640"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Icy</a:t>
            </a:r>
            <a:endParaRPr lang="en-US" sz="1800" dirty="0"/>
          </a:p>
        </p:txBody>
      </p:sp>
      <p:sp>
        <p:nvSpPr>
          <p:cNvPr id="8" name="Shape 6"/>
          <p:cNvSpPr/>
          <p:nvPr/>
        </p:nvSpPr>
        <p:spPr>
          <a:xfrm>
            <a:off x="2435809" y="1920240"/>
            <a:ext cx="1658569" cy="2011680"/>
          </a:xfrm>
          <a:prstGeom prst="roundRect">
            <a:avLst>
              <a:gd name="adj" fmla="val 6616"/>
            </a:avLst>
          </a:prstGeom>
          <a:solidFill>
            <a:srgbClr val="F0C33D"/>
          </a:solidFill>
          <a:ln w="19050">
            <a:solidFill>
              <a:srgbClr val="1A3A2A"/>
            </a:solidFill>
            <a:prstDash val="solid"/>
          </a:ln>
        </p:spPr>
      </p:sp>
      <p:sp>
        <p:nvSpPr>
          <p:cNvPr id="9" name="Text 7"/>
          <p:cNvSpPr/>
          <p:nvPr/>
        </p:nvSpPr>
        <p:spPr>
          <a:xfrm>
            <a:off x="2435809"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0" name="Text 8"/>
          <p:cNvSpPr/>
          <p:nvPr/>
        </p:nvSpPr>
        <p:spPr>
          <a:xfrm>
            <a:off x="2435809"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Cubs</a:t>
            </a:r>
            <a:endParaRPr lang="en-US" sz="1800" dirty="0"/>
          </a:p>
        </p:txBody>
      </p:sp>
      <p:sp>
        <p:nvSpPr>
          <p:cNvPr id="11" name="Shape 9"/>
          <p:cNvSpPr/>
          <p:nvPr/>
        </p:nvSpPr>
        <p:spPr>
          <a:xfrm>
            <a:off x="4322978" y="1920240"/>
            <a:ext cx="1658569" cy="2011680"/>
          </a:xfrm>
          <a:prstGeom prst="roundRect">
            <a:avLst>
              <a:gd name="adj" fmla="val 6616"/>
            </a:avLst>
          </a:prstGeom>
          <a:solidFill>
            <a:srgbClr val="F0C33D"/>
          </a:solidFill>
          <a:ln w="19050">
            <a:solidFill>
              <a:srgbClr val="1A3A2A"/>
            </a:solidFill>
            <a:prstDash val="solid"/>
          </a:ln>
        </p:spPr>
      </p:sp>
      <p:sp>
        <p:nvSpPr>
          <p:cNvPr id="12" name="Text 10"/>
          <p:cNvSpPr/>
          <p:nvPr/>
        </p:nvSpPr>
        <p:spPr>
          <a:xfrm>
            <a:off x="432297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3" name="Text 11"/>
          <p:cNvSpPr/>
          <p:nvPr/>
        </p:nvSpPr>
        <p:spPr>
          <a:xfrm>
            <a:off x="432297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4" name="Shape 12"/>
          <p:cNvSpPr/>
          <p:nvPr/>
        </p:nvSpPr>
        <p:spPr>
          <a:xfrm>
            <a:off x="6210148" y="1920240"/>
            <a:ext cx="1658569" cy="2011680"/>
          </a:xfrm>
          <a:prstGeom prst="roundRect">
            <a:avLst>
              <a:gd name="adj" fmla="val 6616"/>
            </a:avLst>
          </a:prstGeom>
          <a:solidFill>
            <a:srgbClr val="F0C33D"/>
          </a:solidFill>
          <a:ln w="19050">
            <a:solidFill>
              <a:srgbClr val="1A3A2A"/>
            </a:solidFill>
            <a:prstDash val="solid"/>
          </a:ln>
        </p:spPr>
      </p:sp>
      <p:sp>
        <p:nvSpPr>
          <p:cNvPr id="15" name="Text 13"/>
          <p:cNvSpPr/>
          <p:nvPr/>
        </p:nvSpPr>
        <p:spPr>
          <a:xfrm>
            <a:off x="621014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6" name="Text 14"/>
          <p:cNvSpPr/>
          <p:nvPr/>
        </p:nvSpPr>
        <p:spPr>
          <a:xfrm>
            <a:off x="621014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Anything</a:t>
            </a:r>
            <a:endParaRPr lang="en-US" sz="1800" dirty="0"/>
          </a:p>
        </p:txBody>
      </p:sp>
      <p:sp>
        <p:nvSpPr>
          <p:cNvPr id="17" name="Shape 15"/>
          <p:cNvSpPr/>
          <p:nvPr/>
        </p:nvSpPr>
        <p:spPr>
          <a:xfrm>
            <a:off x="8097317" y="1920240"/>
            <a:ext cx="1658569" cy="2011680"/>
          </a:xfrm>
          <a:prstGeom prst="roundRect">
            <a:avLst>
              <a:gd name="adj" fmla="val 6616"/>
            </a:avLst>
          </a:prstGeom>
          <a:solidFill>
            <a:srgbClr val="F0C33D"/>
          </a:solidFill>
          <a:ln w="19050">
            <a:solidFill>
              <a:srgbClr val="1A3A2A"/>
            </a:solidFill>
            <a:prstDash val="solid"/>
          </a:ln>
        </p:spPr>
      </p:sp>
      <p:sp>
        <p:nvSpPr>
          <p:cNvPr id="18" name="Text 16"/>
          <p:cNvSpPr/>
          <p:nvPr/>
        </p:nvSpPr>
        <p:spPr>
          <a:xfrm>
            <a:off x="8097317"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9" name="Text 17"/>
          <p:cNvSpPr/>
          <p:nvPr/>
        </p:nvSpPr>
        <p:spPr>
          <a:xfrm>
            <a:off x="8097317"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Growing</a:t>
            </a:r>
            <a:endParaRPr lang="en-US" sz="1800" dirty="0"/>
          </a:p>
        </p:txBody>
      </p:sp>
      <p:sp>
        <p:nvSpPr>
          <p:cNvPr id="20" name="Shape 18"/>
          <p:cNvSpPr/>
          <p:nvPr/>
        </p:nvSpPr>
        <p:spPr>
          <a:xfrm>
            <a:off x="9984486" y="1920240"/>
            <a:ext cx="1658569" cy="2011680"/>
          </a:xfrm>
          <a:prstGeom prst="roundRect">
            <a:avLst>
              <a:gd name="adj" fmla="val 6616"/>
            </a:avLst>
          </a:prstGeom>
          <a:solidFill>
            <a:srgbClr val="F0C33D"/>
          </a:solidFill>
          <a:ln w="19050">
            <a:solidFill>
              <a:srgbClr val="1A3A2A"/>
            </a:solidFill>
            <a:prstDash val="solid"/>
          </a:ln>
        </p:spPr>
      </p:sp>
      <p:sp>
        <p:nvSpPr>
          <p:cNvPr id="21" name="Text 19"/>
          <p:cNvSpPr/>
          <p:nvPr/>
        </p:nvSpPr>
        <p:spPr>
          <a:xfrm>
            <a:off x="9984486"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22" name="Text 20"/>
          <p:cNvSpPr/>
          <p:nvPr/>
        </p:nvSpPr>
        <p:spPr>
          <a:xfrm>
            <a:off x="9984486"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Enormous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logic of natural selection: ICE AGE</a:t>
            </a:r>
            <a:endParaRPr lang="en-US" sz="2600" dirty="0"/>
          </a:p>
        </p:txBody>
      </p:sp>
      <p:sp>
        <p:nvSpPr>
          <p:cNvPr id="5" name="Shape 3"/>
          <p:cNvSpPr/>
          <p:nvPr/>
        </p:nvSpPr>
        <p:spPr>
          <a:xfrm>
            <a:off x="548640" y="1920240"/>
            <a:ext cx="1658569" cy="2011680"/>
          </a:xfrm>
          <a:prstGeom prst="roundRect">
            <a:avLst>
              <a:gd name="adj" fmla="val 6616"/>
            </a:avLst>
          </a:prstGeom>
          <a:solidFill>
            <a:srgbClr val="F0C33D"/>
          </a:solidFill>
          <a:ln w="19050">
            <a:solidFill>
              <a:srgbClr val="1A3A2A"/>
            </a:solidFill>
            <a:prstDash val="solid"/>
          </a:ln>
        </p:spPr>
      </p:sp>
      <p:sp>
        <p:nvSpPr>
          <p:cNvPr id="6" name="Text 4"/>
          <p:cNvSpPr/>
          <p:nvPr/>
        </p:nvSpPr>
        <p:spPr>
          <a:xfrm>
            <a:off x="548640"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7" name="Text 5"/>
          <p:cNvSpPr/>
          <p:nvPr/>
        </p:nvSpPr>
        <p:spPr>
          <a:xfrm>
            <a:off x="548640"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Icy</a:t>
            </a:r>
            <a:endParaRPr lang="en-US" sz="1800" dirty="0"/>
          </a:p>
        </p:txBody>
      </p:sp>
      <p:sp>
        <p:nvSpPr>
          <p:cNvPr id="8" name="Text 6"/>
          <p:cNvSpPr/>
          <p:nvPr/>
        </p:nvSpPr>
        <p:spPr>
          <a:xfrm>
            <a:off x="548640" y="4114800"/>
            <a:ext cx="1658569"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Inherited variation</a:t>
            </a:r>
            <a:endParaRPr lang="en-US" sz="1650" dirty="0"/>
          </a:p>
        </p:txBody>
      </p:sp>
      <p:sp>
        <p:nvSpPr>
          <p:cNvPr id="9" name="Text 7"/>
          <p:cNvSpPr/>
          <p:nvPr/>
        </p:nvSpPr>
        <p:spPr>
          <a:xfrm>
            <a:off x="548640"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population varies, and the variation is heritable</a:t>
            </a:r>
            <a:endParaRPr lang="en-US" sz="1300" dirty="0"/>
          </a:p>
        </p:txBody>
      </p:sp>
      <p:sp>
        <p:nvSpPr>
          <p:cNvPr id="10" name="Shape 8"/>
          <p:cNvSpPr/>
          <p:nvPr/>
        </p:nvSpPr>
        <p:spPr>
          <a:xfrm>
            <a:off x="2435809" y="1920240"/>
            <a:ext cx="1658569" cy="2011680"/>
          </a:xfrm>
          <a:prstGeom prst="roundRect">
            <a:avLst>
              <a:gd name="adj" fmla="val 6616"/>
            </a:avLst>
          </a:prstGeom>
          <a:solidFill>
            <a:srgbClr val="F0C33D"/>
          </a:solidFill>
          <a:ln w="19050">
            <a:solidFill>
              <a:srgbClr val="1A3A2A"/>
            </a:solidFill>
            <a:prstDash val="solid"/>
          </a:ln>
        </p:spPr>
      </p:sp>
      <p:sp>
        <p:nvSpPr>
          <p:cNvPr id="11" name="Text 9"/>
          <p:cNvSpPr/>
          <p:nvPr/>
        </p:nvSpPr>
        <p:spPr>
          <a:xfrm>
            <a:off x="2435809"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2" name="Text 10"/>
          <p:cNvSpPr/>
          <p:nvPr/>
        </p:nvSpPr>
        <p:spPr>
          <a:xfrm>
            <a:off x="2435809"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Cubs</a:t>
            </a:r>
            <a:endParaRPr lang="en-US" sz="1800" dirty="0"/>
          </a:p>
        </p:txBody>
      </p:sp>
      <p:sp>
        <p:nvSpPr>
          <p:cNvPr id="13" name="Text 11"/>
          <p:cNvSpPr/>
          <p:nvPr/>
        </p:nvSpPr>
        <p:spPr>
          <a:xfrm>
            <a:off x="2435809"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Competition</a:t>
            </a:r>
            <a:endParaRPr lang="en-US" sz="1800" dirty="0"/>
          </a:p>
        </p:txBody>
      </p:sp>
      <p:sp>
        <p:nvSpPr>
          <p:cNvPr id="14" name="Text 12"/>
          <p:cNvSpPr/>
          <p:nvPr/>
        </p:nvSpPr>
        <p:spPr>
          <a:xfrm>
            <a:off x="2435809"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more young are born than resources can support</a:t>
            </a:r>
            <a:endParaRPr lang="en-US" sz="1300" dirty="0"/>
          </a:p>
        </p:txBody>
      </p:sp>
      <p:sp>
        <p:nvSpPr>
          <p:cNvPr id="15" name="Shape 13"/>
          <p:cNvSpPr/>
          <p:nvPr/>
        </p:nvSpPr>
        <p:spPr>
          <a:xfrm>
            <a:off x="4322978" y="1920240"/>
            <a:ext cx="1658569" cy="2011680"/>
          </a:xfrm>
          <a:prstGeom prst="roundRect">
            <a:avLst>
              <a:gd name="adj" fmla="val 6616"/>
            </a:avLst>
          </a:prstGeom>
          <a:solidFill>
            <a:srgbClr val="F0C33D"/>
          </a:solidFill>
          <a:ln w="19050">
            <a:solidFill>
              <a:srgbClr val="1A3A2A"/>
            </a:solidFill>
            <a:prstDash val="solid"/>
          </a:ln>
        </p:spPr>
      </p:sp>
      <p:sp>
        <p:nvSpPr>
          <p:cNvPr id="16" name="Text 14"/>
          <p:cNvSpPr/>
          <p:nvPr/>
        </p:nvSpPr>
        <p:spPr>
          <a:xfrm>
            <a:off x="432297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7" name="Text 15"/>
          <p:cNvSpPr/>
          <p:nvPr/>
        </p:nvSpPr>
        <p:spPr>
          <a:xfrm>
            <a:off x="432297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8" name="Text 16"/>
          <p:cNvSpPr/>
          <p:nvPr/>
        </p:nvSpPr>
        <p:spPr>
          <a:xfrm>
            <a:off x="4322978" y="4114800"/>
            <a:ext cx="1658569"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Environmental pressure</a:t>
            </a:r>
            <a:endParaRPr lang="en-US" sz="1650" dirty="0"/>
          </a:p>
        </p:txBody>
      </p:sp>
      <p:sp>
        <p:nvSpPr>
          <p:cNvPr id="19" name="Text 17"/>
          <p:cNvSpPr/>
          <p:nvPr/>
        </p:nvSpPr>
        <p:spPr>
          <a:xfrm>
            <a:off x="4322978"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some survive and breed more than others</a:t>
            </a:r>
            <a:endParaRPr lang="en-US" sz="1300" dirty="0"/>
          </a:p>
        </p:txBody>
      </p:sp>
      <p:sp>
        <p:nvSpPr>
          <p:cNvPr id="20" name="Shape 18"/>
          <p:cNvSpPr/>
          <p:nvPr/>
        </p:nvSpPr>
        <p:spPr>
          <a:xfrm>
            <a:off x="6210148" y="1920240"/>
            <a:ext cx="1658569" cy="2011680"/>
          </a:xfrm>
          <a:prstGeom prst="roundRect">
            <a:avLst>
              <a:gd name="adj" fmla="val 6616"/>
            </a:avLst>
          </a:prstGeom>
          <a:solidFill>
            <a:srgbClr val="F0C33D"/>
          </a:solidFill>
          <a:ln w="19050">
            <a:solidFill>
              <a:srgbClr val="1A3A2A"/>
            </a:solidFill>
            <a:prstDash val="solid"/>
          </a:ln>
        </p:spPr>
      </p:sp>
      <p:sp>
        <p:nvSpPr>
          <p:cNvPr id="21" name="Text 19"/>
          <p:cNvSpPr/>
          <p:nvPr/>
        </p:nvSpPr>
        <p:spPr>
          <a:xfrm>
            <a:off x="621014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22" name="Text 20"/>
          <p:cNvSpPr/>
          <p:nvPr/>
        </p:nvSpPr>
        <p:spPr>
          <a:xfrm>
            <a:off x="621014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Anything</a:t>
            </a:r>
            <a:endParaRPr lang="en-US" sz="1800" dirty="0"/>
          </a:p>
        </p:txBody>
      </p:sp>
      <p:sp>
        <p:nvSpPr>
          <p:cNvPr id="23" name="Text 21"/>
          <p:cNvSpPr/>
          <p:nvPr/>
        </p:nvSpPr>
        <p:spPr>
          <a:xfrm>
            <a:off x="6210148"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Adaptations</a:t>
            </a:r>
            <a:endParaRPr lang="en-US" sz="1800" dirty="0"/>
          </a:p>
        </p:txBody>
      </p:sp>
      <p:sp>
        <p:nvSpPr>
          <p:cNvPr id="24" name="Text 22"/>
          <p:cNvSpPr/>
          <p:nvPr/>
        </p:nvSpPr>
        <p:spPr>
          <a:xfrm>
            <a:off x="6210148"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helpful traits are selected for</a:t>
            </a:r>
            <a:endParaRPr lang="en-US" sz="1300" dirty="0"/>
          </a:p>
        </p:txBody>
      </p:sp>
      <p:sp>
        <p:nvSpPr>
          <p:cNvPr id="25" name="Shape 23"/>
          <p:cNvSpPr/>
          <p:nvPr/>
        </p:nvSpPr>
        <p:spPr>
          <a:xfrm>
            <a:off x="8097317" y="1920240"/>
            <a:ext cx="1658569" cy="2011680"/>
          </a:xfrm>
          <a:prstGeom prst="roundRect">
            <a:avLst>
              <a:gd name="adj" fmla="val 6616"/>
            </a:avLst>
          </a:prstGeom>
          <a:solidFill>
            <a:srgbClr val="F0C33D"/>
          </a:solidFill>
          <a:ln w="19050">
            <a:solidFill>
              <a:srgbClr val="1A3A2A"/>
            </a:solidFill>
            <a:prstDash val="solid"/>
          </a:ln>
        </p:spPr>
      </p:sp>
      <p:sp>
        <p:nvSpPr>
          <p:cNvPr id="26" name="Text 24"/>
          <p:cNvSpPr/>
          <p:nvPr/>
        </p:nvSpPr>
        <p:spPr>
          <a:xfrm>
            <a:off x="8097317"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7" name="Text 25"/>
          <p:cNvSpPr/>
          <p:nvPr/>
        </p:nvSpPr>
        <p:spPr>
          <a:xfrm>
            <a:off x="8097317"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Growing</a:t>
            </a:r>
            <a:endParaRPr lang="en-US" sz="1800" dirty="0"/>
          </a:p>
        </p:txBody>
      </p:sp>
      <p:sp>
        <p:nvSpPr>
          <p:cNvPr id="28" name="Text 26"/>
          <p:cNvSpPr/>
          <p:nvPr/>
        </p:nvSpPr>
        <p:spPr>
          <a:xfrm>
            <a:off x="8097317" y="4114800"/>
            <a:ext cx="1658569"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Genes (alleles)</a:t>
            </a:r>
            <a:endParaRPr lang="en-US" sz="1650" dirty="0"/>
          </a:p>
        </p:txBody>
      </p:sp>
      <p:sp>
        <p:nvSpPr>
          <p:cNvPr id="29" name="Text 27"/>
          <p:cNvSpPr/>
          <p:nvPr/>
        </p:nvSpPr>
        <p:spPr>
          <a:xfrm>
            <a:off x="8097317"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allele frequencies change from one generation to the next</a:t>
            </a:r>
            <a:endParaRPr lang="en-US" sz="1300" dirty="0"/>
          </a:p>
        </p:txBody>
      </p:sp>
      <p:sp>
        <p:nvSpPr>
          <p:cNvPr id="30" name="Shape 28"/>
          <p:cNvSpPr/>
          <p:nvPr/>
        </p:nvSpPr>
        <p:spPr>
          <a:xfrm>
            <a:off x="9984486" y="1920240"/>
            <a:ext cx="1658569" cy="2011680"/>
          </a:xfrm>
          <a:prstGeom prst="roundRect">
            <a:avLst>
              <a:gd name="adj" fmla="val 6616"/>
            </a:avLst>
          </a:prstGeom>
          <a:solidFill>
            <a:srgbClr val="F0C33D"/>
          </a:solidFill>
          <a:ln w="19050">
            <a:solidFill>
              <a:srgbClr val="1A3A2A"/>
            </a:solidFill>
            <a:prstDash val="solid"/>
          </a:ln>
        </p:spPr>
      </p:sp>
      <p:sp>
        <p:nvSpPr>
          <p:cNvPr id="31" name="Text 29"/>
          <p:cNvSpPr/>
          <p:nvPr/>
        </p:nvSpPr>
        <p:spPr>
          <a:xfrm>
            <a:off x="9984486"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32" name="Text 30"/>
          <p:cNvSpPr/>
          <p:nvPr/>
        </p:nvSpPr>
        <p:spPr>
          <a:xfrm>
            <a:off x="9984486"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Enormous</a:t>
            </a:r>
            <a:endParaRPr lang="en-US" sz="1800" dirty="0"/>
          </a:p>
        </p:txBody>
      </p:sp>
      <p:sp>
        <p:nvSpPr>
          <p:cNvPr id="33" name="Text 31"/>
          <p:cNvSpPr/>
          <p:nvPr/>
        </p:nvSpPr>
        <p:spPr>
          <a:xfrm>
            <a:off x="9984486"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Evolution</a:t>
            </a:r>
            <a:endParaRPr lang="en-US" sz="1800" dirty="0"/>
          </a:p>
        </p:txBody>
      </p:sp>
      <p:sp>
        <p:nvSpPr>
          <p:cNvPr id="34" name="Text 32"/>
          <p:cNvSpPr/>
          <p:nvPr/>
        </p:nvSpPr>
        <p:spPr>
          <a:xfrm>
            <a:off x="9984486"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population has changed</a:t>
            </a:r>
            <a:endParaRPr lang="en-US" sz="1300" dirty="0"/>
          </a:p>
        </p:txBody>
      </p:sp>
      <p:sp>
        <p:nvSpPr>
          <p:cNvPr id="3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variation comes from</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the two sources, new allele and new combination, in two boxes.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why does a new allele need a mutation, and why can sexual reproduction not make one?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D4.1.2 Where variation comes from (I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Variation to select from</a:t>
            </a:r>
            <a:endParaRPr lang="en-US" sz="2800" dirty="0"/>
          </a:p>
        </p:txBody>
      </p:sp>
      <p:sp>
        <p:nvSpPr>
          <p:cNvPr id="5" name="Shape 3"/>
          <p:cNvSpPr/>
          <p:nvPr/>
        </p:nvSpPr>
        <p:spPr>
          <a:xfrm>
            <a:off x="3387773" y="1581912"/>
            <a:ext cx="541614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501" y="1691640"/>
            <a:ext cx="519669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gene is a sequence of bases. This version is one allele of the gene.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D4.1.2 Where variation comes from (I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Variation to select from</a:t>
            </a:r>
            <a:endParaRPr lang="en-US" sz="2800" dirty="0"/>
          </a:p>
        </p:txBody>
      </p:sp>
      <p:sp>
        <p:nvSpPr>
          <p:cNvPr id="5" name="Shape 3"/>
          <p:cNvSpPr/>
          <p:nvPr/>
        </p:nvSpPr>
        <p:spPr>
          <a:xfrm>
            <a:off x="3387773" y="1581912"/>
            <a:ext cx="541614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501" y="1691640"/>
            <a:ext cx="519669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copying error changes one base. The changed sequence is a new allele: mutation makes new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D4.1.2 Where variation comes from (I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Variation to select from</a:t>
            </a:r>
            <a:endParaRPr lang="en-US" sz="2800" dirty="0"/>
          </a:p>
        </p:txBody>
      </p:sp>
      <p:sp>
        <p:nvSpPr>
          <p:cNvPr id="5" name="Shape 3"/>
          <p:cNvSpPr/>
          <p:nvPr/>
        </p:nvSpPr>
        <p:spPr>
          <a:xfrm>
            <a:off x="3387773" y="1581912"/>
            <a:ext cx="541614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501" y="1691640"/>
            <a:ext cx="519669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meiosis, crossing over swaps pieces between a pair of chromosomes that carry the alleles A, B and a, b.</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D4.1.2 Where variation comes from (I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Variation to select from</a:t>
            </a:r>
            <a:endParaRPr lang="en-US" sz="2800" dirty="0"/>
          </a:p>
        </p:txBody>
      </p:sp>
      <p:sp>
        <p:nvSpPr>
          <p:cNvPr id="5" name="Shape 3"/>
          <p:cNvSpPr/>
          <p:nvPr/>
        </p:nvSpPr>
        <p:spPr>
          <a:xfrm>
            <a:off x="3387773" y="1581912"/>
            <a:ext cx="541614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501" y="1691640"/>
            <a:ext cx="519669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gametes carry combinations that neither chromosome had before: sexual reproduction makes new combinations of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D4.1.2 Where variation comes from (I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Variation to select from</a:t>
            </a:r>
            <a:endParaRPr lang="en-US" sz="2800" dirty="0"/>
          </a:p>
        </p:txBody>
      </p:sp>
      <p:sp>
        <p:nvSpPr>
          <p:cNvPr id="5" name="Shape 3"/>
          <p:cNvSpPr/>
          <p:nvPr/>
        </p:nvSpPr>
        <p:spPr>
          <a:xfrm>
            <a:off x="688786" y="1627632"/>
            <a:ext cx="630338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98514" y="1737360"/>
            <a:ext cx="608393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Mutation is the only source of brand new alleles.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Mutations happen by chance, with no regard for need.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Only a mutation in the cells that make gametes can be passed 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Mutation adds alleles to the population's stock.</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does the very first copy of a new allele come from?</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Crossing over during meiosis, which shuffles the alleles each parent already has</a:t>
            </a:r>
            <a:endParaRPr lang="en-US" sz="1900" dirty="0"/>
          </a:p>
        </p:txBody>
      </p:sp>
      <p:sp>
        <p:nvSpPr>
          <p:cNvPr id="6" name="Text 4"/>
          <p:cNvSpPr/>
          <p:nvPr/>
        </p:nvSpPr>
        <p:spPr>
          <a:xfrm>
            <a:off x="731520" y="24272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mutation in the DNA of a cell that goes on to make gametes</a:t>
            </a:r>
            <a:endParaRPr lang="en-US" sz="1900" dirty="0"/>
          </a:p>
        </p:txBody>
      </p:sp>
      <p:sp>
        <p:nvSpPr>
          <p:cNvPr id="7" name="Text 5"/>
          <p:cNvSpPr/>
          <p:nvPr/>
        </p:nvSpPr>
        <p:spPr>
          <a:xfrm>
            <a:off x="731520" y="31170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Natural selection, which builds the alleles that the population needs most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does the very first copy of a new allele come from?</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Crossing over during meiosis, which shuffles the alleles each parent already has</a:t>
            </a:r>
            <a:endParaRPr lang="en-US" sz="1900" dirty="0"/>
          </a:p>
        </p:txBody>
      </p:sp>
      <p:sp>
        <p:nvSpPr>
          <p:cNvPr id="6" name="Text 4"/>
          <p:cNvSpPr/>
          <p:nvPr/>
        </p:nvSpPr>
        <p:spPr>
          <a:xfrm>
            <a:off x="731520" y="242722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mutation in the DNA of a cell that goes on to make gametes</a:t>
            </a:r>
            <a:endParaRPr lang="en-US" sz="1900" dirty="0"/>
          </a:p>
        </p:txBody>
      </p:sp>
      <p:sp>
        <p:nvSpPr>
          <p:cNvPr id="7" name="Text 5"/>
          <p:cNvSpPr/>
          <p:nvPr/>
        </p:nvSpPr>
        <p:spPr>
          <a:xfrm>
            <a:off x="731520" y="31170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Natural selection, which builds the alleles that the population needs most</a:t>
            </a:r>
            <a:endParaRPr lang="en-US" sz="1900" dirty="0"/>
          </a:p>
        </p:txBody>
      </p:sp>
      <p:sp>
        <p:nvSpPr>
          <p:cNvPr id="8" name="Text 6"/>
          <p:cNvSpPr/>
          <p:nvPr/>
        </p:nvSpPr>
        <p:spPr>
          <a:xfrm>
            <a:off x="731520" y="3806952"/>
            <a:ext cx="10728655" cy="25206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mutation. Crossing over and independent assortment only recombine alleles that are already in the population, and natural selection can only sort alleles that exist. A change in the base sequence is the one event that makes an allele that was not there before.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mutation is not a response to a problem. A bacterium does not mutate because an antibiotic is near, and a beetle does not mutate because the winter is cold. The mutation arrives by chance, and the environment decides whether it helps.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Too many young, and the frost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3: More offspring than the world can feed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habitat has four places with enough food, and four adults hold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adults raise twelve young: far more than the places can hold.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young compete. Only four find a place; eight find none. The limit is the food, not the number born.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different pressure: two patches of seedlings, one sparse and one crowded.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cold snap kills half of each. It is density-independent: the share lost does not depend on the crowd.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82021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D4.1.3 D4.1.4 Overproduction and pressures (C and E in ICE 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More offspring than the world can feed</a:t>
            </a:r>
            <a:endParaRPr lang="en-US" sz="2800" dirty="0"/>
          </a:p>
        </p:txBody>
      </p:sp>
      <p:sp>
        <p:nvSpPr>
          <p:cNvPr id="5" name="Shape 3"/>
          <p:cNvSpPr/>
          <p:nvPr/>
        </p:nvSpPr>
        <p:spPr>
          <a:xfrm>
            <a:off x="688723" y="1627632"/>
            <a:ext cx="63035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98451" y="1737360"/>
            <a:ext cx="60840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carrying capacity is that limit.</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When there are more young than the resources can supply, they compete.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An abiotic factor such as a heatwave, a hard frost, a drought or a flood can kill or spare individuals according to their traits.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These are density-independent factors: a frost that kills half of a sparse patch of seedlings kills about half of a crowded patch too.</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late frost kills 60% of the seedlings in a sparse patch. How will a crowded patch of the same plant fare?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larger share will die, because crowded seedlings are weaker and the cold finishes them</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smaller share will die, because the crowd shelters each seedling from the cold</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the same share will die: the frost does not count heads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late frost kills 60% of the seedlings in a sparse patch. How will a crowded patch of the same plant fare?</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larger share will die, because crowded seedlings are weaker and the cold finishes them</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smaller share will die, because the crowd shelters each seedling from the cold</a:t>
            </a:r>
            <a:endParaRPr lang="en-US" sz="1900" dirty="0"/>
          </a:p>
        </p:txBody>
      </p:sp>
      <p:sp>
        <p:nvSpPr>
          <p:cNvPr id="7" name="Text 5"/>
          <p:cNvSpPr/>
          <p:nvPr/>
        </p:nvSpPr>
        <p:spPr>
          <a:xfrm>
            <a:off x="731520" y="380288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the same share will die: the frost does not count heads</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the same share. A density-independent factor affects individuals in the same way whether they are crowded or sparse. The ones with a heritable tolerance of cold, in either patch, are the ones that survive.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natural selection as the mechanism of evolution, and why Darwin's explanation replacing Lamarck's was a paradigm shift  (D4.1.1)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mutation makes new alleles and sexual reproduction makes new combinations of them  (D4.1.2)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overproduction of offspring and competition for limited resources promote natural selection  (D4.1.3)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abiotic factors such as a hard frost act as density-independent selection pressures  (D4.1.4)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ICE AGE on a new case</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one line for I, C and 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Evolution has a mechanism</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Variation to select from</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More offspring than the world can feed</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1: Variation, pressure and ICE AGE</dc:title>
  <dc:subject>PptxGenJS Presentation</dc:subject>
  <dc:creator>Biology by Bradford</dc:creator>
  <cp:lastModifiedBy>Biology by Bradford</cp:lastModifiedBy>
  <cp:revision>1</cp:revision>
  <dcterms:created xsi:type="dcterms:W3CDTF">2026-10-25T21:15:23Z</dcterms:created>
  <dcterms:modified xsi:type="dcterms:W3CDTF">2026-10-25T21:15:23Z</dcterms:modified>
</cp:coreProperties>
</file>