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notesMasterIdLst>
    <p:notesMasterId r:id="rId4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 Id="rId4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D4.1, Natural selection. Lesson 5 of 6: Three kinds of selection, and Hardy-Weinberg (higher level), 60 minutes.
The plan, minute by minute (each slide's footer says where you are):
0 to 5 min (5)  Do now
5 to 15 min (10)  Three curves
15 to 25 min (10)  The square
25 to 45 min (20)  Problem set
45 to 55 min (10)  Switch off a condition
55 to 60 min (5)  Exit
What students get wrong:
Stabilising selection is no selection. It removes both extremes, so it still changes allele frequencies; only the average stays the same.
q² is the allele frequency. It is the frequency of the recessive genotype; q is the allele.
Recessive alleles disappear when they are harmful. Most copies are hidden in heterozygotes.
Stretch and support:
Support: the square for p = 0.6 pre-drawn, to colour in.
Stretch: in problem 6, what single extra fact would settle which allele is which?
The lesson plan to print: https://www.biologybybradford.com/guides/downloads/ib-biology-d4-1-natural-selection-lesson-5-plan.pdf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Draw a bell curve for beak depth. Shade the part that a pressure removes and redraw the population after, for the pressure the teacher names: a sudden cold snap that only kills small birds. Which kind of selection is it?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Do now (5 min).
The plan: Draw a bell curve for beak depth. Shade the part that a pressure removes and redraw the population after, for the pressure the teacher names: a sudden cold snap that only kills small birds. Which kind of selection is it?
The activity: Three kinds of selection. Pairs invent one new example (funny is allowed, impossible is not) for each of directional, stabilising and disruptive selection, with a sketch of the curve before and after and a line saying which alleles become more common. Swap and check: does each example remove the right part of the curve?
Needs: mini whiteboards or squared paper.
The lesson is built round this activity: the steps that follow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
The animation "Watch it happen: one population, three kinds of selection", paused at 2.5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
The animation "Watch it happen: one population, three kinds of selection", paused at 14.0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
The animation "Watch it happen: one population, three kinds of selection", paused at 26.0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trait such as beak depth varies in a population, and most birds sit near the middle. Which individuals are favoured depends on the pressure, and the shape of the whole distribution shows which of three patterns is acting.
In directional selection one extreme is favoured, so the whole population shifts towards it. Antibiotic resistance in bacteria is the standard case: the resistant extreme survives, and resistance alleles become more common.
In stabilising selection the middle is favoured and both extremes are removed. Human birth weight is the classic example: very small and very large babies have lower survival than average ones, so the range narrows around the middle.
In disruptive selection both extremes are favoured and the middle is removed. Imagine a bird on an island with only very hard seeds and very soft seeds: deep beaks crack the hard, shallow beaks pick up the soft, and middling beaks do neither well. The population may split into two forms.
All three change allele frequencies. This is the point students most often miss for stabilising selection, because the average does not move. But the alleles that push the trait to the extremes are removed, so their frequencies fall, and the alleles for the middle form rise. Any selection that sorts individuals by a heritable trait leaves the gene pool changed.
The animation "Watch it happen: one population, three kinds of selection", paused at 38.0 s. The next slides go on through it, then play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The video is selection-types-f1d54b.mp4, one loop of the animation in the guide. It plays in PowerPoint and Keynote. Google Slides does not play a video embedded in a .pptx: download selection-types-f1d54b.mp4 (https://www.biologybybradford.com/guides/downloads/scenes/selection-types-f1d54b.mp4), upload it to Google Drive, then Insert &gt; Video &gt; Google Drive.
In the guide the class can change it as it runs: https://www.biologybybradford.com/guides/ib-biology-d4-1-natural-selection#modes
What it shows, in order:
1. One population of 150 finches: how deep each beak is. One gene adds about 1.6 mm for each D allele; other genes and food add the rest. D is 30% of the alleles.
2. The survivors breed. Their mean moves deeper, and D rises from 30% to 61% of the alleles they pass on.
3. The spread narrows. D still shifts, 30% to 35%: the favoured middle is mostly Dd, so more D is kept than before.
4. Two peaks are left. The middle was mostly Dd, so D falls, 30% to 24%. All three kinds change allele frequency.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Answer: C. Stabilising selection. Both the smallest and the largest are removed, so the range narrows around the average and the average itself stays the same. It still changes allele frequencies: the alleles that push weight to the extremes become rarer.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Drive: Directional (one end is removed and the mean shifts)
Squeeze: Stabilising (both ends are removed and the range narrows)
Divide: Disruptive (the middle is removed and two groups emerge)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Three curves (10 min).
The plan: Chapter 9's figure and the film, one kind at a time. Students use the Remember it tiles (Drive, Squeeze, Divide) and write one new example of each (the funnier the better) on the card below. Then the predict box on birth weight.
The activity: Hardy-Weinberg problems. Six problems, in order. (1) A recessive trait with q² = 0.25: find q, p and the carriers. q = 0.5, p = 0.5, Aa = 0.5. (2) p = 0.8: genotype frequencies, and how many of 500 are Aa. 0.64, 0.32, 0.04; 160. (3) Of 1000 beetles, 360 are recessive: how many are AA and how many Aa? q = 0.6, p = 0.4: AA 160, Aa 480. (4) Counts of 90 AA, 60 Aa and 50 aa: find the allele frequencies and say whether the population is in equilibrium. A = 0.6, a = 0.4; expected 0.36, 0.48, 0.16, observed 0.45, 0.30, 0.25, so no: too few heterozygotes. (5) A recessive condition affects 1 person in 10 000: roughly how many carry it? q = 0.01, 2pq = 0.0198, about 1 in 50. (6) A gene at equilibrium has 0.32 heterozygotes: what are p and q? 0.8 and 0.2, or 0.2 and 0.8: you cannot tell which allele is which without one more genotype frequency.
Needs: printed problems, calculators, a copy of chapter 10's figure.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To tell whether a population is evolving you need something to compare it with. The Hardy-Weinberg equation gives it: the genotype frequencies you would expect in a population in genetic equilibrium, where the allele frequencies stay the same from one generation to the next.
For a gene with two alleles, let p be the frequency of one (A) and q the frequency of the other (a). They are the only alleles, so p + q = 1. With random mating, any egg can meet any sperm, so the genotype frequencies are the square of that: p² + 2pq + q² = 1, where p² is AA, 2pq is Aa and q² is aa. The figure shows why the middle term is double: there are two ways to be a heterozygote.
You can use it two ways. From the allele frequencies, work out the genotypes. Or, if one genotype is known, work back to the alleles. The one you can usually see is the homozygous recessive, whose frequency is q² : take the square root to get q, then p = 1 − q.
The equation holds only if five conditions are met. If real data do not fit it, one of them is failing, and the population is evolving.
Example: Worked example In a population of 200 beetles, 18 are green, which is a recessive trait. q² = 18/200 = 0.09, so q = 0.3 and p = 0.7. The heterozygotes are 2pq = 2 × 0.7 × 0.3 = 0.42, which is 84 beetles. Check: AA = 0.49 (98 beetles), Aa = 0.42 (84), aa = 0.09 (18); 98 + 84 + 18 = 200.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Answer: A. About 1 in 25. q² = 1/2500 = 0.0004, so q = 0.02 and p = 0.98. The carriers are 2pq = 2 × 0.98 × 0.02 = 0.039, which is about 1 in 25. Carriers are far commoner than affected people because most copies of a rare recessive allele sit hidden in heterozygotes.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25 of 60: The square (10 min).
The plan: Chapter 10's figure: why p² + 2pq + q² = 1. Students redraw the square for p = 0.7, then use it to find the genotype frequencies.
Large: Large population (big enough that chance does not shift the frequencies)
Rats: Random mating (no mate choice by genotype, no inbreeding)
Make: Migration: none (no alleles arrive or leave)
Most: Mutation: none (no new alleles appear)
Spaghetti: Selection: none (every genotype survives and breeds equally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25 to 45 of 60: Problem set (20 min).
The plan: The Hardy-Weinberg set below, in pairs, in order. Walk round for the common slip: q² is the frequency of the recessive genotype, not of the allele. Take the last problem as a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45 to 55 of 60: Switch off a condition (10 min).
The plan: The Hardy-Weinberg tool in chapter 10: turn off one condition at a time and describe what it does to the population against the prediction. Match each to a real case (a small island, inbreeding, a new mutation, a predator that takes one genotype, a new arrival).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The five conditions from memory (the Remember it tiles), and which one is broken when the genotypes do not fit.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(5 min).
The plan: The five conditions from memory (the Remember it tiles), and which one is broken when the genotypes do not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https://www.biologybybradford.com/exam-maker/sit?topics=D4.1&amp;level=HL&amp;paper=quiz&amp;marks=15&amp;src=ep
The guide: https://www.biologybybradford.com/guides/ib-biology-d4-1-natural-selection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FF7EB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D4.1  ·  Natural selection  ·  Lesson 5 (HL)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video" Target="../media/media-13-1.mp4"/><Relationship Id="rId2" Type="http://schemas.microsoft.com/office/2007/relationships/media" Target="../media/media-13-1.mp4"/><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hyperlink" Target="https://www.biologybybradford.com/exam-maker/sit?topics=D4.1&amp;level=HL&amp;paper=quiz&amp;marks=15&amp;src=ep" TargetMode="External"/><Relationship Id="rId2" Type="http://schemas.openxmlformats.org/officeDocument/2006/relationships/hyperlink" Target="https://www.biologybybradford.com/guides/ib-biology-d4-1-natural-selection" TargetMode="External"/><Relationship Id="rId3" Type="http://schemas.openxmlformats.org/officeDocument/2006/relationships/hyperlink" Target="https://www.biologybybradford.com/guides/ib-biology-d4-1-natural-selection#modes" TargetMode="External"/><Relationship Id="rId4" Type="http://schemas.openxmlformats.org/officeDocument/2006/relationships/hyperlink" Target="https://www.biologybybradford.com/guides/ib-biology-d4-1-natural-selection#hardy" TargetMode="External"/><Relationship Id="rId5" Type="http://schemas.openxmlformats.org/officeDocument/2006/relationships/hyperlink" Target="https://www.biologybybradford.com/tools/tarsia?topics=ib:D4.1&amp;level=HL" TargetMode="External"/><Relationship Id="rId6" Type="http://schemas.openxmlformats.org/officeDocument/2006/relationships/hyperlink" Target="https://www.biologybybradford.com/tools/dominos?topics=ib:D4.1&amp;level=HL" TargetMode="External"/><Relationship Id="rId7" Type="http://schemas.openxmlformats.org/officeDocument/2006/relationships/hyperlink" Target="https://www.biologybybradford.com/tools/picture-reveal?topics=ib:D4.1&amp;level=HL" TargetMode="External"/><Relationship Id="rId8" Type="http://schemas.openxmlformats.org/officeDocument/2006/relationships/hyperlink" Target="https://www.biologybybradford.com/tools/pub-quiz?topics=ib:D4.1&amp;level=HL" TargetMode="External"/><Relationship Id="rId9" Type="http://schemas.openxmlformats.org/officeDocument/2006/relationships/hyperlink" Target="https://www.biologybybradford.com/escape-rooms?bank=ib:D4.1&amp;level=HL#bank" TargetMode="External"/><Relationship Id="rId10" Type="http://schemas.openxmlformats.org/officeDocument/2006/relationships/hyperlink" Target="https://www.biologybybradford.com/lessons/ib-biology-topic-d-4-1-hardy-weinberg-chi-squared" TargetMode="External"/><Relationship Id="rId11" Type="http://schemas.openxmlformats.org/officeDocument/2006/relationships/hyperlink" Target="https://www.biologybybradford.com/mcqs/ib-biology-topic-d-4-1-natural-selection-hl" TargetMode="External"/><Relationship Id="rId12" Type="http://schemas.openxmlformats.org/officeDocument/2006/relationships/hyperlink" Target="https://www.biologybybradford.com/mcqs/ib-biology-topic-d-4-1-natural-selection" TargetMode="External"/><Relationship Id="rId13" Type="http://schemas.openxmlformats.org/officeDocument/2006/relationships/hyperlink" Target="https://www.biologybybradford.com/tools/revision-maps/d4-1-natural-selection" TargetMode="External"/><Relationship Id="rId14" Type="http://schemas.openxmlformats.org/officeDocument/2006/relationships/hyperlink" Target="https://www.biologybybradford.com/exam-maker/ib/d4-1-natural-selection" TargetMode="External"/><Relationship Id="rId15" Type="http://schemas.openxmlformats.org/officeDocument/2006/relationships/hyperlink" Target="https://www.splycr.com/?set=b945b7b3-8bc3-5e61-97ea-2d7608371569" TargetMode="External"/><Relationship Id="rId16" Type="http://schemas.openxmlformats.org/officeDocument/2006/relationships/slideLayout" Target="../slideLayouts/slideLayout2.xml"/><Relationship Id="rId17"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D4.1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5 OF 6</a:t>
            </a:r>
            <a:endParaRPr lang="en-US" sz="1100" dirty="0"/>
          </a:p>
        </p:txBody>
      </p:sp>
      <p:sp>
        <p:nvSpPr>
          <p:cNvPr id="6" name="Text 4"/>
          <p:cNvSpPr/>
          <p:nvPr/>
        </p:nvSpPr>
        <p:spPr>
          <a:xfrm>
            <a:off x="4828032" y="64008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HL</a:t>
            </a:r>
            <a:endParaRPr lang="en-US" sz="1100" dirty="0"/>
          </a:p>
        </p:txBody>
      </p:sp>
      <p:sp>
        <p:nvSpPr>
          <p:cNvPr id="7" name="Text 5"/>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Natural selection</a:t>
            </a:r>
            <a:endParaRPr lang="en-US" sz="1800" dirty="0"/>
          </a:p>
        </p:txBody>
      </p:sp>
      <p:sp>
        <p:nvSpPr>
          <p:cNvPr id="8" name="Text 6"/>
          <p:cNvSpPr/>
          <p:nvPr/>
        </p:nvSpPr>
        <p:spPr>
          <a:xfrm>
            <a:off x="822960" y="1691640"/>
            <a:ext cx="5486400" cy="1737360"/>
          </a:xfrm>
          <a:prstGeom prst="rect">
            <a:avLst/>
          </a:prstGeom>
          <a:noFill/>
          <a:ln/>
        </p:spPr>
        <p:txBody>
          <a:bodyPr wrap="square" rtlCol="0" anchor="t">
            <a:normAutofit/>
          </a:bodyPr>
          <a:lstStyle/>
          <a:p>
            <a:pPr indent="0" marL="0">
              <a:buNone/>
            </a:pPr>
            <a:r>
              <a:rPr lang="en-US" sz="3600" b="1" dirty="0">
                <a:solidFill>
                  <a:srgbClr val="1A3A2A"/>
                </a:solidFill>
                <a:latin typeface="Arial" pitchFamily="34" charset="0"/>
                <a:ea typeface="Arial" pitchFamily="34" charset="-122"/>
                <a:cs typeface="Arial" pitchFamily="34" charset="-120"/>
              </a:rPr>
              <a:t>Three kinds of selection, and Hardy-Weinberg</a:t>
            </a:r>
            <a:endParaRPr lang="en-US" sz="3600" dirty="0"/>
          </a:p>
        </p:txBody>
      </p:sp>
      <p:sp>
        <p:nvSpPr>
          <p:cNvPr id="9" name="Text 7"/>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D4.1.12 to D4.1.14</a:t>
            </a:r>
            <a:endParaRPr lang="en-US" sz="1600" dirty="0"/>
          </a:p>
        </p:txBody>
      </p:sp>
      <p:sp>
        <p:nvSpPr>
          <p:cNvPr id="10" name="Text 8"/>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Directional, stabilising and disruptive selection, and using the Hardy-Weinberg equation and its conditions</a:t>
            </a:r>
            <a:endParaRPr lang="en-US" sz="1700" dirty="0"/>
          </a:p>
        </p:txBody>
      </p:sp>
      <p:sp>
        <p:nvSpPr>
          <p:cNvPr id="11" name="Text 9"/>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9, 10</a:t>
            </a:r>
            <a:endParaRPr lang="en-US" sz="1300" dirty="0"/>
          </a:p>
        </p:txBody>
      </p:sp>
      <p:sp>
        <p:nvSpPr>
          <p:cNvPr id="12" name="Shape 10"/>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3" name="Text 11"/>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4" name="Text 12"/>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Distinguish directional, stabilising and disruptive selection, and explain why all three change allele frequencies  (D4.1.12)</a:t>
            </a:r>
            <a:endParaRPr lang="en-US" sz="2000" dirty="0"/>
          </a:p>
          <a:p>
            <a:pPr marL="342900" indent="-342900">
              <a:spcAft>
                <a:spcPts val="1000"/>
              </a:spcAft>
              <a:buSzPct val="100000"/>
              <a:buChar char="☐"/>
            </a:pPr>
            <a:r>
              <a:rPr lang="en-US" sz="2000" dirty="0">
                <a:solidFill>
                  <a:srgbClr val="1A3A2A"/>
                </a:solidFill>
                <a:latin typeface="Arial" pitchFamily="34" charset="0"/>
                <a:ea typeface="Arial" pitchFamily="34" charset="-122"/>
                <a:cs typeface="Arial" pitchFamily="34" charset="-120"/>
              </a:rPr>
              <a:t>Use the Hardy-Weinberg equation to calculate allele and genotype frequencies, and say what its five conditions tell you  (D4.1.13, D4.1.14)</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Do now</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Draw a bell curve for beak depth.</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Which kind of selection is it?</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66420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WRITING · HL</a:t>
            </a:r>
            <a:endParaRPr lang="en-US" sz="1100" dirty="0"/>
          </a:p>
        </p:txBody>
      </p:sp>
      <p:sp>
        <p:nvSpPr>
          <p:cNvPr id="4" name="Text 2"/>
          <p:cNvSpPr/>
          <p:nvPr/>
        </p:nvSpPr>
        <p:spPr>
          <a:xfrm>
            <a:off x="2258568" y="320040"/>
            <a:ext cx="146304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THE LESSON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Three kinds of selection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or squared paper.</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invent one new example (funny is allowed, impossible is not) for each of directional, stabilising and disruptive selection, with a sketch of the curve before and after and a line saying which alleles become more common. Swap and check: does each example remove the right part of the curve?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Three curves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use the Remember it tiles (Drive, Squeeze, Divide) and write one new example of each (the funnier the better) on the card below.</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Directional: one tail of the curve is removed, and the whole curve shifts. Alleles for large beaks become commoner.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Stabilising: both tails are removed and the curve narrows. Alleles for the extremes become rarer.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3361734" y="1581912"/>
            <a:ext cx="5468228"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71462" y="1691640"/>
            <a:ext cx="5248772"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Disruptive: the middle is removed and the curve splits in two. Alleles for both extremes become commoner.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658300" y="1627632"/>
            <a:ext cx="6364360"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68028" y="1737360"/>
            <a:ext cx="614490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directional selection one extreme is favoured, so the whole population shifts towards it.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stabilising selection the middle is favoured and both extremes are removed.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disruptive selection both extremes are favoured and the middle is removed.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This is the point students most often miss for stabilising selection, because the average does not move.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population of 150 finches: how deep each beak is. One gene adds about 1.6 mm for each D allele; other genes and food add the rest. D is 30% of the alleles.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one generation: 150 finches</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survivors breed. Their mean moves deeper, and D rises from 30% to 61% of the alleles they pass on.</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directional: D 30% to 61%</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spread narrows. D still shifts, 30% to 35%: the favoured middle is mostly Dd, so more D is kept than before.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stabilising: D 30% to 35%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Shape 3"/>
          <p:cNvSpPr/>
          <p:nvPr/>
        </p:nvSpPr>
        <p:spPr>
          <a:xfrm>
            <a:off x="2986888" y="1581912"/>
            <a:ext cx="6217920"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096616" y="1691640"/>
            <a:ext cx="5998464"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peaks are left. The middle was mostly Dd, so D falls, 30% to 24%. All three kinds change allele frequency.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9" name="Text 6"/>
          <p:cNvSpPr/>
          <p:nvPr/>
        </p:nvSpPr>
        <p:spPr>
          <a:xfrm>
            <a:off x="6156655" y="365760"/>
            <a:ext cx="4572000" cy="274320"/>
          </a:xfrm>
          <a:prstGeom prst="rect">
            <a:avLst/>
          </a:prstGeom>
          <a:noFill/>
          <a:ln/>
        </p:spPr>
        <p:txBody>
          <a:bodyPr wrap="square" rtlCol="0" anchor="ctr"/>
          <a:lstStyle/>
          <a:p>
            <a:pPr algn="r" indent="0" marL="0">
              <a:buNone/>
            </a:pPr>
            <a:r>
              <a:rPr lang="en-US" sz="1100" b="1" dirty="0">
                <a:solidFill>
                  <a:srgbClr val="1A8A55"/>
                </a:solidFill>
                <a:latin typeface="Arial" pitchFamily="34" charset="0"/>
                <a:ea typeface="Arial" pitchFamily="34" charset="-122"/>
                <a:cs typeface="Arial" pitchFamily="34" charset="-120"/>
              </a:rPr>
              <a:t>disruptive: D 30% to 24%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7598664"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9  ·  D4.1.12 Directional, stabilising and disruptive selection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ways selection can act</a:t>
            </a:r>
            <a:endParaRPr lang="en-US" sz="2800" dirty="0"/>
          </a:p>
        </p:txBody>
      </p:sp>
      <p:sp>
        <p:nvSpPr>
          <p:cNvPr id="5" name="Text 3"/>
          <p:cNvSpPr/>
          <p:nvPr/>
        </p:nvSpPr>
        <p:spPr>
          <a:xfrm>
            <a:off x="10088575"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PLAY IT</a:t>
            </a:r>
            <a:endParaRPr lang="en-US" sz="1100" dirty="0"/>
          </a:p>
        </p:txBody>
      </p:sp>
      <p:sp>
        <p:nvSpPr>
          <p:cNvPr id="6" name="Shape 4"/>
          <p:cNvSpPr/>
          <p:nvPr/>
        </p:nvSpPr>
        <p:spPr>
          <a:xfrm>
            <a:off x="3049099" y="1600200"/>
            <a:ext cx="6093497" cy="4343400"/>
          </a:xfrm>
          <a:prstGeom prst="roundRect">
            <a:avLst>
              <a:gd name="adj" fmla="val 2105"/>
            </a:avLst>
          </a:prstGeom>
          <a:solidFill>
            <a:srgbClr val="FBFDFB"/>
          </a:solidFill>
          <a:ln w="19050">
            <a:solidFill>
              <a:srgbClr val="1A3A2A"/>
            </a:solidFill>
            <a:prstDash val="solid"/>
          </a:ln>
        </p:spPr>
      </p:sp>
      <p:pic>
        <p:nvPicPr>
          <p:cNvPr id="26"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40539" y="1691640"/>
            <a:ext cx="5910617" cy="4160520"/>
          </a:xfrm>
          <a:prstGeom prst="rect">
            <a:avLst/>
          </a:prstGeom>
        </p:spPr>
      </p:pic>
      <p:sp>
        <p:nvSpPr>
          <p:cNvPr id="8" name="Text 5"/>
          <p:cNvSpPr/>
          <p:nvPr/>
        </p:nvSpPr>
        <p:spPr>
          <a:xfrm>
            <a:off x="731520" y="6016752"/>
            <a:ext cx="10728655" cy="365760"/>
          </a:xfrm>
          <a:prstGeom prst="rect">
            <a:avLst/>
          </a:prstGeom>
          <a:noFill/>
          <a:ln/>
        </p:spPr>
        <p:txBody>
          <a:bodyPr wrap="square" rtlCol="0" anchor="ctr">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Watch it happen: one population, three kinds of selection: click to play. It loops every 39 seconds.</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Babies of very low and very high birth weight are less likely to survive than babies of average weight. Which kind of selection is this?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Directional selection, because birth weight is being pushed in one direction</a:t>
            </a:r>
            <a:endParaRPr lang="en-US" sz="1900" dirty="0"/>
          </a:p>
        </p:txBody>
      </p:sp>
      <p:sp>
        <p:nvSpPr>
          <p:cNvPr id="6" name="Text 4"/>
          <p:cNvSpPr/>
          <p:nvPr/>
        </p:nvSpPr>
        <p:spPr>
          <a:xfrm>
            <a:off x="731520" y="293014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Disruptive selection, because birth weights at both extremes are being favoured</a:t>
            </a:r>
            <a:endParaRPr lang="en-US" sz="1900" dirty="0"/>
          </a:p>
        </p:txBody>
      </p:sp>
      <p:sp>
        <p:nvSpPr>
          <p:cNvPr id="7" name="Text 5"/>
          <p:cNvSpPr/>
          <p:nvPr/>
        </p:nvSpPr>
        <p:spPr>
          <a:xfrm>
            <a:off x="731520" y="39095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Stabilising selection, because both extremes are removed</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Babies of very low and very high birth weight are less likely to survive than babies of average weight. Which kind of selection is this?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Directional selection, because birth weight is being pushed in one direction</a:t>
            </a:r>
            <a:endParaRPr lang="en-US" sz="1900" dirty="0"/>
          </a:p>
        </p:txBody>
      </p:sp>
      <p:sp>
        <p:nvSpPr>
          <p:cNvPr id="6" name="Text 4"/>
          <p:cNvSpPr/>
          <p:nvPr/>
        </p:nvSpPr>
        <p:spPr>
          <a:xfrm>
            <a:off x="731520" y="293014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Disruptive selection, because birth weights at both extremes are being favoured</a:t>
            </a:r>
            <a:endParaRPr lang="en-US" sz="1900" dirty="0"/>
          </a:p>
        </p:txBody>
      </p:sp>
      <p:sp>
        <p:nvSpPr>
          <p:cNvPr id="7" name="Text 5"/>
          <p:cNvSpPr/>
          <p:nvPr/>
        </p:nvSpPr>
        <p:spPr>
          <a:xfrm>
            <a:off x="731520" y="39095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Stabilising selection, because both extremes are removed</a:t>
            </a:r>
            <a:endParaRPr lang="en-US" sz="1900" dirty="0"/>
          </a:p>
        </p:txBody>
      </p:sp>
      <p:sp>
        <p:nvSpPr>
          <p:cNvPr id="8" name="Text 6"/>
          <p:cNvSpPr/>
          <p:nvPr/>
        </p:nvSpPr>
        <p:spPr>
          <a:xfrm>
            <a:off x="731520" y="4599432"/>
            <a:ext cx="10728655" cy="17282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Stabilising selection. Both the smallest and the largest are removed, so the range narrows around the average and the average itself stays the same. It still changes allele frequencies: the alleles that push weight to the extremes become rarer.</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Stabilising selection is not "no selection". The average stays the same because selection is at work: it keeps removing the extremes. Remember that all three kinds change allele frequencies.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kinds of selection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Drive</a:t>
            </a:r>
            <a:endParaRPr lang="en-US" sz="1800" dirty="0"/>
          </a:p>
        </p:txBody>
      </p:sp>
      <p:sp>
        <p:nvSpPr>
          <p:cNvPr id="8" name="Shape 6"/>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0" name="Text 8"/>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Squeeze</a:t>
            </a:r>
            <a:endParaRPr lang="en-US" sz="1800" dirty="0"/>
          </a:p>
        </p:txBody>
      </p:sp>
      <p:sp>
        <p:nvSpPr>
          <p:cNvPr id="11" name="Shape 9"/>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13" name="Text 11"/>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Divide</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three kinds of selection</a:t>
            </a:r>
            <a:endParaRPr lang="en-US" sz="2600" dirty="0"/>
          </a:p>
        </p:txBody>
      </p:sp>
      <p:sp>
        <p:nvSpPr>
          <p:cNvPr id="5" name="Shape 3"/>
          <p:cNvSpPr/>
          <p:nvPr/>
        </p:nvSpPr>
        <p:spPr>
          <a:xfrm>
            <a:off x="230108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23010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7" name="Text 5"/>
          <p:cNvSpPr/>
          <p:nvPr/>
        </p:nvSpPr>
        <p:spPr>
          <a:xfrm>
            <a:off x="23010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Drive</a:t>
            </a:r>
            <a:endParaRPr lang="en-US" sz="1800" dirty="0"/>
          </a:p>
        </p:txBody>
      </p:sp>
      <p:sp>
        <p:nvSpPr>
          <p:cNvPr id="8" name="Text 6"/>
          <p:cNvSpPr/>
          <p:nvPr/>
        </p:nvSpPr>
        <p:spPr>
          <a:xfrm>
            <a:off x="230108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Directional</a:t>
            </a:r>
            <a:endParaRPr lang="en-US" sz="1800" dirty="0"/>
          </a:p>
        </p:txBody>
      </p:sp>
      <p:sp>
        <p:nvSpPr>
          <p:cNvPr id="9" name="Text 7"/>
          <p:cNvSpPr/>
          <p:nvPr/>
        </p:nvSpPr>
        <p:spPr>
          <a:xfrm>
            <a:off x="23010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one end is removed and the mean shifts</a:t>
            </a:r>
            <a:endParaRPr lang="en-US" sz="1300" dirty="0"/>
          </a:p>
        </p:txBody>
      </p:sp>
      <p:sp>
        <p:nvSpPr>
          <p:cNvPr id="10" name="Shape 8"/>
          <p:cNvSpPr/>
          <p:nvPr/>
        </p:nvSpPr>
        <p:spPr>
          <a:xfrm>
            <a:off x="490712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490712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2" name="Text 10"/>
          <p:cNvSpPr/>
          <p:nvPr/>
        </p:nvSpPr>
        <p:spPr>
          <a:xfrm>
            <a:off x="490712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Squeeze</a:t>
            </a:r>
            <a:endParaRPr lang="en-US" sz="1800" dirty="0"/>
          </a:p>
        </p:txBody>
      </p:sp>
      <p:sp>
        <p:nvSpPr>
          <p:cNvPr id="13" name="Text 11"/>
          <p:cNvSpPr/>
          <p:nvPr/>
        </p:nvSpPr>
        <p:spPr>
          <a:xfrm>
            <a:off x="490712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Stabilising</a:t>
            </a:r>
            <a:endParaRPr lang="en-US" sz="1800" dirty="0"/>
          </a:p>
        </p:txBody>
      </p:sp>
      <p:sp>
        <p:nvSpPr>
          <p:cNvPr id="14" name="Text 12"/>
          <p:cNvSpPr/>
          <p:nvPr/>
        </p:nvSpPr>
        <p:spPr>
          <a:xfrm>
            <a:off x="490712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both ends are removed and the range narrows</a:t>
            </a:r>
            <a:endParaRPr lang="en-US" sz="1300" dirty="0"/>
          </a:p>
        </p:txBody>
      </p:sp>
      <p:sp>
        <p:nvSpPr>
          <p:cNvPr id="15" name="Shape 13"/>
          <p:cNvSpPr/>
          <p:nvPr/>
        </p:nvSpPr>
        <p:spPr>
          <a:xfrm>
            <a:off x="751316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75131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D</a:t>
            </a:r>
            <a:endParaRPr lang="en-US" sz="6000" dirty="0"/>
          </a:p>
        </p:txBody>
      </p:sp>
      <p:sp>
        <p:nvSpPr>
          <p:cNvPr id="17" name="Text 15"/>
          <p:cNvSpPr/>
          <p:nvPr/>
        </p:nvSpPr>
        <p:spPr>
          <a:xfrm>
            <a:off x="75131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Divide</a:t>
            </a:r>
            <a:endParaRPr lang="en-US" sz="1800" dirty="0"/>
          </a:p>
        </p:txBody>
      </p:sp>
      <p:sp>
        <p:nvSpPr>
          <p:cNvPr id="18" name="Text 16"/>
          <p:cNvSpPr/>
          <p:nvPr/>
        </p:nvSpPr>
        <p:spPr>
          <a:xfrm>
            <a:off x="75131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Disruptive</a:t>
            </a:r>
            <a:endParaRPr lang="en-US" sz="1800" dirty="0"/>
          </a:p>
        </p:txBody>
      </p:sp>
      <p:sp>
        <p:nvSpPr>
          <p:cNvPr id="19" name="Text 17"/>
          <p:cNvSpPr/>
          <p:nvPr/>
        </p:nvSpPr>
        <p:spPr>
          <a:xfrm>
            <a:off x="75131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the middle is removed and two groups emerge</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206654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PROBLEM SET · HL</a:t>
            </a:r>
            <a:endParaRPr lang="en-US" sz="1100" dirty="0"/>
          </a:p>
        </p:txBody>
      </p:sp>
      <p:sp>
        <p:nvSpPr>
          <p:cNvPr id="4" name="Text 2"/>
          <p:cNvSpPr/>
          <p:nvPr/>
        </p:nvSpPr>
        <p:spPr>
          <a:xfrm>
            <a:off x="2660904"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Hardy-Weinberg problems</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problems, calculators, a copy of chapter 10's figure.</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1550" dirty="0">
                <a:solidFill>
                  <a:srgbClr val="1A3A2A"/>
                </a:solidFill>
                <a:latin typeface="Arial" pitchFamily="34" charset="0"/>
                <a:ea typeface="Arial" pitchFamily="34" charset="-122"/>
                <a:cs typeface="Arial" pitchFamily="34" charset="-120"/>
              </a:rPr>
              <a:t>Six problems, in order. (1) A recessive trait with q² = 0.25: find q, p and the carriers. q = 0.5, p = 0.5, Aa = 0.5. (2) p = 0.8: genotype frequencies, and how many of 500 are Aa. 0.64, 0.32, 0.04; 160. (3) Of 1000 beetles, 360 are recessive: how many are AA and how many Aa? q = 0.6, p = 0.4: AA 160, Aa 480. (4) Counts of 90 AA, 60 Aa and 50 aa: find the allele frequencies and say whether the population is in equilibrium. A = 0.6, a = 0.4; expected 0.36, 0.48, 0.16, observed 0.45, 0.30, 0.25, so no: too few heterozygotes. (5) A recessive condition affects 1 person in 10 000: roughly how many carry it? q = 0.01, 2pq = 0.0198, about 1 in 50. (6) A gene at equilibrium has 0.32 heterozygotes: what are p and q? 0.8 and 0.2, or 0.2 and 0.8: you cannot tell which allele is which without one more genotype frequency.</a:t>
            </a:r>
            <a:endParaRPr lang="en-US" sz="15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square</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Students redraw the square for p = 0.7, then use it to find the genotype frequencies.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252420" y="1581912"/>
            <a:ext cx="5686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48" y="1691640"/>
            <a:ext cx="5467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Egg and sperm alleles meet at random. If the frequency of A is p = 0.6 and of a is q = 0.4, each edge of the square is split in those proportions.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252420" y="1581912"/>
            <a:ext cx="5686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48" y="1691640"/>
            <a:ext cx="5467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four areas are the four ways eggs and sperm can combine: p², pq, pq and q².</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252420" y="1581912"/>
            <a:ext cx="5686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48" y="1691640"/>
            <a:ext cx="5467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AA is p² = 0.36, Aa is 2pq = 0.48 and aa is q² = 0.16. Together they make 1.</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252420" y="1581912"/>
            <a:ext cx="5686855"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362148" y="1691640"/>
            <a:ext cx="5467399"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Working back: if 16% show the recessive trait, q² = 0.16, so q = 0.4 and p = 0.6.</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530323" y="1627632"/>
            <a:ext cx="662031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40051" y="1737360"/>
            <a:ext cx="640085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Hardy-Weinberg equation gives it: the genotype frequencies you would expect in a population in genetic equilibrium, where the allele frequencies stay the same from one generation to the next.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For a gene with two alleles, let p be the frequency of one (A) and q the frequency of the other (a).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You can use it two ways.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826152" y="1581912"/>
            <a:ext cx="45393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35880" y="1691640"/>
            <a:ext cx="43199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gene, two alleles: p is the frequency of A, q of a, and p + q = 1. Here p = 0.60.</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826152" y="1581912"/>
            <a:ext cx="45393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35880" y="1691640"/>
            <a:ext cx="43199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Hardy-Weinberg predicts the genotypes from p and q: p² + 2pq + q² = 1. When every condition is met, the counts fit.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3826152" y="1581912"/>
            <a:ext cx="4539392"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935880" y="1691640"/>
            <a:ext cx="4319936"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It works backwards too. From the aa frequency, 1 in 2500: q = 0.02, p = 0.98, and carriers 2pq = 0.0392, about 1 in 26.</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3</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629107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10  ·  D4.1.13 D4.1.14 The Hardy-Weinberg equation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700" b="1" dirty="0">
                <a:solidFill>
                  <a:srgbClr val="1A3A2A"/>
                </a:solidFill>
                <a:latin typeface="Arial" pitchFamily="34" charset="0"/>
                <a:ea typeface="Arial" pitchFamily="34" charset="-122"/>
                <a:cs typeface="Arial" pitchFamily="34" charset="-120"/>
              </a:rPr>
              <a:t>What a population would be like if it were not evolving</a:t>
            </a:r>
            <a:endParaRPr lang="en-US" sz="2700" dirty="0"/>
          </a:p>
        </p:txBody>
      </p:sp>
      <p:sp>
        <p:nvSpPr>
          <p:cNvPr id="5" name="Shape 3"/>
          <p:cNvSpPr/>
          <p:nvPr/>
        </p:nvSpPr>
        <p:spPr>
          <a:xfrm>
            <a:off x="1202009" y="1627632"/>
            <a:ext cx="527694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311737" y="1737360"/>
            <a:ext cx="505748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Hardy-Weinberg equation gives it: the genotype frequencies you would expect in a population in genetic equilibrium, where the allele frequencies stay the same from one generation to the next.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For a gene with two alleles, let p be the frequency of one (A) and q the frequency of the other (a).</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You can use it two ways.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recessive condition affects 1 person in 2500. Roughly how many people in the population are carriers (heterozygous)?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1 in 25, since 2pq is about 0.04</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1 in 2500, the same as the number affected</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1 in 50, since the frequency of the allele q is 0.02</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recessive condition affects 1 person in 2500. Roughly how many people in the population are carriers (heterozygous)?</a:t>
            </a:r>
            <a:endParaRPr lang="en-US" sz="2600" dirty="0"/>
          </a:p>
        </p:txBody>
      </p:sp>
      <p:sp>
        <p:nvSpPr>
          <p:cNvPr id="5" name="Text 3"/>
          <p:cNvSpPr/>
          <p:nvPr/>
        </p:nvSpPr>
        <p:spPr>
          <a:xfrm>
            <a:off x="731520" y="224028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About 1 in 25, since 2pq is about 0.04</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About 1 in 2500, the same as the number affected</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About 1 in 50, since the frequency of the allele q is 0.02</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About 1 in 25. q² = 1/2500 = 0.0004, so q = 0.02 and p = 0.98. The carriers are 2pq = 2 × 0.98 × 0.02 = 0.039, which is about 1 in 25. Carriers are far commoner than affected people because most copies of a rare recessive allele sit hidden in heterozygotes.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five Hardy-Weinberg conditions</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Large</a:t>
            </a:r>
            <a:endParaRPr lang="en-US" sz="1800" dirty="0"/>
          </a:p>
        </p:txBody>
      </p:sp>
      <p:sp>
        <p:nvSpPr>
          <p:cNvPr id="8" name="Shape 6"/>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0" name="Text 8"/>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Rats</a:t>
            </a:r>
            <a:endParaRPr lang="en-US" sz="1800" dirty="0"/>
          </a:p>
        </p:txBody>
      </p:sp>
      <p:sp>
        <p:nvSpPr>
          <p:cNvPr id="11" name="Shape 9"/>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3" name="Text 11"/>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Make</a:t>
            </a:r>
            <a:endParaRPr lang="en-US" sz="1800" dirty="0"/>
          </a:p>
        </p:txBody>
      </p:sp>
      <p:sp>
        <p:nvSpPr>
          <p:cNvPr id="14" name="Shape 12"/>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6" name="Text 14"/>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Most</a:t>
            </a:r>
            <a:endParaRPr lang="en-US" sz="1800" dirty="0"/>
          </a:p>
        </p:txBody>
      </p:sp>
      <p:sp>
        <p:nvSpPr>
          <p:cNvPr id="17" name="Shape 15"/>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18" name="Text 16"/>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9" name="Text 17"/>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Spaghetti</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five Hardy-Weinberg conditions</a:t>
            </a:r>
            <a:endParaRPr lang="en-US" sz="2600" dirty="0"/>
          </a:p>
        </p:txBody>
      </p:sp>
      <p:sp>
        <p:nvSpPr>
          <p:cNvPr id="5" name="Shape 3"/>
          <p:cNvSpPr/>
          <p:nvPr/>
        </p:nvSpPr>
        <p:spPr>
          <a:xfrm>
            <a:off x="548640" y="1920240"/>
            <a:ext cx="2036003"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548640"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L</a:t>
            </a:r>
            <a:endParaRPr lang="en-US" sz="6000" dirty="0"/>
          </a:p>
        </p:txBody>
      </p:sp>
      <p:sp>
        <p:nvSpPr>
          <p:cNvPr id="7" name="Text 5"/>
          <p:cNvSpPr/>
          <p:nvPr/>
        </p:nvSpPr>
        <p:spPr>
          <a:xfrm>
            <a:off x="548640"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Large</a:t>
            </a:r>
            <a:endParaRPr lang="en-US" sz="1800" dirty="0"/>
          </a:p>
        </p:txBody>
      </p:sp>
      <p:sp>
        <p:nvSpPr>
          <p:cNvPr id="8" name="Text 6"/>
          <p:cNvSpPr/>
          <p:nvPr/>
        </p:nvSpPr>
        <p:spPr>
          <a:xfrm>
            <a:off x="548640"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Large population</a:t>
            </a:r>
            <a:endParaRPr lang="en-US" sz="1650" dirty="0"/>
          </a:p>
        </p:txBody>
      </p:sp>
      <p:sp>
        <p:nvSpPr>
          <p:cNvPr id="9" name="Text 7"/>
          <p:cNvSpPr/>
          <p:nvPr/>
        </p:nvSpPr>
        <p:spPr>
          <a:xfrm>
            <a:off x="548640"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big enough that chance does not shift the frequencies</a:t>
            </a:r>
            <a:endParaRPr lang="en-US" sz="1300" dirty="0"/>
          </a:p>
        </p:txBody>
      </p:sp>
      <p:sp>
        <p:nvSpPr>
          <p:cNvPr id="10" name="Shape 8"/>
          <p:cNvSpPr/>
          <p:nvPr/>
        </p:nvSpPr>
        <p:spPr>
          <a:xfrm>
            <a:off x="2813243" y="1920240"/>
            <a:ext cx="2036003"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2813243"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R</a:t>
            </a:r>
            <a:endParaRPr lang="en-US" sz="6000" dirty="0"/>
          </a:p>
        </p:txBody>
      </p:sp>
      <p:sp>
        <p:nvSpPr>
          <p:cNvPr id="12" name="Text 10"/>
          <p:cNvSpPr/>
          <p:nvPr/>
        </p:nvSpPr>
        <p:spPr>
          <a:xfrm>
            <a:off x="2813243"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Rats</a:t>
            </a:r>
            <a:endParaRPr lang="en-US" sz="1800" dirty="0"/>
          </a:p>
        </p:txBody>
      </p:sp>
      <p:sp>
        <p:nvSpPr>
          <p:cNvPr id="13" name="Text 11"/>
          <p:cNvSpPr/>
          <p:nvPr/>
        </p:nvSpPr>
        <p:spPr>
          <a:xfrm>
            <a:off x="2813243" y="4114800"/>
            <a:ext cx="2036003"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Random mating</a:t>
            </a:r>
            <a:endParaRPr lang="en-US" sz="1800" dirty="0"/>
          </a:p>
        </p:txBody>
      </p:sp>
      <p:sp>
        <p:nvSpPr>
          <p:cNvPr id="14" name="Text 12"/>
          <p:cNvSpPr/>
          <p:nvPr/>
        </p:nvSpPr>
        <p:spPr>
          <a:xfrm>
            <a:off x="2813243"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 mate choice by genotype, no inbreeding</a:t>
            </a:r>
            <a:endParaRPr lang="en-US" sz="1300" dirty="0"/>
          </a:p>
        </p:txBody>
      </p:sp>
      <p:sp>
        <p:nvSpPr>
          <p:cNvPr id="15" name="Shape 13"/>
          <p:cNvSpPr/>
          <p:nvPr/>
        </p:nvSpPr>
        <p:spPr>
          <a:xfrm>
            <a:off x="5077846" y="1920240"/>
            <a:ext cx="2036003"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5077846"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17" name="Text 15"/>
          <p:cNvSpPr/>
          <p:nvPr/>
        </p:nvSpPr>
        <p:spPr>
          <a:xfrm>
            <a:off x="5077846"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Make</a:t>
            </a:r>
            <a:endParaRPr lang="en-US" sz="1800" dirty="0"/>
          </a:p>
        </p:txBody>
      </p:sp>
      <p:sp>
        <p:nvSpPr>
          <p:cNvPr id="18" name="Text 16"/>
          <p:cNvSpPr/>
          <p:nvPr/>
        </p:nvSpPr>
        <p:spPr>
          <a:xfrm>
            <a:off x="5077846"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Migration: none</a:t>
            </a:r>
            <a:endParaRPr lang="en-US" sz="1650" dirty="0"/>
          </a:p>
        </p:txBody>
      </p:sp>
      <p:sp>
        <p:nvSpPr>
          <p:cNvPr id="19" name="Text 17"/>
          <p:cNvSpPr/>
          <p:nvPr/>
        </p:nvSpPr>
        <p:spPr>
          <a:xfrm>
            <a:off x="5077846"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 alleles arrive or leave</a:t>
            </a:r>
            <a:endParaRPr lang="en-US" sz="1300" dirty="0"/>
          </a:p>
        </p:txBody>
      </p:sp>
      <p:sp>
        <p:nvSpPr>
          <p:cNvPr id="20" name="Shape 18"/>
          <p:cNvSpPr/>
          <p:nvPr/>
        </p:nvSpPr>
        <p:spPr>
          <a:xfrm>
            <a:off x="7342449" y="1920240"/>
            <a:ext cx="2036003"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7342449"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M</a:t>
            </a:r>
            <a:endParaRPr lang="en-US" sz="6000" dirty="0"/>
          </a:p>
        </p:txBody>
      </p:sp>
      <p:sp>
        <p:nvSpPr>
          <p:cNvPr id="22" name="Text 20"/>
          <p:cNvSpPr/>
          <p:nvPr/>
        </p:nvSpPr>
        <p:spPr>
          <a:xfrm>
            <a:off x="7342449"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Most</a:t>
            </a:r>
            <a:endParaRPr lang="en-US" sz="1800" dirty="0"/>
          </a:p>
        </p:txBody>
      </p:sp>
      <p:sp>
        <p:nvSpPr>
          <p:cNvPr id="23" name="Text 21"/>
          <p:cNvSpPr/>
          <p:nvPr/>
        </p:nvSpPr>
        <p:spPr>
          <a:xfrm>
            <a:off x="7342449" y="4114800"/>
            <a:ext cx="2036003" cy="594360"/>
          </a:xfrm>
          <a:prstGeom prst="rect">
            <a:avLst/>
          </a:prstGeom>
          <a:noFill/>
          <a:ln/>
        </p:spPr>
        <p:txBody>
          <a:bodyPr wrap="square" rtlCol="0" anchor="ctr">
            <a:normAutofit/>
          </a:bodyPr>
          <a:lstStyle/>
          <a:p>
            <a:pPr algn="ctr" indent="0" marL="0">
              <a:buNone/>
            </a:pPr>
            <a:r>
              <a:rPr lang="en-US" sz="1700" b="1" dirty="0">
                <a:solidFill>
                  <a:srgbClr val="1A3A2A"/>
                </a:solidFill>
                <a:latin typeface="Arial" pitchFamily="34" charset="0"/>
                <a:ea typeface="Arial" pitchFamily="34" charset="-122"/>
                <a:cs typeface="Arial" pitchFamily="34" charset="-120"/>
              </a:rPr>
              <a:t>Mutation: none</a:t>
            </a:r>
            <a:endParaRPr lang="en-US" sz="1700" dirty="0"/>
          </a:p>
        </p:txBody>
      </p:sp>
      <p:sp>
        <p:nvSpPr>
          <p:cNvPr id="24" name="Text 22"/>
          <p:cNvSpPr/>
          <p:nvPr/>
        </p:nvSpPr>
        <p:spPr>
          <a:xfrm>
            <a:off x="7342449"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no new alleles appear</a:t>
            </a:r>
            <a:endParaRPr lang="en-US" sz="1300" dirty="0"/>
          </a:p>
        </p:txBody>
      </p:sp>
      <p:sp>
        <p:nvSpPr>
          <p:cNvPr id="25" name="Shape 23"/>
          <p:cNvSpPr/>
          <p:nvPr/>
        </p:nvSpPr>
        <p:spPr>
          <a:xfrm>
            <a:off x="9607052" y="1920240"/>
            <a:ext cx="2036003" cy="2011680"/>
          </a:xfrm>
          <a:prstGeom prst="roundRect">
            <a:avLst>
              <a:gd name="adj" fmla="val 5455"/>
            </a:avLst>
          </a:prstGeom>
          <a:solidFill>
            <a:srgbClr val="F0C33D"/>
          </a:solidFill>
          <a:ln w="19050">
            <a:solidFill>
              <a:srgbClr val="1A3A2A"/>
            </a:solidFill>
            <a:prstDash val="solid"/>
          </a:ln>
        </p:spPr>
      </p:sp>
      <p:sp>
        <p:nvSpPr>
          <p:cNvPr id="26" name="Text 24"/>
          <p:cNvSpPr/>
          <p:nvPr/>
        </p:nvSpPr>
        <p:spPr>
          <a:xfrm>
            <a:off x="9607052" y="2011680"/>
            <a:ext cx="2036003"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27" name="Text 25"/>
          <p:cNvSpPr/>
          <p:nvPr/>
        </p:nvSpPr>
        <p:spPr>
          <a:xfrm>
            <a:off x="9607052" y="3108960"/>
            <a:ext cx="2036003"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Spaghetti</a:t>
            </a:r>
            <a:endParaRPr lang="en-US" sz="1800" dirty="0"/>
          </a:p>
        </p:txBody>
      </p:sp>
      <p:sp>
        <p:nvSpPr>
          <p:cNvPr id="28" name="Text 26"/>
          <p:cNvSpPr/>
          <p:nvPr/>
        </p:nvSpPr>
        <p:spPr>
          <a:xfrm>
            <a:off x="9607052" y="4114800"/>
            <a:ext cx="2036003"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Selection: none</a:t>
            </a:r>
            <a:endParaRPr lang="en-US" sz="1650" dirty="0"/>
          </a:p>
        </p:txBody>
      </p:sp>
      <p:sp>
        <p:nvSpPr>
          <p:cNvPr id="29" name="Text 27"/>
          <p:cNvSpPr/>
          <p:nvPr/>
        </p:nvSpPr>
        <p:spPr>
          <a:xfrm>
            <a:off x="9607052" y="4709160"/>
            <a:ext cx="2036003"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every genotype survives and breeds equally well</a:t>
            </a:r>
            <a:endParaRPr lang="en-US" sz="1300" dirty="0"/>
          </a:p>
        </p:txBody>
      </p:sp>
      <p:sp>
        <p:nvSpPr>
          <p:cNvPr id="30"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25 to 45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4</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Problem set</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Hardy-Weinberg set below, in pairs, in order.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45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Switch off a condition</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Hardy-Weinberg tool in chapter 10: turn off one condition at a time and describe what it does to the population against the prediction.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Distinguish directional, stabilising and disruptive selection, and explain why all three change allele frequencies  (D4.1.12)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Use the Hardy-Weinberg equation to calculate allele and genotype frequencies, and say what its five conditions tell you  (D4.1.13, D4.1.14)</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The five conditions from memory (the Remember it tiles), and which one is broken when the genotypes do not fit.</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D4.1 at higher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9 Three ways selection can act</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10 What a population would be like if it were not evolving</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D4.1,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D4.1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D4.1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Hardy–Weinberg &amp; Chi-Squared</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Natural Selection (HL)</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Natural Selection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D4.1 Natural selection</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D4.1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D4.1 Natural Selection</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38</Slides>
  <Notes>38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D4.1 Natural selection, lesson 5: Three kinds of selection, and Hardy-Weinberg (HL)</dc:title>
  <dc:subject>PptxGenJS Presentation</dc:subject>
  <dc:creator>Biology by Bradford</dc:creator>
  <cp:lastModifiedBy>Biology by Bradford</cp:lastModifiedBy>
  <cp:revision>1</cp:revision>
  <dcterms:created xsi:type="dcterms:W3CDTF">2026-10-25T21:15:37Z</dcterms:created>
  <dcterms:modified xsi:type="dcterms:W3CDTF">2026-10-25T21:15:37Z</dcterms:modified>
</cp:coreProperties>
</file>